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84" r:id="rId2"/>
    <p:sldId id="287" r:id="rId3"/>
    <p:sldId id="288" r:id="rId4"/>
    <p:sldId id="295" r:id="rId5"/>
    <p:sldId id="297" r:id="rId6"/>
    <p:sldId id="298" r:id="rId7"/>
    <p:sldId id="296" r:id="rId8"/>
    <p:sldId id="292" r:id="rId9"/>
    <p:sldId id="275" r:id="rId10"/>
    <p:sldId id="299" r:id="rId11"/>
    <p:sldId id="300" r:id="rId12"/>
    <p:sldId id="270" r:id="rId13"/>
    <p:sldId id="301" r:id="rId14"/>
    <p:sldId id="291" r:id="rId15"/>
    <p:sldId id="271" r:id="rId16"/>
    <p:sldId id="293" r:id="rId17"/>
    <p:sldId id="317" r:id="rId18"/>
    <p:sldId id="303" r:id="rId19"/>
    <p:sldId id="304" r:id="rId20"/>
    <p:sldId id="309" r:id="rId21"/>
    <p:sldId id="310" r:id="rId22"/>
    <p:sldId id="311" r:id="rId23"/>
    <p:sldId id="312" r:id="rId24"/>
    <p:sldId id="313" r:id="rId25"/>
    <p:sldId id="314" r:id="rId26"/>
    <p:sldId id="315" r:id="rId27"/>
    <p:sldId id="316" r:id="rId28"/>
    <p:sldId id="306" r:id="rId29"/>
    <p:sldId id="289" r:id="rId30"/>
    <p:sldId id="305" r:id="rId31"/>
    <p:sldId id="272" r:id="rId32"/>
    <p:sldId id="273" r:id="rId33"/>
    <p:sldId id="268" r:id="rId34"/>
    <p:sldId id="308" r:id="rId35"/>
    <p:sldId id="307" r:id="rId36"/>
    <p:sldId id="259" r:id="rId37"/>
    <p:sldId id="269" r:id="rId38"/>
    <p:sldId id="261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4248"/>
    <a:srgbClr val="B54825"/>
    <a:srgbClr val="908C7A"/>
    <a:srgbClr val="A29D87"/>
    <a:srgbClr val="FFE062"/>
    <a:srgbClr val="FFDB5D"/>
    <a:srgbClr val="FFD459"/>
    <a:srgbClr val="FFC910"/>
    <a:srgbClr val="829DCF"/>
    <a:srgbClr val="0096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87"/>
    <p:restoredTop sz="94762"/>
  </p:normalViewPr>
  <p:slideViewPr>
    <p:cSldViewPr snapToGrid="0" snapToObjects="1">
      <p:cViewPr varScale="1">
        <p:scale>
          <a:sx n="118" d="100"/>
          <a:sy n="118" d="100"/>
        </p:scale>
        <p:origin x="240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5FD446-35EB-254F-916F-C4F226A63673}" type="datetimeFigureOut">
              <a:rPr lang="en-US" smtClean="0"/>
              <a:t>3/13/20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E3859A-4166-6E4B-92B2-53B3F5106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190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89464-EFD4-9140-BE60-F70A068194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7923F5-F76A-C140-82AD-9EBD174FC7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FB37F-39E2-F845-994C-D0DA42BDA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EFF3-07CB-124C-9364-045FD0518602}" type="datetimeFigureOut">
              <a:rPr lang="en-US" smtClean="0"/>
              <a:t>3/13/20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47D89-A5AC-4742-B10D-93ED88BC3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11240C-D754-7B41-A41E-BE02F87A2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9B10-B227-D84F-BDBC-BB2F58490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849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E5067-F90B-864E-B170-D899CEF25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302C24-63D6-C542-8629-277B2648DB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671EA1-8A3C-7645-8707-535901F00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EFF3-07CB-124C-9364-045FD0518602}" type="datetimeFigureOut">
              <a:rPr lang="en-US" smtClean="0"/>
              <a:t>3/13/20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6FA1C5-FAB1-D742-A232-F7B8F2A66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7EDC6E-E2F8-0C4A-8C59-7E3D858E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9B10-B227-D84F-BDBC-BB2F58490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569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732F17-9B75-8F4C-8DCB-114652312B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FB5DD3-4FC2-2644-9F78-ED0CFB83F7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7A3C07-2A81-714D-A6A2-DAD2E6546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EFF3-07CB-124C-9364-045FD0518602}" type="datetimeFigureOut">
              <a:rPr lang="en-US" smtClean="0"/>
              <a:t>3/13/20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8727E2-989F-FD47-834C-3593916EF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F8873C-C985-154C-8645-097108E60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9B10-B227-D84F-BDBC-BB2F58490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62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210C1-31B8-1D4B-B21E-A4A724B25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DF55B-250B-CE40-9740-0D5D87CFF1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603BB-092D-2947-92AC-9123E06AB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EFF3-07CB-124C-9364-045FD0518602}" type="datetimeFigureOut">
              <a:rPr lang="en-US" smtClean="0"/>
              <a:t>3/13/20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4EA24-6AFB-D041-9660-AAC3B778D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0FC161-C567-064D-BE5A-9F14D854F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9B10-B227-D84F-BDBC-BB2F58490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667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F6785-E225-8041-9526-3A6E79FE9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9DEE0A-98EF-E747-827E-C5ED668A74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A4D14-9126-C14D-B225-2534DF39D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EFF3-07CB-124C-9364-045FD0518602}" type="datetimeFigureOut">
              <a:rPr lang="en-US" smtClean="0"/>
              <a:t>3/13/20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9E91B8-9F71-8043-B847-CE0620264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F8B2A8-413C-DC4E-A962-00BE7615F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9B10-B227-D84F-BDBC-BB2F58490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375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32C39-098C-934F-8074-B3656F7B0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7F011-51CC-B54C-86D4-0C3C9D938E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A2BADD-C639-1F48-8489-5903529DC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AE7DB5-94F7-CC41-91BA-CD44E854F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EFF3-07CB-124C-9364-045FD0518602}" type="datetimeFigureOut">
              <a:rPr lang="en-US" smtClean="0"/>
              <a:t>3/13/20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617D00-6412-E74E-A3D3-83108D07E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A8A4D4-9B3C-9546-BD0A-DDE4487BD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9B10-B227-D84F-BDBC-BB2F58490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233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B95F5-BD1A-D743-9AB0-1FB407E6B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FA018E-7B12-4B47-8872-48943D8A32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3B60C-CCCF-1B41-819E-B6DC415F12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08D43C-CA72-A34F-85B8-BFF6220386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4296CB-41CB-A847-B71A-FE0F2084A6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14F01F-6371-8A43-8CE6-846EC8CB5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EFF3-07CB-124C-9364-045FD0518602}" type="datetimeFigureOut">
              <a:rPr lang="en-US" smtClean="0"/>
              <a:t>3/13/20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F8CB19-0B63-3E4C-B390-D4A1B00E3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95B8A2-A48E-BC46-BF86-E72C14097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9B10-B227-D84F-BDBC-BB2F58490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275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81AF7-60D5-7242-B23D-DF53F0668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251DFA-025C-434F-81FF-9819A6371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EFF3-07CB-124C-9364-045FD0518602}" type="datetimeFigureOut">
              <a:rPr lang="en-US" smtClean="0"/>
              <a:t>3/13/20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641A93-59CB-3649-9D5E-5300C0040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DCDA69-C1F2-CB4C-92C3-672F7014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9B10-B227-D84F-BDBC-BB2F58490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78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9A805A-10E3-AC47-8BAC-A8427591E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EFF3-07CB-124C-9364-045FD0518602}" type="datetimeFigureOut">
              <a:rPr lang="en-US" smtClean="0"/>
              <a:t>3/13/20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A410B2-229F-D649-855D-8B34F0CCA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4C4A61-D232-AC42-896E-71CDF6F24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9B10-B227-D84F-BDBC-BB2F58490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069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4F12C-D943-7E41-8888-9D599C706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85E1E-E8D6-B547-8384-0C6981D51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7E27AD-F0C2-5D4F-A9F2-F5C1EC7495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94355B-EEC6-6A42-9DBC-318CACA06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EFF3-07CB-124C-9364-045FD0518602}" type="datetimeFigureOut">
              <a:rPr lang="en-US" smtClean="0"/>
              <a:t>3/13/20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A29CBE-5727-884E-8262-3E7226607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6ED4F4-9620-C644-ABA6-3EDCE5953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9B10-B227-D84F-BDBC-BB2F58490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670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B56B0-76C4-BD4B-B463-55C59F3B9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DF95F6-86BD-3541-9343-0634177C9C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E50112-FDEE-6A45-A62A-DBE2AA61E8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CC80FC-C8AA-C44A-9F47-BCC9D2E2F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EFF3-07CB-124C-9364-045FD0518602}" type="datetimeFigureOut">
              <a:rPr lang="en-US" smtClean="0"/>
              <a:t>3/13/20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783B51-B28C-1E4D-8718-0B9A9D7C3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E62D8-6C15-9E49-97ED-66D3CA9BC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9B10-B227-D84F-BDBC-BB2F58490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28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672D0A-5B5E-A446-9A7F-F4B851955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7B6DDB-9137-7945-BAD7-97A35676C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3A0018-261E-C340-A821-5125BB7306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CEFF3-07CB-124C-9364-045FD0518602}" type="datetimeFigureOut">
              <a:rPr lang="en-US" smtClean="0"/>
              <a:t>3/13/20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EE1567-D712-4E4E-9277-B9CE0C1885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8BCFDB-8CCB-1442-81DD-0A561F03C3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29B10-B227-D84F-BDBC-BB2F58490D81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B1CA594E-DF26-0945-9A2E-A73E928F404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718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tif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tif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tiff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woman, man, holding, room&#10;&#10;Description automatically generated">
            <a:extLst>
              <a:ext uri="{FF2B5EF4-FFF2-40B4-BE49-F238E27FC236}">
                <a16:creationId xmlns:a16="http://schemas.microsoft.com/office/drawing/2014/main" id="{C2306F1A-A10D-6648-8C21-A14F76F49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421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8E9B251-7D5B-0C46-A101-DC3DCC52748E}"/>
              </a:ext>
            </a:extLst>
          </p:cNvPr>
          <p:cNvSpPr/>
          <p:nvPr/>
        </p:nvSpPr>
        <p:spPr>
          <a:xfrm>
            <a:off x="1156138" y="2264882"/>
            <a:ext cx="5150069" cy="184707"/>
          </a:xfrm>
          <a:prstGeom prst="rect">
            <a:avLst/>
          </a:prstGeom>
          <a:solidFill>
            <a:srgbClr val="EE4248">
              <a:alpha val="6823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E4248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816DAE-8A88-A74D-A11F-CD0E5410F00D}"/>
              </a:ext>
            </a:extLst>
          </p:cNvPr>
          <p:cNvSpPr txBox="1"/>
          <p:nvPr/>
        </p:nvSpPr>
        <p:spPr>
          <a:xfrm>
            <a:off x="1018272" y="809296"/>
            <a:ext cx="6317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Aromatic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350061-54F6-9942-B995-69BF0E5F06E1}"/>
              </a:ext>
            </a:extLst>
          </p:cNvPr>
          <p:cNvSpPr txBox="1"/>
          <p:nvPr/>
        </p:nvSpPr>
        <p:spPr>
          <a:xfrm>
            <a:off x="1103588" y="1991985"/>
            <a:ext cx="9417269" cy="1900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Medium" panose="020B0503020203060203" pitchFamily="34" charset="77"/>
              </a:rPr>
              <a:t>DIFFUSE A MINIMUM OF 2 HOURS PER DAY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(e.g. home, car, office, caregiving)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Inhale from palms frequently (dual benefits – hand cleansing too)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Wear like perfume/cologne (sustained inhalation and protection)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Under nostrils (sustained inhalation and protection)</a:t>
            </a:r>
          </a:p>
        </p:txBody>
      </p:sp>
      <p:pic>
        <p:nvPicPr>
          <p:cNvPr id="7" name="Picture 6" descr="A picture containing hat&#10;&#10;Description automatically generated">
            <a:extLst>
              <a:ext uri="{FF2B5EF4-FFF2-40B4-BE49-F238E27FC236}">
                <a16:creationId xmlns:a16="http://schemas.microsoft.com/office/drawing/2014/main" id="{F96C0669-A41E-2240-8708-6FEE633181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5960" y="3699918"/>
            <a:ext cx="3297405" cy="2499710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4E150D0-63F8-1744-97E8-4E95AE5C6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1172" y="4216271"/>
            <a:ext cx="792624" cy="1853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902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E816DAE-8A88-A74D-A11F-CD0E5410F00D}"/>
              </a:ext>
            </a:extLst>
          </p:cNvPr>
          <p:cNvSpPr txBox="1"/>
          <p:nvPr/>
        </p:nvSpPr>
        <p:spPr>
          <a:xfrm>
            <a:off x="1018272" y="809296"/>
            <a:ext cx="6317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Topical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350061-54F6-9942-B995-69BF0E5F06E1}"/>
              </a:ext>
            </a:extLst>
          </p:cNvPr>
          <p:cNvSpPr txBox="1"/>
          <p:nvPr/>
        </p:nvSpPr>
        <p:spPr>
          <a:xfrm>
            <a:off x="2904797" y="2233723"/>
            <a:ext cx="9417269" cy="3285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Hands/palms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Bottom of feet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Spine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Back of neck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Ears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Chest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*Reflex points</a:t>
            </a: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A2433D77-0501-5D42-A037-6F8F01996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187" y="2007475"/>
            <a:ext cx="1552544" cy="362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719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6696611-97CC-AC4C-834A-935779B03886}"/>
              </a:ext>
            </a:extLst>
          </p:cNvPr>
          <p:cNvSpPr/>
          <p:nvPr/>
        </p:nvSpPr>
        <p:spPr>
          <a:xfrm>
            <a:off x="4821195" y="1351507"/>
            <a:ext cx="542944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Medium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Topical On Guard+ 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30 On Guard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30 Wild Orange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15 Clove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15 Black Pepper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15 Cinnamon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15 Eucalyptus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15 Oregano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15 Rosemary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15 Melissa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Brandon Text" panose="020B0503020203060203" pitchFamily="34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Add ingredients to a 30mL bottle, </a:t>
            </a:r>
            <a:b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gently shake, and apply as needed.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picture containing food&#10;&#10;Description automatically generated">
            <a:extLst>
              <a:ext uri="{FF2B5EF4-FFF2-40B4-BE49-F238E27FC236}">
                <a16:creationId xmlns:a16="http://schemas.microsoft.com/office/drawing/2014/main" id="{36A716FB-6AC1-7C4B-AFFD-5593789AB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128" y="1034874"/>
            <a:ext cx="3343520" cy="478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834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E816DAE-8A88-A74D-A11F-CD0E5410F00D}"/>
              </a:ext>
            </a:extLst>
          </p:cNvPr>
          <p:cNvSpPr txBox="1"/>
          <p:nvPr/>
        </p:nvSpPr>
        <p:spPr>
          <a:xfrm>
            <a:off x="1018272" y="809296"/>
            <a:ext cx="6317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Internal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350061-54F6-9942-B995-69BF0E5F06E1}"/>
              </a:ext>
            </a:extLst>
          </p:cNvPr>
          <p:cNvSpPr txBox="1"/>
          <p:nvPr/>
        </p:nvSpPr>
        <p:spPr>
          <a:xfrm>
            <a:off x="672664" y="1991985"/>
            <a:ext cx="5423336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Drink in water (respiratory support)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In a capsule (promote gut health)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Under tongue (rapid systemic delivery)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103FDA-E8A6-F446-9EBF-E3A186ACAE3E}"/>
              </a:ext>
            </a:extLst>
          </p:cNvPr>
          <p:cNvSpPr txBox="1"/>
          <p:nvPr/>
        </p:nvSpPr>
        <p:spPr>
          <a:xfrm>
            <a:off x="6737131" y="2040849"/>
            <a:ext cx="4529958" cy="2208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GARGLE WITH ESSENTIAL OILS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Keep throat area clear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Minimize and eliminate exposure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Stop invasion “at the door” before entry into lungs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519DE048-905E-D942-85A5-7F1D685FA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829" y="3564093"/>
            <a:ext cx="1165930" cy="2725902"/>
          </a:xfrm>
          <a:prstGeom prst="rect">
            <a:avLst/>
          </a:prstGeom>
        </p:spPr>
      </p:pic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3CC8A539-E752-C745-A717-FD77AE20C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9682" y="3564093"/>
            <a:ext cx="1165930" cy="2725902"/>
          </a:xfrm>
          <a:prstGeom prst="rect">
            <a:avLst/>
          </a:prstGeom>
        </p:spPr>
      </p:pic>
      <p:pic>
        <p:nvPicPr>
          <p:cNvPr id="13" name="Picture 12" descr="A black sign with white text&#10;&#10;Description automatically generated">
            <a:extLst>
              <a:ext uri="{FF2B5EF4-FFF2-40B4-BE49-F238E27FC236}">
                <a16:creationId xmlns:a16="http://schemas.microsoft.com/office/drawing/2014/main" id="{80F84ABD-6900-CF45-971B-D98ADD2DC1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7558" y="3564093"/>
            <a:ext cx="1165930" cy="272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088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E816DAE-8A88-A74D-A11F-CD0E5410F00D}"/>
              </a:ext>
            </a:extLst>
          </p:cNvPr>
          <p:cNvSpPr txBox="1"/>
          <p:nvPr/>
        </p:nvSpPr>
        <p:spPr>
          <a:xfrm>
            <a:off x="1018272" y="1124607"/>
            <a:ext cx="6317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Hydration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350061-54F6-9942-B995-69BF0E5F06E1}"/>
              </a:ext>
            </a:extLst>
          </p:cNvPr>
          <p:cNvSpPr txBox="1"/>
          <p:nvPr/>
        </p:nvSpPr>
        <p:spPr>
          <a:xfrm>
            <a:off x="1156139" y="2191956"/>
            <a:ext cx="4529958" cy="3280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Drink plenty of water daily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Half body weight in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ozs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Consider drinking hot water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Especially during cold weather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Good for the body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Effective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Avoid ice water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986EA8-60CD-114E-A7A1-BB16554FB70C}"/>
              </a:ext>
            </a:extLst>
          </p:cNvPr>
          <p:cNvSpPr txBox="1"/>
          <p:nvPr/>
        </p:nvSpPr>
        <p:spPr>
          <a:xfrm>
            <a:off x="6222126" y="2191956"/>
            <a:ext cx="4529958" cy="1433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Add Essential Oils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Purify to improve quality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Boost for added benefits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F82FCCB8-4129-924D-8ABF-2CB82262BD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953" y="3948798"/>
            <a:ext cx="763312" cy="1784595"/>
          </a:xfrm>
          <a:prstGeom prst="rect">
            <a:avLst/>
          </a:prstGeom>
        </p:spPr>
      </p:pic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A25E0B2A-2601-2443-887A-07DC7B3F5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205" y="3948795"/>
            <a:ext cx="763313" cy="1784597"/>
          </a:xfrm>
          <a:prstGeom prst="rect">
            <a:avLst/>
          </a:prstGeom>
        </p:spPr>
      </p:pic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BF5CEF52-EA7B-C943-86D0-AD45EE2E8D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3695" y="3948797"/>
            <a:ext cx="763312" cy="178459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456A2FB-5817-5546-ADFB-045FF9C0844F}"/>
              </a:ext>
            </a:extLst>
          </p:cNvPr>
          <p:cNvSpPr/>
          <p:nvPr/>
        </p:nvSpPr>
        <p:spPr>
          <a:xfrm>
            <a:off x="3946635" y="1219425"/>
            <a:ext cx="6215552" cy="569570"/>
          </a:xfrm>
          <a:prstGeom prst="rect">
            <a:avLst/>
          </a:prstGeom>
          <a:solidFill>
            <a:srgbClr val="EE4248">
              <a:alpha val="6823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E4248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B30CF75-5AB2-854C-B73C-D892783E6C1F}"/>
              </a:ext>
            </a:extLst>
          </p:cNvPr>
          <p:cNvSpPr/>
          <p:nvPr/>
        </p:nvSpPr>
        <p:spPr>
          <a:xfrm>
            <a:off x="4072760" y="1328803"/>
            <a:ext cx="59803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Brandon Text" panose="020B0503020203060203" pitchFamily="34" charset="77"/>
              </a:rPr>
              <a:t>Get 20 drops of citrus oils, high in limonene, in body daily</a:t>
            </a:r>
            <a:endParaRPr lang="en-US" dirty="0">
              <a:solidFill>
                <a:schemeClr val="bg1"/>
              </a:solidFill>
              <a:effectLst/>
              <a:latin typeface="Brandon Text" panose="020B0503020203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28115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device&#10;&#10;Description automatically generated">
            <a:extLst>
              <a:ext uri="{FF2B5EF4-FFF2-40B4-BE49-F238E27FC236}">
                <a16:creationId xmlns:a16="http://schemas.microsoft.com/office/drawing/2014/main" id="{69D4864B-C675-9641-A241-91D937A24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4122" y="784210"/>
            <a:ext cx="5318750" cy="5289580"/>
          </a:xfrm>
          <a:prstGeom prst="rect">
            <a:avLst/>
          </a:prstGeom>
        </p:spPr>
      </p:pic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7D4230B1-E3A8-704C-BA58-B1BBA8C4E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557" y="1055399"/>
            <a:ext cx="2250873" cy="496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273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black, food, drawing, red&#10;&#10;Description automatically generated">
            <a:extLst>
              <a:ext uri="{FF2B5EF4-FFF2-40B4-BE49-F238E27FC236}">
                <a16:creationId xmlns:a16="http://schemas.microsoft.com/office/drawing/2014/main" id="{7B93ADC6-49D7-8845-A35A-BAAC29F8A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7409" y="2082607"/>
            <a:ext cx="1859565" cy="4101756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425F385-2FCE-3641-8048-65F0407FCA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2252" y="3018234"/>
            <a:ext cx="1840773" cy="31661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0F86AE-14D1-8644-BF90-972C446C4058}"/>
              </a:ext>
            </a:extLst>
          </p:cNvPr>
          <p:cNvSpPr txBox="1"/>
          <p:nvPr/>
        </p:nvSpPr>
        <p:spPr>
          <a:xfrm>
            <a:off x="740127" y="673637"/>
            <a:ext cx="48347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ON GUARD + SOFTGEL 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Replacements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184189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E4DD2BF-AC96-2644-A6F1-0B054865FEDA}"/>
              </a:ext>
            </a:extLst>
          </p:cNvPr>
          <p:cNvSpPr txBox="1"/>
          <p:nvPr/>
        </p:nvSpPr>
        <p:spPr>
          <a:xfrm>
            <a:off x="1103589" y="1991985"/>
            <a:ext cx="5423336" cy="1900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Balance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Serenity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Peace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Adpativ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Brandon Text Light" panose="020B0303020203060203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5F36FB-9BE6-554E-AB2E-8B4816D52FDD}"/>
              </a:ext>
            </a:extLst>
          </p:cNvPr>
          <p:cNvSpPr txBox="1"/>
          <p:nvPr/>
        </p:nvSpPr>
        <p:spPr>
          <a:xfrm>
            <a:off x="1103589" y="856593"/>
            <a:ext cx="819806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STAY 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Calm 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AND GET ADEQUATE 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Rest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  <a:p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7E8DEFA0-D016-2E4F-8065-B40376299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8164" y="1936793"/>
            <a:ext cx="2755671" cy="4064614"/>
          </a:xfrm>
          <a:prstGeom prst="rect">
            <a:avLst/>
          </a:prstGeom>
        </p:spPr>
      </p:pic>
      <p:pic>
        <p:nvPicPr>
          <p:cNvPr id="9" name="Picture 8" descr="A close up of a black background&#10;&#10;Description automatically generated">
            <a:extLst>
              <a:ext uri="{FF2B5EF4-FFF2-40B4-BE49-F238E27FC236}">
                <a16:creationId xmlns:a16="http://schemas.microsoft.com/office/drawing/2014/main" id="{EEB63D75-6593-7145-9E3E-51BDD7682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2965" y="3253869"/>
            <a:ext cx="1251345" cy="292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098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0061-54F6-9942-B995-69BF0E5F06E1}"/>
              </a:ext>
            </a:extLst>
          </p:cNvPr>
          <p:cNvSpPr txBox="1"/>
          <p:nvPr/>
        </p:nvSpPr>
        <p:spPr>
          <a:xfrm>
            <a:off x="1103589" y="3213203"/>
            <a:ext cx="7462342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Use OnGuard Laundry soap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Boost laundry benefits with 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On Guard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, 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Purify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, 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Lemon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Put clothes in sunshine (not heat resistant)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3B6DF4-2BCB-FB49-B9B9-889B71EA3F75}"/>
              </a:ext>
            </a:extLst>
          </p:cNvPr>
          <p:cNvSpPr txBox="1"/>
          <p:nvPr/>
        </p:nvSpPr>
        <p:spPr>
          <a:xfrm>
            <a:off x="1103589" y="2077811"/>
            <a:ext cx="819806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WASH YOUR 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Clothes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  <a:p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78A6B488-7350-2942-A946-95D1FFA60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2388" y="2077811"/>
            <a:ext cx="1155868" cy="2702378"/>
          </a:xfrm>
          <a:prstGeom prst="rect">
            <a:avLst/>
          </a:prstGeom>
        </p:spPr>
      </p:pic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A7A44175-BECD-C245-874C-A6CE2EACA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8365" y="2077811"/>
            <a:ext cx="1155868" cy="270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065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0061-54F6-9942-B995-69BF0E5F06E1}"/>
              </a:ext>
            </a:extLst>
          </p:cNvPr>
          <p:cNvSpPr txBox="1"/>
          <p:nvPr/>
        </p:nvSpPr>
        <p:spPr>
          <a:xfrm>
            <a:off x="1103589" y="1991985"/>
            <a:ext cx="4897818" cy="2362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Medium" panose="020B0503020203060203" pitchFamily="34" charset="77"/>
              </a:rPr>
              <a:t>FUEL YOUR BODY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Avoid sugar consumption and other compromising food choices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Avoid artificial sweeteners </a:t>
            </a:r>
            <a:r>
              <a:rPr lang="en-US" sz="2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(maintain healthy pH)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3B6DF4-2BCB-FB49-B9B9-889B71EA3F75}"/>
              </a:ext>
            </a:extLst>
          </p:cNvPr>
          <p:cNvSpPr txBox="1"/>
          <p:nvPr/>
        </p:nvSpPr>
        <p:spPr>
          <a:xfrm>
            <a:off x="1103589" y="856593"/>
            <a:ext cx="819806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INCREASE 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Nutrition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  <a:p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3A2705-06F9-A147-8900-79843FA67081}"/>
              </a:ext>
            </a:extLst>
          </p:cNvPr>
          <p:cNvSpPr txBox="1"/>
          <p:nvPr/>
        </p:nvSpPr>
        <p:spPr>
          <a:xfrm>
            <a:off x="6421824" y="3446021"/>
            <a:ext cx="4897818" cy="1900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Medium" panose="020B0503020203060203" pitchFamily="34" charset="77"/>
              </a:rPr>
              <a:t>SUPPLEMENTATION: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LLV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Mito2Max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Vitamin C, D, Zinc, Magnesium</a:t>
            </a:r>
            <a:endParaRPr lang="en-US" sz="2000" i="1" dirty="0">
              <a:solidFill>
                <a:schemeClr val="tx1">
                  <a:lumMod val="75000"/>
                  <a:lumOff val="25000"/>
                </a:schemeClr>
              </a:solidFill>
              <a:latin typeface="Brandon Text Light" panose="020B0303020203060203" pitchFamily="34" charset="77"/>
            </a:endParaRPr>
          </a:p>
        </p:txBody>
      </p:sp>
      <p:pic>
        <p:nvPicPr>
          <p:cNvPr id="7" name="Picture 6" descr="A group of glass bottles on a table&#10;&#10;Description automatically generated">
            <a:extLst>
              <a:ext uri="{FF2B5EF4-FFF2-40B4-BE49-F238E27FC236}">
                <a16:creationId xmlns:a16="http://schemas.microsoft.com/office/drawing/2014/main" id="{E1794AC3-4BCE-6245-9EC9-43FCB038C9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835"/>
          <a:stretch/>
        </p:blipFill>
        <p:spPr>
          <a:xfrm>
            <a:off x="6815958" y="1089574"/>
            <a:ext cx="3000703" cy="215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141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E816DAE-8A88-A74D-A11F-CD0E5410F00D}"/>
              </a:ext>
            </a:extLst>
          </p:cNvPr>
          <p:cNvSpPr txBox="1"/>
          <p:nvPr/>
        </p:nvSpPr>
        <p:spPr>
          <a:xfrm>
            <a:off x="1018272" y="1124607"/>
            <a:ext cx="6317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STAY 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c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alm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 AND STAY 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Grounded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350061-54F6-9942-B995-69BF0E5F06E1}"/>
              </a:ext>
            </a:extLst>
          </p:cNvPr>
          <p:cNvSpPr txBox="1"/>
          <p:nvPr/>
        </p:nvSpPr>
        <p:spPr>
          <a:xfrm>
            <a:off x="2091559" y="2133600"/>
            <a:ext cx="752540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• Feeling stressed weakens the immune system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• Focus on what you can do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• Keep bodies strong and healthy </a:t>
            </a:r>
          </a:p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   (you and your household)</a:t>
            </a:r>
          </a:p>
        </p:txBody>
      </p:sp>
    </p:spTree>
    <p:extLst>
      <p:ext uri="{BB962C8B-B14F-4D97-AF65-F5344CB8AC3E}">
        <p14:creationId xmlns:p14="http://schemas.microsoft.com/office/powerpoint/2010/main" val="28687958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684B9D83-82C3-C845-B15D-E03F82C8AB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80" t="22039" r="5541" b="22039"/>
          <a:stretch/>
        </p:blipFill>
        <p:spPr>
          <a:xfrm>
            <a:off x="729049" y="1511459"/>
            <a:ext cx="10787448" cy="383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1913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creenshot, fruit&#10;&#10;Description automatically generated">
            <a:extLst>
              <a:ext uri="{FF2B5EF4-FFF2-40B4-BE49-F238E27FC236}">
                <a16:creationId xmlns:a16="http://schemas.microsoft.com/office/drawing/2014/main" id="{86BFE478-68B5-0A4E-8B37-24085BF78F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93" t="7928" r="4628" b="11712"/>
          <a:stretch/>
        </p:blipFill>
        <p:spPr>
          <a:xfrm>
            <a:off x="840258" y="543696"/>
            <a:ext cx="10787449" cy="551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68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684B9D83-82C3-C845-B15D-E03F82C8AB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80" t="22039" r="5541" b="22039"/>
          <a:stretch/>
        </p:blipFill>
        <p:spPr>
          <a:xfrm>
            <a:off x="729049" y="1511459"/>
            <a:ext cx="10787448" cy="383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9363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refrigerator, cat, sitting, kitchen&#10;&#10;Description automatically generated">
            <a:extLst>
              <a:ext uri="{FF2B5EF4-FFF2-40B4-BE49-F238E27FC236}">
                <a16:creationId xmlns:a16="http://schemas.microsoft.com/office/drawing/2014/main" id="{DC9F6CDE-5573-804A-8FF7-B15B4CB0A4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128" t="7207" r="30169" b="6846"/>
          <a:stretch/>
        </p:blipFill>
        <p:spPr>
          <a:xfrm>
            <a:off x="3917092" y="494270"/>
            <a:ext cx="4596713" cy="589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013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5B98D9EA-DEE8-7D45-A8E8-8F53E216BB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93" t="9009" r="14763" b="11893"/>
          <a:stretch/>
        </p:blipFill>
        <p:spPr>
          <a:xfrm>
            <a:off x="1767016" y="617838"/>
            <a:ext cx="8625016" cy="542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6847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4B1C1AF-5AC7-5C4D-BB16-923C355503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03" t="6847" r="29358" b="7207"/>
          <a:stretch/>
        </p:blipFill>
        <p:spPr>
          <a:xfrm>
            <a:off x="3682314" y="469556"/>
            <a:ext cx="4930345" cy="589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4490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refrigerator, kitchen, photo, cat&#10;&#10;Description automatically generated">
            <a:extLst>
              <a:ext uri="{FF2B5EF4-FFF2-40B4-BE49-F238E27FC236}">
                <a16:creationId xmlns:a16="http://schemas.microsoft.com/office/drawing/2014/main" id="{37901E85-BCE7-EE49-BD9C-C23C9C62E1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59" t="6847" r="32297" b="7207"/>
          <a:stretch/>
        </p:blipFill>
        <p:spPr>
          <a:xfrm>
            <a:off x="3286897" y="469556"/>
            <a:ext cx="4967417" cy="5894173"/>
          </a:xfrm>
          <a:prstGeom prst="rect">
            <a:avLst/>
          </a:prstGeom>
        </p:spPr>
      </p:pic>
      <p:sp>
        <p:nvSpPr>
          <p:cNvPr id="2" name="Left Arrow 1">
            <a:extLst>
              <a:ext uri="{FF2B5EF4-FFF2-40B4-BE49-F238E27FC236}">
                <a16:creationId xmlns:a16="http://schemas.microsoft.com/office/drawing/2014/main" id="{7C2586E4-421A-DC41-9543-48BBACAC29CB}"/>
              </a:ext>
            </a:extLst>
          </p:cNvPr>
          <p:cNvSpPr/>
          <p:nvPr/>
        </p:nvSpPr>
        <p:spPr>
          <a:xfrm>
            <a:off x="8427308" y="3070654"/>
            <a:ext cx="2014151" cy="716692"/>
          </a:xfrm>
          <a:prstGeom prst="lef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B050"/>
                </a:solidFill>
              </a:ln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7394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refrigerator, sitting, man, holding&#10;&#10;Description automatically generated">
            <a:extLst>
              <a:ext uri="{FF2B5EF4-FFF2-40B4-BE49-F238E27FC236}">
                <a16:creationId xmlns:a16="http://schemas.microsoft.com/office/drawing/2014/main" id="{A181EFA0-85AA-5C43-9811-C9F29AAF20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41" t="10091" r="12027" b="11351"/>
          <a:stretch/>
        </p:blipFill>
        <p:spPr>
          <a:xfrm>
            <a:off x="3113902" y="691978"/>
            <a:ext cx="7611763" cy="5387546"/>
          </a:xfrm>
          <a:prstGeom prst="rect">
            <a:avLst/>
          </a:prstGeom>
        </p:spPr>
      </p:pic>
      <p:sp>
        <p:nvSpPr>
          <p:cNvPr id="4" name="Left Arrow 3">
            <a:extLst>
              <a:ext uri="{FF2B5EF4-FFF2-40B4-BE49-F238E27FC236}">
                <a16:creationId xmlns:a16="http://schemas.microsoft.com/office/drawing/2014/main" id="{0E3016E1-DA1F-E544-82CA-2A5AFC538F88}"/>
              </a:ext>
            </a:extLst>
          </p:cNvPr>
          <p:cNvSpPr/>
          <p:nvPr/>
        </p:nvSpPr>
        <p:spPr>
          <a:xfrm rot="10800000">
            <a:off x="1767015" y="716692"/>
            <a:ext cx="1828800" cy="580768"/>
          </a:xfrm>
          <a:prstGeom prst="lef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rgbClr val="00B050"/>
                </a:solidFill>
              </a:ln>
              <a:solidFill>
                <a:schemeClr val="accent6"/>
              </a:solidFill>
            </a:endParaRPr>
          </a:p>
        </p:txBody>
      </p:sp>
      <p:sp>
        <p:nvSpPr>
          <p:cNvPr id="6" name="Left Arrow 5">
            <a:extLst>
              <a:ext uri="{FF2B5EF4-FFF2-40B4-BE49-F238E27FC236}">
                <a16:creationId xmlns:a16="http://schemas.microsoft.com/office/drawing/2014/main" id="{9BBE8996-672F-9243-A240-37F985DB9604}"/>
              </a:ext>
            </a:extLst>
          </p:cNvPr>
          <p:cNvSpPr/>
          <p:nvPr/>
        </p:nvSpPr>
        <p:spPr>
          <a:xfrm rot="10800000">
            <a:off x="1767015" y="5436971"/>
            <a:ext cx="1828800" cy="580768"/>
          </a:xfrm>
          <a:prstGeom prst="lef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rgbClr val="00B050"/>
                </a:solidFill>
              </a:ln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3731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0061-54F6-9942-B995-69BF0E5F06E1}"/>
              </a:ext>
            </a:extLst>
          </p:cNvPr>
          <p:cNvSpPr txBox="1"/>
          <p:nvPr/>
        </p:nvSpPr>
        <p:spPr>
          <a:xfrm>
            <a:off x="621675" y="2923552"/>
            <a:ext cx="4897818" cy="2362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DDR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Turmeric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Frankincense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Copaiba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Siberian Fir</a:t>
            </a:r>
            <a:endParaRPr lang="en-US" sz="2000" i="1" dirty="0">
              <a:solidFill>
                <a:schemeClr val="tx1">
                  <a:lumMod val="75000"/>
                  <a:lumOff val="25000"/>
                </a:schemeClr>
              </a:solidFill>
              <a:latin typeface="Brandon Text Light" panose="020B0303020203060203" pitchFamily="34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3B6DF4-2BCB-FB49-B9B9-889B71EA3F75}"/>
              </a:ext>
            </a:extLst>
          </p:cNvPr>
          <p:cNvSpPr txBox="1"/>
          <p:nvPr/>
        </p:nvSpPr>
        <p:spPr>
          <a:xfrm>
            <a:off x="1758498" y="856593"/>
            <a:ext cx="819806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HEALTHY 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Cells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  <a:p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pic>
        <p:nvPicPr>
          <p:cNvPr id="5" name="Picture 4" descr="A picture containing black, food, drawing, red&#10;&#10;Description automatically generated">
            <a:extLst>
              <a:ext uri="{FF2B5EF4-FFF2-40B4-BE49-F238E27FC236}">
                <a16:creationId xmlns:a16="http://schemas.microsoft.com/office/drawing/2014/main" id="{A8066025-74A9-6842-9FDE-80FF92A89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463" y="1991984"/>
            <a:ext cx="1644305" cy="3626945"/>
          </a:xfrm>
          <a:prstGeom prst="rect">
            <a:avLst/>
          </a:prstGeom>
        </p:spPr>
      </p:pic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03C23153-8501-8E46-B283-6CAA35C5A7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173" y="2714330"/>
            <a:ext cx="1189339" cy="2780630"/>
          </a:xfrm>
          <a:prstGeom prst="rect">
            <a:avLst/>
          </a:prstGeom>
        </p:spPr>
      </p:pic>
      <p:pic>
        <p:nvPicPr>
          <p:cNvPr id="10" name="Picture 9" descr="A black sign with white text&#10;&#10;Description automatically generated">
            <a:extLst>
              <a:ext uri="{FF2B5EF4-FFF2-40B4-BE49-F238E27FC236}">
                <a16:creationId xmlns:a16="http://schemas.microsoft.com/office/drawing/2014/main" id="{AD3CBCAB-5C09-4442-9D87-9437D6377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6505" y="2751758"/>
            <a:ext cx="1189338" cy="2780629"/>
          </a:xfrm>
          <a:prstGeom prst="rect">
            <a:avLst/>
          </a:prstGeom>
        </p:spPr>
      </p:pic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F846F9CE-FB6A-C246-A5EC-A0E5E19C0F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2836" y="2751758"/>
            <a:ext cx="1189338" cy="2780629"/>
          </a:xfrm>
          <a:prstGeom prst="rect">
            <a:avLst/>
          </a:prstGeom>
        </p:spPr>
      </p:pic>
      <p:pic>
        <p:nvPicPr>
          <p:cNvPr id="14" name="Picture 13" descr="A black sign with white text&#10;&#10;Description automatically generated">
            <a:extLst>
              <a:ext uri="{FF2B5EF4-FFF2-40B4-BE49-F238E27FC236}">
                <a16:creationId xmlns:a16="http://schemas.microsoft.com/office/drawing/2014/main" id="{8F05F28A-4F47-874B-9FA6-E0741488A0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1729" y="2751758"/>
            <a:ext cx="1189338" cy="278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5390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D57C1F-F58A-E947-B2F3-2B07D9E5EDE4}"/>
              </a:ext>
            </a:extLst>
          </p:cNvPr>
          <p:cNvSpPr txBox="1"/>
          <p:nvPr/>
        </p:nvSpPr>
        <p:spPr>
          <a:xfrm>
            <a:off x="766024" y="746234"/>
            <a:ext cx="48347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DR. HILL’S</a:t>
            </a:r>
          </a:p>
          <a:p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Recommendations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45002B-57F9-C24A-BCC4-5566AD0C8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318" y="2197276"/>
            <a:ext cx="1287015" cy="2870045"/>
          </a:xfrm>
          <a:prstGeom prst="rect">
            <a:avLst/>
          </a:prstGeom>
        </p:spPr>
      </p:pic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5B53F9DF-BBDC-D54C-8F64-98EAD7D417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9145" y="2296294"/>
            <a:ext cx="1100114" cy="2572026"/>
          </a:xfrm>
          <a:prstGeom prst="rect">
            <a:avLst/>
          </a:prstGeom>
        </p:spPr>
      </p:pic>
      <p:pic>
        <p:nvPicPr>
          <p:cNvPr id="12" name="Picture 11" descr="A black sign with white text&#10;&#10;Description automatically generated">
            <a:extLst>
              <a:ext uri="{FF2B5EF4-FFF2-40B4-BE49-F238E27FC236}">
                <a16:creationId xmlns:a16="http://schemas.microsoft.com/office/drawing/2014/main" id="{4E02BC85-669B-0D42-9238-BB84422276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4769" y="2296295"/>
            <a:ext cx="1100114" cy="2572026"/>
          </a:xfrm>
          <a:prstGeom prst="rect">
            <a:avLst/>
          </a:prstGeom>
        </p:spPr>
      </p:pic>
      <p:pic>
        <p:nvPicPr>
          <p:cNvPr id="14" name="Picture 13" descr="A close up of a sign&#10;&#10;Description automatically generated">
            <a:extLst>
              <a:ext uri="{FF2B5EF4-FFF2-40B4-BE49-F238E27FC236}">
                <a16:creationId xmlns:a16="http://schemas.microsoft.com/office/drawing/2014/main" id="{264DFBCF-72A6-B840-8843-A2E378FA2B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8979" y="2296294"/>
            <a:ext cx="1100114" cy="2572026"/>
          </a:xfrm>
          <a:prstGeom prst="rect">
            <a:avLst/>
          </a:prstGeom>
        </p:spPr>
      </p:pic>
      <p:pic>
        <p:nvPicPr>
          <p:cNvPr id="16" name="Picture 15" descr="A close up of a black background&#10;&#10;Description automatically generated">
            <a:extLst>
              <a:ext uri="{FF2B5EF4-FFF2-40B4-BE49-F238E27FC236}">
                <a16:creationId xmlns:a16="http://schemas.microsoft.com/office/drawing/2014/main" id="{954CCDB9-3A64-0C41-9CCF-9393DD5492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3189" y="2296294"/>
            <a:ext cx="1100114" cy="2572026"/>
          </a:xfrm>
          <a:prstGeom prst="rect">
            <a:avLst/>
          </a:prstGeom>
        </p:spPr>
      </p:pic>
      <p:sp>
        <p:nvSpPr>
          <p:cNvPr id="21" name="Left Bracket 20">
            <a:extLst>
              <a:ext uri="{FF2B5EF4-FFF2-40B4-BE49-F238E27FC236}">
                <a16:creationId xmlns:a16="http://schemas.microsoft.com/office/drawing/2014/main" id="{BC4434B1-82AD-2441-8013-32E22C1BAA34}"/>
              </a:ext>
            </a:extLst>
          </p:cNvPr>
          <p:cNvSpPr/>
          <p:nvPr/>
        </p:nvSpPr>
        <p:spPr>
          <a:xfrm rot="16200000">
            <a:off x="2556583" y="3697859"/>
            <a:ext cx="160987" cy="2828514"/>
          </a:xfrm>
          <a:prstGeom prst="leftBracket">
            <a:avLst/>
          </a:prstGeom>
          <a:ln w="12700">
            <a:solidFill>
              <a:srgbClr val="B548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eft Bracket 21">
            <a:extLst>
              <a:ext uri="{FF2B5EF4-FFF2-40B4-BE49-F238E27FC236}">
                <a16:creationId xmlns:a16="http://schemas.microsoft.com/office/drawing/2014/main" id="{497F9D74-0D2E-0047-B553-5C891CD1E177}"/>
              </a:ext>
            </a:extLst>
          </p:cNvPr>
          <p:cNvSpPr/>
          <p:nvPr/>
        </p:nvSpPr>
        <p:spPr>
          <a:xfrm rot="16200000">
            <a:off x="8058542" y="3004176"/>
            <a:ext cx="160987" cy="4215881"/>
          </a:xfrm>
          <a:prstGeom prst="leftBracket">
            <a:avLst/>
          </a:prstGeom>
          <a:ln w="12700">
            <a:solidFill>
              <a:srgbClr val="B548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F4E20D0-27C5-8D4A-823C-6E695D95C927}"/>
              </a:ext>
            </a:extLst>
          </p:cNvPr>
          <p:cNvSpPr txBox="1"/>
          <p:nvPr/>
        </p:nvSpPr>
        <p:spPr>
          <a:xfrm>
            <a:off x="1179676" y="5355912"/>
            <a:ext cx="3169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• Applied to bottoms of feet 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• Add to veggie capsule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D2F1270-03A4-6F43-A7D0-CA43C923A7B4}"/>
              </a:ext>
            </a:extLst>
          </p:cNvPr>
          <p:cNvSpPr txBox="1"/>
          <p:nvPr/>
        </p:nvSpPr>
        <p:spPr>
          <a:xfrm>
            <a:off x="6581993" y="5355912"/>
            <a:ext cx="3169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• Add to drinking water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• Diffuse</a:t>
            </a:r>
          </a:p>
        </p:txBody>
      </p:sp>
    </p:spTree>
    <p:extLst>
      <p:ext uri="{BB962C8B-B14F-4D97-AF65-F5344CB8AC3E}">
        <p14:creationId xmlns:p14="http://schemas.microsoft.com/office/powerpoint/2010/main" val="2554860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8E89B24-78BC-C24E-9751-04133FE9E745}"/>
              </a:ext>
            </a:extLst>
          </p:cNvPr>
          <p:cNvSpPr txBox="1"/>
          <p:nvPr/>
        </p:nvSpPr>
        <p:spPr>
          <a:xfrm>
            <a:off x="598474" y="2798058"/>
            <a:ext cx="1099505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LEADING DOCTORS ARE </a:t>
            </a:r>
          </a:p>
          <a:p>
            <a:pPr algn="ctr"/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Recommending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 THE SAME THINGS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326567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0061-54F6-9942-B995-69BF0E5F06E1}"/>
              </a:ext>
            </a:extLst>
          </p:cNvPr>
          <p:cNvSpPr txBox="1"/>
          <p:nvPr/>
        </p:nvSpPr>
        <p:spPr>
          <a:xfrm>
            <a:off x="1103589" y="1991985"/>
            <a:ext cx="4897818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PB Assist+</a:t>
            </a:r>
            <a:r>
              <a:rPr lang="en-US" sz="2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®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TerraZyme</a:t>
            </a:r>
            <a:r>
              <a:rPr lang="en-US" sz="2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®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Brandon Text Light" panose="020B0303020203060203" pitchFamily="34" charset="77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GX Assist</a:t>
            </a:r>
            <a:r>
              <a:rPr lang="en-US" sz="2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®</a:t>
            </a:r>
            <a:endParaRPr lang="en-US" sz="2000" i="1" dirty="0">
              <a:solidFill>
                <a:schemeClr val="tx1">
                  <a:lumMod val="75000"/>
                  <a:lumOff val="25000"/>
                </a:schemeClr>
              </a:solidFill>
              <a:latin typeface="Brandon Text Light" panose="020B0303020203060203" pitchFamily="34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3B6DF4-2BCB-FB49-B9B9-889B71EA3F75}"/>
              </a:ext>
            </a:extLst>
          </p:cNvPr>
          <p:cNvSpPr txBox="1"/>
          <p:nvPr/>
        </p:nvSpPr>
        <p:spPr>
          <a:xfrm>
            <a:off x="1103589" y="856593"/>
            <a:ext cx="819806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MAINTAIN A 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Healthy Gut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  <a:p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pic>
        <p:nvPicPr>
          <p:cNvPr id="7" name="Picture 6" descr="A picture containing bottle, sitting, table, cup&#10;&#10;Description automatically generated">
            <a:extLst>
              <a:ext uri="{FF2B5EF4-FFF2-40B4-BE49-F238E27FC236}">
                <a16:creationId xmlns:a16="http://schemas.microsoft.com/office/drawing/2014/main" id="{D55E553A-3B1F-3344-8BDF-706F4F65B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9591" y="1782595"/>
            <a:ext cx="2020657" cy="3767959"/>
          </a:xfrm>
          <a:prstGeom prst="rect">
            <a:avLst/>
          </a:prstGeom>
        </p:spPr>
      </p:pic>
      <p:pic>
        <p:nvPicPr>
          <p:cNvPr id="9" name="Picture 8" descr="A close up of a bottle&#10;&#10;Description automatically generated">
            <a:extLst>
              <a:ext uri="{FF2B5EF4-FFF2-40B4-BE49-F238E27FC236}">
                <a16:creationId xmlns:a16="http://schemas.microsoft.com/office/drawing/2014/main" id="{D21B6D83-5269-AD40-9821-1D0878CEB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8988" y="2306448"/>
            <a:ext cx="2056256" cy="3767959"/>
          </a:xfrm>
          <a:prstGeom prst="rect">
            <a:avLst/>
          </a:prstGeom>
        </p:spPr>
      </p:pic>
      <p:pic>
        <p:nvPicPr>
          <p:cNvPr id="11" name="Picture 10" descr="A picture containing sitting, coffee, table, computer&#10;&#10;Description automatically generated">
            <a:extLst>
              <a:ext uri="{FF2B5EF4-FFF2-40B4-BE49-F238E27FC236}">
                <a16:creationId xmlns:a16="http://schemas.microsoft.com/office/drawing/2014/main" id="{7B6DC950-9D1F-AB40-B529-F978B52C6E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1300" y="1814768"/>
            <a:ext cx="2104199" cy="491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0757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1B3361-3C4A-5344-97D2-B069FCCC501D}"/>
              </a:ext>
            </a:extLst>
          </p:cNvPr>
          <p:cNvSpPr txBox="1"/>
          <p:nvPr/>
        </p:nvSpPr>
        <p:spPr>
          <a:xfrm>
            <a:off x="755514" y="914613"/>
            <a:ext cx="6317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IMMUNE 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Support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pic>
        <p:nvPicPr>
          <p:cNvPr id="6" name="Picture 5" descr="A screenshot of a video game&#10;&#10;Description automatically generated">
            <a:extLst>
              <a:ext uri="{FF2B5EF4-FFF2-40B4-BE49-F238E27FC236}">
                <a16:creationId xmlns:a16="http://schemas.microsoft.com/office/drawing/2014/main" id="{A221F18B-CD1C-AB48-9F89-49FB9C3D1A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3015"/>
          <a:stretch/>
        </p:blipFill>
        <p:spPr>
          <a:xfrm>
            <a:off x="593155" y="2374976"/>
            <a:ext cx="11005689" cy="2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4306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1B3361-3C4A-5344-97D2-B069FCCC501D}"/>
              </a:ext>
            </a:extLst>
          </p:cNvPr>
          <p:cNvSpPr txBox="1"/>
          <p:nvPr/>
        </p:nvSpPr>
        <p:spPr>
          <a:xfrm>
            <a:off x="755514" y="877290"/>
            <a:ext cx="6317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SEASONAL 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Threats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pic>
        <p:nvPicPr>
          <p:cNvPr id="7" name="Picture 6" descr="A picture containing bottle, table, sitting, black&#10;&#10;Description automatically generated">
            <a:extLst>
              <a:ext uri="{FF2B5EF4-FFF2-40B4-BE49-F238E27FC236}">
                <a16:creationId xmlns:a16="http://schemas.microsoft.com/office/drawing/2014/main" id="{7F05B844-CBBC-4D43-8AD3-8449674677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8746"/>
          <a:stretch/>
        </p:blipFill>
        <p:spPr>
          <a:xfrm>
            <a:off x="1244185" y="2018663"/>
            <a:ext cx="9703629" cy="266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314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1B3361-3C4A-5344-97D2-B069FCCC501D}"/>
              </a:ext>
            </a:extLst>
          </p:cNvPr>
          <p:cNvSpPr txBox="1"/>
          <p:nvPr/>
        </p:nvSpPr>
        <p:spPr>
          <a:xfrm>
            <a:off x="755514" y="735723"/>
            <a:ext cx="6317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DAILY 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Routine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pic>
        <p:nvPicPr>
          <p:cNvPr id="9" name="Picture 8" descr="A vase of flowers on a table&#10;&#10;Description automatically generated">
            <a:extLst>
              <a:ext uri="{FF2B5EF4-FFF2-40B4-BE49-F238E27FC236}">
                <a16:creationId xmlns:a16="http://schemas.microsoft.com/office/drawing/2014/main" id="{5C8C0C81-C80F-864D-B389-6F2472EAFE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011"/>
          <a:stretch/>
        </p:blipFill>
        <p:spPr>
          <a:xfrm>
            <a:off x="903795" y="1901912"/>
            <a:ext cx="2502889" cy="2437369"/>
          </a:xfrm>
          <a:prstGeom prst="rect">
            <a:avLst/>
          </a:prstGeom>
        </p:spPr>
      </p:pic>
      <p:pic>
        <p:nvPicPr>
          <p:cNvPr id="11" name="Picture 10" descr="A picture containing person, indoor, table, sitting&#10;&#10;Description automatically generated">
            <a:extLst>
              <a:ext uri="{FF2B5EF4-FFF2-40B4-BE49-F238E27FC236}">
                <a16:creationId xmlns:a16="http://schemas.microsoft.com/office/drawing/2014/main" id="{7742F225-5F37-C24C-8BB4-9EE7A491B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0953" y="3072198"/>
            <a:ext cx="2437368" cy="2437368"/>
          </a:xfrm>
          <a:prstGeom prst="rect">
            <a:avLst/>
          </a:prstGeom>
        </p:spPr>
      </p:pic>
      <p:pic>
        <p:nvPicPr>
          <p:cNvPr id="15" name="Picture 14" descr="A close up of a bottle&#10;&#10;Description automatically generated">
            <a:extLst>
              <a:ext uri="{FF2B5EF4-FFF2-40B4-BE49-F238E27FC236}">
                <a16:creationId xmlns:a16="http://schemas.microsoft.com/office/drawing/2014/main" id="{1658311F-7AFB-F249-A9D2-9ADEDB77FE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4375" y="1884921"/>
            <a:ext cx="2437368" cy="2437368"/>
          </a:xfrm>
          <a:prstGeom prst="rect">
            <a:avLst/>
          </a:prstGeom>
        </p:spPr>
      </p:pic>
      <p:pic>
        <p:nvPicPr>
          <p:cNvPr id="13" name="Picture 12" descr="A plate of food on a table&#10;&#10;Description automatically generated">
            <a:extLst>
              <a:ext uri="{FF2B5EF4-FFF2-40B4-BE49-F238E27FC236}">
                <a16:creationId xmlns:a16="http://schemas.microsoft.com/office/drawing/2014/main" id="{130D9502-1288-DD49-9259-21BDB98CF8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8906" y="3173110"/>
            <a:ext cx="2437368" cy="2437368"/>
          </a:xfrm>
          <a:prstGeom prst="rect">
            <a:avLst/>
          </a:prstGeom>
        </p:spPr>
      </p:pic>
      <p:pic>
        <p:nvPicPr>
          <p:cNvPr id="19" name="Picture 18" descr="A cup of coffee on a table&#10;&#10;Description automatically generated">
            <a:extLst>
              <a:ext uri="{FF2B5EF4-FFF2-40B4-BE49-F238E27FC236}">
                <a16:creationId xmlns:a16="http://schemas.microsoft.com/office/drawing/2014/main" id="{04846A1F-3B4B-7549-960B-188A89C2D0A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26193"/>
          <a:stretch/>
        </p:blipFill>
        <p:spPr>
          <a:xfrm>
            <a:off x="8811227" y="1878690"/>
            <a:ext cx="2575286" cy="256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7553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0061-54F6-9942-B995-69BF0E5F06E1}"/>
              </a:ext>
            </a:extLst>
          </p:cNvPr>
          <p:cNvSpPr txBox="1"/>
          <p:nvPr/>
        </p:nvSpPr>
        <p:spPr>
          <a:xfrm>
            <a:off x="3647093" y="1922160"/>
            <a:ext cx="792479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Medium" panose="020B0503020203060203" pitchFamily="34" charset="77"/>
              </a:rPr>
              <a:t>SYMPTOMS OF PNEUMONIA CAUSED BY CORONAVIRUS: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1st – throat infection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- dry sore throat - lasts for 3 to 4 days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2nd – virus blends into nasal fluid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; drips into trachea, enters lungs = pneumonia; process takes 5 to 6 days  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3rd - with pneumonia comes high fever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, difficulty in breathing, uncommon nasal congestion – feels like drowning; seek immediate medical attention</a:t>
            </a:r>
            <a:endParaRPr lang="en-US" sz="2000" i="1" dirty="0">
              <a:solidFill>
                <a:schemeClr val="tx1">
                  <a:lumMod val="75000"/>
                  <a:lumOff val="25000"/>
                </a:schemeClr>
              </a:solidFill>
              <a:latin typeface="Brandon Text Light" panose="020B0303020203060203" pitchFamily="34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3B6DF4-2BCB-FB49-B9B9-889B71EA3F75}"/>
              </a:ext>
            </a:extLst>
          </p:cNvPr>
          <p:cNvSpPr txBox="1"/>
          <p:nvPr/>
        </p:nvSpPr>
        <p:spPr>
          <a:xfrm>
            <a:off x="1103589" y="856593"/>
            <a:ext cx="819806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STAY 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Informed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  <a:p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679755-A03A-4E4B-AD43-CD9D569D1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748" y="2118477"/>
            <a:ext cx="3015049" cy="200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5405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0061-54F6-9942-B995-69BF0E5F06E1}"/>
              </a:ext>
            </a:extLst>
          </p:cNvPr>
          <p:cNvSpPr txBox="1"/>
          <p:nvPr/>
        </p:nvSpPr>
        <p:spPr>
          <a:xfrm>
            <a:off x="1103588" y="1991985"/>
            <a:ext cx="9059915" cy="3285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Medium" panose="020B0503020203060203" pitchFamily="34" charset="77"/>
              </a:rPr>
              <a:t>HAVE FOOD, WATER, STAPLE, SUPPLIES ON HAND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Just in case: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Lock down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Quarantine for household members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Brandon Text Light" panose="020B0303020203060203" pitchFamily="34" charset="77"/>
            </a:endParaRPr>
          </a:p>
          <a:p>
            <a:pPr lvl="1"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Medium" panose="020B0503020203060203" pitchFamily="34" charset="77"/>
              </a:rPr>
              <a:t>WHAT DOTERRA PRODUCTS WOULD YOU NOT WANT TO RUN OUT OF?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Have a Plan B, Plan C - DIY</a:t>
            </a:r>
            <a:endParaRPr lang="en-US" sz="2000" i="1" dirty="0">
              <a:solidFill>
                <a:schemeClr val="tx1">
                  <a:lumMod val="75000"/>
                  <a:lumOff val="25000"/>
                </a:schemeClr>
              </a:solidFill>
              <a:latin typeface="Brandon Text Light" panose="020B0303020203060203" pitchFamily="34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3B6DF4-2BCB-FB49-B9B9-889B71EA3F75}"/>
              </a:ext>
            </a:extLst>
          </p:cNvPr>
          <p:cNvSpPr txBox="1"/>
          <p:nvPr/>
        </p:nvSpPr>
        <p:spPr>
          <a:xfrm>
            <a:off x="1103589" y="856593"/>
            <a:ext cx="819806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KEEP STAPLES ON 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Hand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  <a:p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2955E3-E119-C545-B495-99BE8D54D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9424" y="856593"/>
            <a:ext cx="3504550" cy="328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3395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5FEF41-1DF4-2644-A517-84016E282123}"/>
              </a:ext>
            </a:extLst>
          </p:cNvPr>
          <p:cNvSpPr txBox="1"/>
          <p:nvPr/>
        </p:nvSpPr>
        <p:spPr>
          <a:xfrm>
            <a:off x="1018272" y="1124607"/>
            <a:ext cx="6317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Online Classes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9CB6E5-524E-9546-83BC-14E20187076B}"/>
              </a:ext>
            </a:extLst>
          </p:cNvPr>
          <p:cNvSpPr/>
          <p:nvPr/>
        </p:nvSpPr>
        <p:spPr>
          <a:xfrm>
            <a:off x="1156138" y="2465223"/>
            <a:ext cx="1982477" cy="310159"/>
          </a:xfrm>
          <a:prstGeom prst="rect">
            <a:avLst/>
          </a:prstGeom>
          <a:solidFill>
            <a:srgbClr val="AF3D00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E4248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4C7C29C-3AC8-EF45-A3DD-912AD79842D2}"/>
              </a:ext>
            </a:extLst>
          </p:cNvPr>
          <p:cNvSpPr/>
          <p:nvPr/>
        </p:nvSpPr>
        <p:spPr>
          <a:xfrm>
            <a:off x="1156138" y="2917169"/>
            <a:ext cx="1982477" cy="297500"/>
          </a:xfrm>
          <a:prstGeom prst="rect">
            <a:avLst/>
          </a:prstGeom>
          <a:solidFill>
            <a:srgbClr val="AF3D00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E4248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D8F1D9-B424-A04F-A7F2-085FFB7674FD}"/>
              </a:ext>
            </a:extLst>
          </p:cNvPr>
          <p:cNvSpPr/>
          <p:nvPr/>
        </p:nvSpPr>
        <p:spPr>
          <a:xfrm>
            <a:off x="1156138" y="3358604"/>
            <a:ext cx="1982477" cy="297500"/>
          </a:xfrm>
          <a:prstGeom prst="rect">
            <a:avLst/>
          </a:prstGeom>
          <a:solidFill>
            <a:srgbClr val="AF3D00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E4248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88BBD8-1CC6-E441-B676-D46884F59805}"/>
              </a:ext>
            </a:extLst>
          </p:cNvPr>
          <p:cNvSpPr/>
          <p:nvPr/>
        </p:nvSpPr>
        <p:spPr>
          <a:xfrm>
            <a:off x="1156138" y="3810549"/>
            <a:ext cx="1982477" cy="297500"/>
          </a:xfrm>
          <a:prstGeom prst="rect">
            <a:avLst/>
          </a:prstGeom>
          <a:solidFill>
            <a:srgbClr val="AF3D00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E4248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703333-17D2-3649-8B8B-83DC7E78F51A}"/>
              </a:ext>
            </a:extLst>
          </p:cNvPr>
          <p:cNvSpPr txBox="1"/>
          <p:nvPr/>
        </p:nvSpPr>
        <p:spPr>
          <a:xfrm>
            <a:off x="1156139" y="2212978"/>
            <a:ext cx="4529958" cy="1895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Medium" panose="020B0503020203060203" pitchFamily="34" charset="77"/>
              </a:rPr>
              <a:t>Do-It-Yourself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Medium" panose="020B0503020203060203" pitchFamily="34" charset="77"/>
              </a:rPr>
              <a:t>Continued Ed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Medium" panose="020B0503020203060203" pitchFamily="34" charset="77"/>
              </a:rPr>
              <a:t>Daily Routine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Medium" panose="020B0503020203060203" pitchFamily="34" charset="77"/>
              </a:rPr>
              <a:t>Mailing Samples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E2C561-95CA-9944-AF93-C31A7758DD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137" b="5035"/>
          <a:stretch/>
        </p:blipFill>
        <p:spPr>
          <a:xfrm>
            <a:off x="6169792" y="918709"/>
            <a:ext cx="4369400" cy="477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5862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1B3361-3C4A-5344-97D2-B069FCCC501D}"/>
              </a:ext>
            </a:extLst>
          </p:cNvPr>
          <p:cNvSpPr txBox="1"/>
          <p:nvPr/>
        </p:nvSpPr>
        <p:spPr>
          <a:xfrm>
            <a:off x="755514" y="735723"/>
            <a:ext cx="64979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Samples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pic>
        <p:nvPicPr>
          <p:cNvPr id="3" name="Picture 2" descr="A picture containing indoor, table, sitting, front&#10;&#10;Description automatically generated">
            <a:extLst>
              <a:ext uri="{FF2B5EF4-FFF2-40B4-BE49-F238E27FC236}">
                <a16:creationId xmlns:a16="http://schemas.microsoft.com/office/drawing/2014/main" id="{BEDE1203-E191-244D-B495-3068F9D8B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0200" y="3809128"/>
            <a:ext cx="2456805" cy="18240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D225B8-C9DC-554F-82C4-59DD721EC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9502" y="695734"/>
            <a:ext cx="5212800" cy="52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9288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5CD0605-BAE2-B14B-BE4D-692DEC2CECA9}"/>
              </a:ext>
            </a:extLst>
          </p:cNvPr>
          <p:cNvSpPr txBox="1"/>
          <p:nvPr/>
        </p:nvSpPr>
        <p:spPr>
          <a:xfrm>
            <a:off x="755514" y="573830"/>
            <a:ext cx="6317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DO-IT-YOURSELF 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Classes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359DC4-29D9-BF41-8209-9948FFA09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720" y="1566720"/>
            <a:ext cx="3100552" cy="46508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6696611-97CC-AC4C-834A-935779B03886}"/>
              </a:ext>
            </a:extLst>
          </p:cNvPr>
          <p:cNvSpPr/>
          <p:nvPr/>
        </p:nvSpPr>
        <p:spPr>
          <a:xfrm>
            <a:off x="4358739" y="1782627"/>
            <a:ext cx="542944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TEACH HOW TO MAKE EASY DIYs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randon Text" panose="020B0503020203060203" pitchFamily="34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Medium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Hand Sanitizer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1 TBSP rubbing alcohol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1/2 tsp vegetable glycerin (optional)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1/4 cup Aloe Vera gel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10 drops cinnamon essential oil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10 drops tea tree essential oil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Brandon Text" panose="020B0503020203060203" pitchFamily="34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Add ingredients to a 4oz bottle, fill with distilled water </a:t>
            </a:r>
            <a:r>
              <a:rPr lang="en-US" sz="2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or colloidal silver/ionic silver for added antibacterial power.</a:t>
            </a:r>
            <a:endParaRPr lang="en-US" i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Other essential oils (just for scent)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891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E816DAE-8A88-A74D-A11F-CD0E5410F00D}"/>
              </a:ext>
            </a:extLst>
          </p:cNvPr>
          <p:cNvSpPr txBox="1"/>
          <p:nvPr/>
        </p:nvSpPr>
        <p:spPr>
          <a:xfrm>
            <a:off x="723982" y="809296"/>
            <a:ext cx="6317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Exposure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350061-54F6-9942-B995-69BF0E5F06E1}"/>
              </a:ext>
            </a:extLst>
          </p:cNvPr>
          <p:cNvSpPr txBox="1"/>
          <p:nvPr/>
        </p:nvSpPr>
        <p:spPr>
          <a:xfrm>
            <a:off x="861849" y="1876645"/>
            <a:ext cx="45299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SOURCES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Public environment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Money, grocery carts, door handles, gas pumps, shared condiments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Touching, shaking hands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(e.g. after sneezing)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F1CFFC-EF57-B040-A00E-86CC16567492}"/>
              </a:ext>
            </a:extLst>
          </p:cNvPr>
          <p:cNvSpPr txBox="1"/>
          <p:nvPr/>
        </p:nvSpPr>
        <p:spPr>
          <a:xfrm>
            <a:off x="6542691" y="1821909"/>
            <a:ext cx="452995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LIFE-SPAN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Sneezing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 – about 10 feet to drop to the ground and no longer airborne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Metal surfaces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– can live at least 12 hours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Fabric surfaces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– can remain active for 6-12 hours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Hands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 – 5-10 mins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A lot can happen in this amount of time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Rubbing nose or eyes unwittingly thereafter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A979D0-0B94-AE45-9295-B6DD4AF8BCFE}"/>
              </a:ext>
            </a:extLst>
          </p:cNvPr>
          <p:cNvSpPr/>
          <p:nvPr/>
        </p:nvSpPr>
        <p:spPr>
          <a:xfrm>
            <a:off x="3358055" y="942663"/>
            <a:ext cx="5102772" cy="569570"/>
          </a:xfrm>
          <a:prstGeom prst="rect">
            <a:avLst/>
          </a:prstGeom>
          <a:solidFill>
            <a:srgbClr val="EE4248">
              <a:alpha val="6823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E4248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2AF2DD-2C6B-B340-A143-B6010DC1F135}"/>
              </a:ext>
            </a:extLst>
          </p:cNvPr>
          <p:cNvSpPr/>
          <p:nvPr/>
        </p:nvSpPr>
        <p:spPr>
          <a:xfrm>
            <a:off x="3484180" y="1052041"/>
            <a:ext cx="59803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latin typeface="Brandon Text Light" panose="020B0303020203060203" pitchFamily="34" charset="77"/>
              </a:rPr>
              <a:t>*Avoid contact with face, eyes, nose, mouth, ears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6391780-FC29-0047-918C-81EF01DCA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1" y="4359766"/>
            <a:ext cx="3273971" cy="184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067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E816DAE-8A88-A74D-A11F-CD0E5410F00D}"/>
              </a:ext>
            </a:extLst>
          </p:cNvPr>
          <p:cNvSpPr txBox="1"/>
          <p:nvPr/>
        </p:nvSpPr>
        <p:spPr>
          <a:xfrm>
            <a:off x="1018272" y="809296"/>
            <a:ext cx="6317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TOP OIL 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Chemistry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350061-54F6-9942-B995-69BF0E5F06E1}"/>
              </a:ext>
            </a:extLst>
          </p:cNvPr>
          <p:cNvSpPr txBox="1"/>
          <p:nvPr/>
        </p:nvSpPr>
        <p:spPr>
          <a:xfrm>
            <a:off x="1156138" y="1991985"/>
            <a:ext cx="8891751" cy="3285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Medium" panose="020B0503020203060203" pitchFamily="34" charset="77"/>
              </a:rPr>
              <a:t>Limonene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 (all citrus oils)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Medium" panose="020B0503020203060203" pitchFamily="34" charset="77"/>
              </a:rPr>
              <a:t>Linalool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 (Lavender, Petitgrain, Cilantro, Coriander, Basil, Clary Sage)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Medium" panose="020B0503020203060203" pitchFamily="34" charset="77"/>
              </a:rPr>
              <a:t>Alpha-pinene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 (Frankincense)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Medium" panose="020B0503020203060203" pitchFamily="34" charset="77"/>
              </a:rPr>
              <a:t>Beta-caryophyllene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 (Copaiba, Black Pepper)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Medium" panose="020B0503020203060203" pitchFamily="34" charset="77"/>
              </a:rPr>
              <a:t>1.8 Cineole (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Rosemary, Eucalyptus, Cardamom)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Medium" panose="020B0503020203060203" pitchFamily="34" charset="77"/>
              </a:rPr>
              <a:t>Spices: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Cinnamon, Clove, Cassia, Oregano, Thyme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Medium" panose="020B0503020203060203" pitchFamily="34" charset="77"/>
              </a:rPr>
              <a:t>Melissa,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randon Text Medium" panose="020B0503020203060203" pitchFamily="34" charset="77"/>
              </a:rPr>
              <a:t>Litsea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Medium" panose="020B0503020203060203" pitchFamily="34" charset="77"/>
              </a:rPr>
              <a:t>, Lemongrass</a:t>
            </a: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96D95E7E-6CEF-0F4E-8BD9-DC765D075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830" y="790250"/>
            <a:ext cx="1120082" cy="2618710"/>
          </a:xfrm>
          <a:prstGeom prst="rect">
            <a:avLst/>
          </a:prstGeom>
        </p:spPr>
      </p:pic>
      <p:pic>
        <p:nvPicPr>
          <p:cNvPr id="11" name="Picture 10" descr="A black sign with white text&#10;&#10;Description automatically generated">
            <a:extLst>
              <a:ext uri="{FF2B5EF4-FFF2-40B4-BE49-F238E27FC236}">
                <a16:creationId xmlns:a16="http://schemas.microsoft.com/office/drawing/2014/main" id="{66BEAB6A-BBF8-484E-94E1-1D362B7C4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7908" y="2119644"/>
            <a:ext cx="1120082" cy="2618711"/>
          </a:xfrm>
          <a:prstGeom prst="rect">
            <a:avLst/>
          </a:prstGeom>
        </p:spPr>
      </p:pic>
      <p:pic>
        <p:nvPicPr>
          <p:cNvPr id="14" name="Picture 13" descr="A picture containing black, sitting&#10;&#10;Description automatically generated">
            <a:extLst>
              <a:ext uri="{FF2B5EF4-FFF2-40B4-BE49-F238E27FC236}">
                <a16:creationId xmlns:a16="http://schemas.microsoft.com/office/drawing/2014/main" id="{AD632580-B020-4049-B8EC-3481CE23C5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1830" y="3832771"/>
            <a:ext cx="938587" cy="223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349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8E9B251-7D5B-0C46-A101-DC3DCC52748E}"/>
              </a:ext>
            </a:extLst>
          </p:cNvPr>
          <p:cNvSpPr/>
          <p:nvPr/>
        </p:nvSpPr>
        <p:spPr>
          <a:xfrm>
            <a:off x="1156138" y="2264882"/>
            <a:ext cx="4719145" cy="216237"/>
          </a:xfrm>
          <a:prstGeom prst="rect">
            <a:avLst/>
          </a:prstGeom>
          <a:solidFill>
            <a:srgbClr val="EE4248">
              <a:alpha val="6823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E4248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816DAE-8A88-A74D-A11F-CD0E5410F00D}"/>
              </a:ext>
            </a:extLst>
          </p:cNvPr>
          <p:cNvSpPr txBox="1"/>
          <p:nvPr/>
        </p:nvSpPr>
        <p:spPr>
          <a:xfrm>
            <a:off x="1018272" y="809296"/>
            <a:ext cx="6317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ON GUARD 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Everything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350061-54F6-9942-B995-69BF0E5F06E1}"/>
              </a:ext>
            </a:extLst>
          </p:cNvPr>
          <p:cNvSpPr txBox="1"/>
          <p:nvPr/>
        </p:nvSpPr>
        <p:spPr>
          <a:xfrm>
            <a:off x="1156138" y="1991985"/>
            <a:ext cx="8891751" cy="2823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Medium" panose="020B0503020203060203" pitchFamily="34" charset="77"/>
              </a:rPr>
              <a:t>THE ULTIMATE SOLUTION’S PROVIDER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Wild Orange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Cinnamon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Clove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Eucalyptus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Rosemary </a:t>
            </a: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3174F097-86AE-B044-98D6-D451977DE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429000"/>
            <a:ext cx="983628" cy="2299685"/>
          </a:xfrm>
          <a:prstGeom prst="rect">
            <a:avLst/>
          </a:prstGeom>
        </p:spPr>
      </p:pic>
      <p:pic>
        <p:nvPicPr>
          <p:cNvPr id="10" name="Picture 9" descr="A picture containing black, sitting&#10;&#10;Description automatically generated">
            <a:extLst>
              <a:ext uri="{FF2B5EF4-FFF2-40B4-BE49-F238E27FC236}">
                <a16:creationId xmlns:a16="http://schemas.microsoft.com/office/drawing/2014/main" id="{D61E8677-D923-2646-B1A9-257C75E27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4916" y="3765984"/>
            <a:ext cx="824243" cy="1962701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04004165-DA19-044D-A819-6F74BD000E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4447" y="3429000"/>
            <a:ext cx="983628" cy="2299685"/>
          </a:xfrm>
          <a:prstGeom prst="rect">
            <a:avLst/>
          </a:prstGeom>
        </p:spPr>
      </p:pic>
      <p:pic>
        <p:nvPicPr>
          <p:cNvPr id="14" name="Picture 13" descr="A close up of a sign&#10;&#10;Description automatically generated">
            <a:extLst>
              <a:ext uri="{FF2B5EF4-FFF2-40B4-BE49-F238E27FC236}">
                <a16:creationId xmlns:a16="http://schemas.microsoft.com/office/drawing/2014/main" id="{A1AAE05F-C24C-C741-AEED-4B52F54F63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3363" y="3429000"/>
            <a:ext cx="983628" cy="2299685"/>
          </a:xfrm>
          <a:prstGeom prst="rect">
            <a:avLst/>
          </a:prstGeom>
        </p:spPr>
      </p:pic>
      <p:pic>
        <p:nvPicPr>
          <p:cNvPr id="16" name="Picture 15" descr="A black sign with white text&#10;&#10;Description automatically generated">
            <a:extLst>
              <a:ext uri="{FF2B5EF4-FFF2-40B4-BE49-F238E27FC236}">
                <a16:creationId xmlns:a16="http://schemas.microsoft.com/office/drawing/2014/main" id="{74893C2B-DABD-7D43-A63F-9D1815F635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92280" y="3429000"/>
            <a:ext cx="983628" cy="229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214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A1B7A98-ECD3-2549-B4CE-2A6738DF5DF2}"/>
              </a:ext>
            </a:extLst>
          </p:cNvPr>
          <p:cNvSpPr/>
          <p:nvPr/>
        </p:nvSpPr>
        <p:spPr>
          <a:xfrm>
            <a:off x="5357649" y="1876645"/>
            <a:ext cx="1403131" cy="246994"/>
          </a:xfrm>
          <a:prstGeom prst="rect">
            <a:avLst/>
          </a:prstGeom>
          <a:solidFill>
            <a:srgbClr val="EE4248">
              <a:alpha val="6823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E4248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816DAE-8A88-A74D-A11F-CD0E5410F00D}"/>
              </a:ext>
            </a:extLst>
          </p:cNvPr>
          <p:cNvSpPr txBox="1"/>
          <p:nvPr/>
        </p:nvSpPr>
        <p:spPr>
          <a:xfrm>
            <a:off x="1018272" y="809296"/>
            <a:ext cx="6317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HAND 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Health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350061-54F6-9942-B995-69BF0E5F06E1}"/>
              </a:ext>
            </a:extLst>
          </p:cNvPr>
          <p:cNvSpPr txBox="1"/>
          <p:nvPr/>
        </p:nvSpPr>
        <p:spPr>
          <a:xfrm>
            <a:off x="2015462" y="3675211"/>
            <a:ext cx="452995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Sanitize hands frequently </a:t>
            </a:r>
            <a:b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</a:b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(especially when out in public) </a:t>
            </a:r>
          </a:p>
          <a:p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Brandon Text" panose="020B0503020203060203" pitchFamily="34" charset="77"/>
            </a:endParaRPr>
          </a:p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Wash hands frequently </a:t>
            </a:r>
            <a:b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</a:b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(especially as an at-home practice)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F1CFFC-EF57-B040-A00E-86CC16567492}"/>
              </a:ext>
            </a:extLst>
          </p:cNvPr>
          <p:cNvSpPr txBox="1"/>
          <p:nvPr/>
        </p:nvSpPr>
        <p:spPr>
          <a:xfrm>
            <a:off x="5686096" y="1876645"/>
            <a:ext cx="572813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TIPS</a:t>
            </a:r>
          </a:p>
          <a:p>
            <a:pPr lvl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Medium" panose="020B0503020203060203" pitchFamily="34" charset="77"/>
              </a:rPr>
              <a:t>Prevent Public Exposure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Wash or sanitize hands before you eat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Use a napkin to touch or pick up public shared items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Wash hands as soon as you come home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 Light" panose="020B0303020203060203" pitchFamily="34" charset="77"/>
              </a:rPr>
              <a:t>Clean off your cell phone frequently</a:t>
            </a:r>
          </a:p>
        </p:txBody>
      </p:sp>
      <p:pic>
        <p:nvPicPr>
          <p:cNvPr id="6" name="Picture 5" descr="A picture containing sitting, monitor, clock&#10;&#10;Description automatically generated">
            <a:extLst>
              <a:ext uri="{FF2B5EF4-FFF2-40B4-BE49-F238E27FC236}">
                <a16:creationId xmlns:a16="http://schemas.microsoft.com/office/drawing/2014/main" id="{873CBE10-CEA2-1543-8AAB-3B3B5BDED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871" y="1991985"/>
            <a:ext cx="850125" cy="368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049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9FF9C0-A7B9-7144-8D22-6D9C551D9593}"/>
              </a:ext>
            </a:extLst>
          </p:cNvPr>
          <p:cNvSpPr txBox="1"/>
          <p:nvPr/>
        </p:nvSpPr>
        <p:spPr>
          <a:xfrm>
            <a:off x="974749" y="802501"/>
            <a:ext cx="48347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DIY HAND 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Mist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B6950D-B01A-564B-8CCC-1A958B08A0CB}"/>
              </a:ext>
            </a:extLst>
          </p:cNvPr>
          <p:cNvSpPr/>
          <p:nvPr/>
        </p:nvSpPr>
        <p:spPr>
          <a:xfrm>
            <a:off x="4670995" y="1900514"/>
            <a:ext cx="7021652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INGREDIENTS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¾ full alcohol – at least 60% </a:t>
            </a:r>
            <a:b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Everclear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, Isopropyl, Vodka (e.g. 130 proof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 65%)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10 drops On Guard Blend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Aloe Vera Gel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randon Text" panose="020B0503020203060203" pitchFamily="34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In a 2oz spray bottle, add alcohol and essential oil. Fill remainder with Aloe Vera gel.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849A60-8200-C543-9162-0615276C8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749" y="1731442"/>
            <a:ext cx="3209378" cy="449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621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5CD0605-BAE2-B14B-BE4D-692DEC2CECA9}"/>
              </a:ext>
            </a:extLst>
          </p:cNvPr>
          <p:cNvSpPr txBox="1"/>
          <p:nvPr/>
        </p:nvSpPr>
        <p:spPr>
          <a:xfrm>
            <a:off x="755514" y="573830"/>
            <a:ext cx="6317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Text" panose="020B0503020203060203" pitchFamily="34" charset="77"/>
              </a:rPr>
              <a:t>ALL PURPOSE 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Lemon Tuesday" panose="02000506040000020004" pitchFamily="2" charset="77"/>
              </a:rPr>
              <a:t>Cleaner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emon Tuesday" panose="02000506040000020004" pitchFamily="2" charset="77"/>
            </a:endParaRPr>
          </a:p>
        </p:txBody>
      </p:sp>
      <p:pic>
        <p:nvPicPr>
          <p:cNvPr id="7" name="Picture 6" descr="A picture containing indoor, wooden, cabinet, bottle&#10;&#10;Description automatically generated">
            <a:extLst>
              <a:ext uri="{FF2B5EF4-FFF2-40B4-BE49-F238E27FC236}">
                <a16:creationId xmlns:a16="http://schemas.microsoft.com/office/drawing/2014/main" id="{6081E3B4-8B5B-664E-AC05-AEA2A9AA7C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8294" y="1655805"/>
            <a:ext cx="6695412" cy="4443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43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1203</TotalTime>
  <Words>851</Words>
  <Application>Microsoft Macintosh PowerPoint</Application>
  <PresentationFormat>Widescreen</PresentationFormat>
  <Paragraphs>164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Arial</vt:lpstr>
      <vt:lpstr>Brandon Text</vt:lpstr>
      <vt:lpstr>Brandon Text Light</vt:lpstr>
      <vt:lpstr>Brandon Text Medium</vt:lpstr>
      <vt:lpstr>Calibri</vt:lpstr>
      <vt:lpstr>Calibri Light</vt:lpstr>
      <vt:lpstr>Lemon Tuesday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Brilliant Assistant</dc:creator>
  <cp:keywords/>
  <dc:description/>
  <cp:lastModifiedBy>Andy Goddard</cp:lastModifiedBy>
  <cp:revision>62</cp:revision>
  <cp:lastPrinted>2020-02-28T17:05:58Z</cp:lastPrinted>
  <dcterms:created xsi:type="dcterms:W3CDTF">2020-02-25T23:58:09Z</dcterms:created>
  <dcterms:modified xsi:type="dcterms:W3CDTF">2020-03-13T17:19:17Z</dcterms:modified>
  <cp:category/>
</cp:coreProperties>
</file>