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7DF"/>
    <a:srgbClr val="DCDDD0"/>
    <a:srgbClr val="F1F4EC"/>
    <a:srgbClr val="EBEDE2"/>
    <a:srgbClr val="EFF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a:tcStyle>
        <a:tcBdr/>
        <a:fill>
          <a:solidFill>
            <a:srgbClr val="E8ED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39" d="100"/>
          <a:sy n="139" d="100"/>
        </p:scale>
        <p:origin x="176" y="5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1143000" y="685800"/>
            <a:ext cx="4572000" cy="3429000"/>
          </a:xfrm>
          <a:prstGeom prst="rect">
            <a:avLst/>
          </a:prstGeom>
        </p:spPr>
        <p:txBody>
          <a:bodyPr/>
          <a:lstStyle/>
          <a:p>
            <a:endParaRPr/>
          </a:p>
        </p:txBody>
      </p:sp>
      <p:sp>
        <p:nvSpPr>
          <p:cNvPr id="132" name="Shape 13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groups/livewell.livefree.livenaturally"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ocs.google.com/forms/d/e/1FAIpQLSeCWzoIh-aTc892wrOje9YBqQN6MQTQKaSgCXiiMk3gRsf4Wg/viewfor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oogle.com/amp/s/abcnews.go.com/amp/Health/PainManagement/story?id=2739177&amp;page=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health.harvard.edu/staying-healthy/whats-in-that-supplement-sometimes-more-than-you-bargain-fo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a:lnSpc>
                <a:spcPct val="115000"/>
              </a:lnSpc>
              <a:defRPr sz="1200" b="1"/>
            </a:pPr>
            <a:r>
              <a:t>Introduce yourself and welcome guests.</a:t>
            </a:r>
          </a:p>
          <a:p>
            <a:pPr>
              <a:lnSpc>
                <a:spcPct val="115000"/>
              </a:lnSpc>
              <a:defRPr sz="1100"/>
            </a:pPr>
            <a:endParaRPr sz="1200"/>
          </a:p>
          <a:p>
            <a:pPr>
              <a:lnSpc>
                <a:spcPct val="115000"/>
              </a:lnSpc>
              <a:defRPr sz="1200"/>
            </a:pPr>
            <a:r>
              <a:t>Here’s a few things about how this workshop will go.</a:t>
            </a:r>
          </a:p>
          <a:p>
            <a:pPr>
              <a:lnSpc>
                <a:spcPct val="115000"/>
              </a:lnSpc>
              <a:defRPr sz="1100"/>
            </a:pPr>
            <a:endParaRPr sz="1200"/>
          </a:p>
          <a:p>
            <a:pPr marL="457200" indent="-304800">
              <a:lnSpc>
                <a:spcPct val="115000"/>
              </a:lnSpc>
              <a:buClr>
                <a:srgbClr val="000000"/>
              </a:buClr>
              <a:buSzPts val="1200"/>
              <a:buFont typeface="Arial"/>
              <a:buChar char="●"/>
              <a:defRPr sz="1200"/>
            </a:pPr>
            <a:r>
              <a:t>It’s helpful to have pen and paper ready to take notes and write down questions.</a:t>
            </a:r>
          </a:p>
          <a:p>
            <a:pPr marL="457200" indent="-304800">
              <a:lnSpc>
                <a:spcPct val="115000"/>
              </a:lnSpc>
              <a:buClr>
                <a:srgbClr val="000000"/>
              </a:buClr>
              <a:buSzPts val="1200"/>
              <a:buFont typeface="Arial"/>
              <a:buChar char="●"/>
              <a:defRPr sz="1200"/>
            </a:pPr>
            <a:r>
              <a:t>This will be about an hour long. You’ll want to stay on until the end because there will be a giveaway.</a:t>
            </a:r>
          </a:p>
          <a:p>
            <a:pPr marL="457200" indent="-304800">
              <a:lnSpc>
                <a:spcPct val="115000"/>
              </a:lnSpc>
              <a:buClr>
                <a:srgbClr val="000000"/>
              </a:buClr>
              <a:buSzPts val="1200"/>
              <a:buFont typeface="Arial"/>
              <a:buChar char="●"/>
              <a:defRPr sz="1200"/>
            </a:pPr>
            <a:r>
              <a:t>We will be using the chat feature throughout this workshop. Let’s warm it up by clicking on the chat button and telling us where you are from.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pPr indent="158750" algn="ctr">
              <a:spcBef>
                <a:spcPts val="500"/>
              </a:spcBef>
              <a:defRPr sz="1200" b="1" u="sng"/>
            </a:pPr>
            <a:r>
              <a:t>Clinical Trials</a:t>
            </a:r>
          </a:p>
          <a:p>
            <a:pPr indent="158750" algn="ctr">
              <a:spcBef>
                <a:spcPts val="1000"/>
              </a:spcBef>
              <a:defRPr sz="1100"/>
            </a:pPr>
            <a:endParaRPr sz="1200"/>
          </a:p>
          <a:p>
            <a:pPr indent="158750">
              <a:spcBef>
                <a:spcPts val="1000"/>
              </a:spcBef>
              <a:defRPr sz="1200" b="1"/>
            </a:pPr>
            <a:r>
              <a:t>Clinical trial results are based on bloodwork that was taken before and after. Subjects took the doTERRA Lifelong Vitality Supplements for 2 months and continued with their normal diet and exercise. </a:t>
            </a:r>
          </a:p>
          <a:p>
            <a:pPr indent="158750">
              <a:spcBef>
                <a:spcPts val="1000"/>
              </a:spcBef>
              <a:defRPr sz="1200" b="1" u="sng"/>
            </a:pPr>
            <a:r>
              <a:t>Statistically significant improvement with</a:t>
            </a:r>
            <a:r>
              <a:rPr u="none"/>
              <a:t>:</a:t>
            </a:r>
          </a:p>
          <a:p>
            <a:pPr marL="457200" indent="-304800">
              <a:spcBef>
                <a:spcPts val="500"/>
              </a:spcBef>
              <a:buClr>
                <a:srgbClr val="000000"/>
              </a:buClr>
              <a:buSzPts val="1200"/>
              <a:buFont typeface="Arial"/>
              <a:buChar char="●"/>
              <a:defRPr sz="1200"/>
            </a:pPr>
            <a:r>
              <a:t>Blood lipids</a:t>
            </a:r>
          </a:p>
          <a:p>
            <a:pPr marL="457200" indent="-304800">
              <a:buClr>
                <a:srgbClr val="000000"/>
              </a:buClr>
              <a:buSzPts val="1200"/>
              <a:buFont typeface="Arial"/>
              <a:buChar char="●"/>
              <a:defRPr sz="1200"/>
            </a:pPr>
            <a:r>
              <a:t>Fasting insulin</a:t>
            </a:r>
          </a:p>
          <a:p>
            <a:pPr marL="457200" indent="-304800">
              <a:buClr>
                <a:srgbClr val="000000"/>
              </a:buClr>
              <a:buSzPts val="1200"/>
              <a:buFont typeface="Arial"/>
              <a:buChar char="●"/>
              <a:defRPr sz="1200"/>
            </a:pPr>
            <a:r>
              <a:t>Cardiovascular biomarkers (example: CBC, blood lipids, blood sugar, electrocardiogram (ECG), echocardiogram or ultrasound of the heart muscle) </a:t>
            </a:r>
          </a:p>
          <a:p>
            <a:pPr marL="457200" indent="-304800">
              <a:buClr>
                <a:srgbClr val="000000"/>
              </a:buClr>
              <a:buSzPts val="1200"/>
              <a:buFont typeface="Arial"/>
              <a:buChar char="●"/>
              <a:defRPr sz="1200"/>
            </a:pPr>
            <a:r>
              <a:t>Reduce triglycerides levels in the blood</a:t>
            </a:r>
          </a:p>
          <a:p>
            <a:pPr marL="457200" indent="-304800">
              <a:buClr>
                <a:srgbClr val="000000"/>
              </a:buClr>
              <a:buSzPts val="1200"/>
              <a:buFont typeface="Arial"/>
              <a:buChar char="●"/>
              <a:defRPr sz="1200"/>
            </a:pPr>
            <a:r>
              <a:t>Cellular inflammation</a:t>
            </a:r>
          </a:p>
          <a:p>
            <a:pPr indent="158750">
              <a:defRPr sz="1200"/>
            </a:pPr>
            <a:br/>
            <a:r>
              <a:rPr b="1" u="sng"/>
              <a:t>Positive effects on</a:t>
            </a:r>
            <a:r>
              <a:rPr b="1"/>
              <a:t>:</a:t>
            </a:r>
          </a:p>
          <a:p>
            <a:pPr marL="457200" indent="-304800">
              <a:buClr>
                <a:srgbClr val="000000"/>
              </a:buClr>
              <a:buSzPts val="1200"/>
              <a:buFont typeface="Arial"/>
              <a:buChar char="●"/>
              <a:defRPr sz="1200"/>
            </a:pPr>
            <a:r>
              <a:t>Biochemical indicators of cardiovascular health</a:t>
            </a:r>
          </a:p>
          <a:p>
            <a:pPr marL="457200" indent="-304800">
              <a:buClr>
                <a:srgbClr val="000000"/>
              </a:buClr>
              <a:buSzPts val="1200"/>
              <a:buFont typeface="Arial"/>
              <a:buChar char="●"/>
              <a:defRPr sz="1200"/>
            </a:pPr>
            <a:r>
              <a:t>Antioxidants</a:t>
            </a:r>
          </a:p>
          <a:p>
            <a:pPr marL="457200" indent="-304800">
              <a:buClr>
                <a:srgbClr val="000000"/>
              </a:buClr>
              <a:buSzPts val="1200"/>
              <a:buFont typeface="Arial"/>
              <a:buChar char="●"/>
              <a:defRPr sz="1200"/>
            </a:pPr>
            <a:r>
              <a:t>Inflammation</a:t>
            </a:r>
          </a:p>
          <a:p>
            <a:pPr marL="457200" indent="-304800">
              <a:buClr>
                <a:srgbClr val="000000"/>
              </a:buClr>
              <a:buSzPts val="1200"/>
              <a:buFont typeface="Arial"/>
              <a:buChar char="●"/>
              <a:defRPr sz="1200"/>
            </a:pPr>
            <a:r>
              <a:t>Blood glucose regulation</a:t>
            </a:r>
          </a:p>
          <a:p>
            <a:pPr indent="457200">
              <a:defRPr sz="1100"/>
            </a:pPr>
            <a:endParaRPr sz="1200"/>
          </a:p>
          <a:p>
            <a:pPr indent="158750">
              <a:defRPr sz="1200" b="1" u="sng"/>
            </a:pPr>
            <a:r>
              <a:t>Overall improvement with</a:t>
            </a:r>
            <a:r>
              <a:rPr u="none"/>
              <a:t>:</a:t>
            </a:r>
          </a:p>
          <a:p>
            <a:pPr marL="457200" indent="-304800">
              <a:buClr>
                <a:srgbClr val="000000"/>
              </a:buClr>
              <a:buSzPts val="1200"/>
              <a:buFont typeface="Arial"/>
              <a:buChar char="●"/>
              <a:defRPr sz="1200"/>
            </a:pPr>
            <a:r>
              <a:t>Mental clarity</a:t>
            </a:r>
          </a:p>
          <a:p>
            <a:pPr marL="457200" indent="-304800">
              <a:buClr>
                <a:srgbClr val="000000"/>
              </a:buClr>
              <a:buSzPts val="1200"/>
              <a:buFont typeface="Arial"/>
              <a:buChar char="●"/>
              <a:defRPr sz="1200"/>
            </a:pPr>
            <a:r>
              <a:t>Energy</a:t>
            </a:r>
          </a:p>
          <a:p>
            <a:pPr marL="457200" indent="-304800">
              <a:buClr>
                <a:srgbClr val="000000"/>
              </a:buClr>
              <a:buSzPts val="1200"/>
              <a:buFont typeface="Arial"/>
              <a:buChar char="●"/>
              <a:defRPr sz="1200"/>
            </a:pPr>
            <a:r>
              <a:t>Motivation</a:t>
            </a:r>
          </a:p>
          <a:p>
            <a:pPr marL="457200" indent="-304800">
              <a:buClr>
                <a:srgbClr val="000000"/>
              </a:buClr>
              <a:buSzPts val="1200"/>
              <a:buFont typeface="Arial"/>
              <a:buChar char="●"/>
              <a:defRPr sz="1200"/>
            </a:pPr>
            <a:r>
              <a:t>Control</a:t>
            </a:r>
          </a:p>
          <a:p>
            <a:pPr marL="457200" indent="-304800">
              <a:buClr>
                <a:srgbClr val="000000"/>
              </a:buClr>
              <a:buSzPts val="1200"/>
              <a:buFont typeface="Arial"/>
              <a:buChar char="●"/>
              <a:defRPr sz="1200"/>
            </a:pPr>
            <a:r>
              <a:t>Balance</a:t>
            </a:r>
          </a:p>
          <a:p>
            <a:pPr marL="457200" indent="-298450">
              <a:buClr>
                <a:srgbClr val="000000"/>
              </a:buClr>
              <a:buSzPts val="1200"/>
              <a:buFont typeface="Arial"/>
              <a:buChar char="●"/>
              <a:defRPr sz="1200"/>
            </a:pPr>
            <a:r>
              <a:t>Happiness</a:t>
            </a:r>
          </a:p>
          <a:p>
            <a:pPr>
              <a:defRPr sz="1200"/>
            </a:pPr>
            <a:br/>
            <a:r>
              <a:t>I consider LLV as part of my </a:t>
            </a:r>
            <a:r>
              <a:rPr b="1"/>
              <a:t>food budget</a:t>
            </a:r>
            <a:r>
              <a:t>. It runs about $28 per bottle. If you purchase it through our customer rewards program, you’ll get points back on every order to use to get product for free!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381000" y="685800"/>
            <a:ext cx="6096000" cy="3429000"/>
          </a:xfrm>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pPr>
              <a:defRPr sz="1200"/>
            </a:pPr>
            <a:r>
              <a:t>If  you want to focus on gut health specifically, Lifelong Vitality paired with PB Assist and Terrazyme is our highest recommendation. The gut plays a vital role in our overall health and well-being. Your gut is often called your second brain.</a:t>
            </a:r>
          </a:p>
          <a:p>
            <a:pPr>
              <a:defRPr sz="1200"/>
            </a:pPr>
            <a:br/>
            <a:r>
              <a:t>It is vital in everything from our weight, to our immune function, to our mental wellness.</a:t>
            </a:r>
          </a:p>
          <a:p>
            <a:pPr>
              <a:defRPr sz="1200"/>
            </a:pPr>
            <a:br/>
            <a:r>
              <a:rPr b="1"/>
              <a:t>doTERRA’s PB Assist is our dual capsule time release pre and probiotic.</a:t>
            </a:r>
            <a:r>
              <a:t> With this unique dual-encapsulation delivery system, it protects the sensitive probiotic cultures from stomach acid delivering it safely and effectively to your gut. </a:t>
            </a:r>
          </a:p>
          <a:p>
            <a:pPr marL="457200" indent="-304800">
              <a:buClr>
                <a:srgbClr val="000000"/>
              </a:buClr>
              <a:buSzPts val="1200"/>
              <a:buFont typeface="Arial"/>
              <a:buChar char="●"/>
              <a:defRPr sz="1200"/>
            </a:pPr>
            <a:r>
              <a:t>Balances bacteria for optimal health</a:t>
            </a:r>
          </a:p>
          <a:p>
            <a:pPr marL="457200" indent="-304800">
              <a:buClr>
                <a:srgbClr val="000000"/>
              </a:buClr>
              <a:buSzPts val="1200"/>
              <a:buFont typeface="Arial"/>
              <a:buChar char="●"/>
              <a:defRPr sz="1200"/>
            </a:pPr>
            <a:r>
              <a:t>Promotes positive balance and proliferation of GOOD bacteria</a:t>
            </a:r>
          </a:p>
          <a:p>
            <a:pPr marL="457200" indent="-304800">
              <a:buClr>
                <a:srgbClr val="000000"/>
              </a:buClr>
              <a:buSzPts val="1200"/>
              <a:buFont typeface="Arial"/>
              <a:buChar char="●"/>
              <a:defRPr sz="1200"/>
            </a:pPr>
            <a:r>
              <a:t>Maintains healthy intestinal microflora balance</a:t>
            </a:r>
          </a:p>
          <a:p>
            <a:pPr marL="457200" indent="-304800">
              <a:buClr>
                <a:srgbClr val="000000"/>
              </a:buClr>
              <a:buSzPts val="1200"/>
              <a:buFont typeface="Arial"/>
              <a:buChar char="●"/>
              <a:defRPr sz="1200"/>
            </a:pPr>
            <a:r>
              <a:t>Supports healthy digestive and immune system function</a:t>
            </a:r>
          </a:p>
          <a:p>
            <a:pPr marL="457200" indent="-304800">
              <a:buClr>
                <a:srgbClr val="000000"/>
              </a:buClr>
              <a:buSzPts val="1200"/>
              <a:buFont typeface="Arial"/>
              <a:buChar char="●"/>
              <a:defRPr sz="1200"/>
            </a:pPr>
            <a:r>
              <a:t>Supports GI tract health; especially intestines and colon</a:t>
            </a:r>
          </a:p>
          <a:p>
            <a:pPr marL="457200" indent="-304800">
              <a:buClr>
                <a:srgbClr val="000000"/>
              </a:buClr>
              <a:buSzPts val="1200"/>
              <a:buFont typeface="Arial"/>
              <a:buChar char="●"/>
              <a:defRPr sz="1200"/>
            </a:pPr>
            <a:r>
              <a:t>Supports optimal metabolism and food absorption</a:t>
            </a:r>
          </a:p>
          <a:p>
            <a:pPr>
              <a:defRPr sz="1200"/>
            </a:pPr>
            <a:br/>
            <a:r>
              <a:rPr b="1"/>
              <a:t>TerraZyme is doTERRA’s digestive enzyme.</a:t>
            </a:r>
          </a:p>
          <a:p>
            <a:pPr marL="457200" indent="-304800">
              <a:buClr>
                <a:srgbClr val="000000"/>
              </a:buClr>
              <a:buSzPts val="1200"/>
              <a:buFont typeface="Arial"/>
              <a:buChar char="●"/>
              <a:defRPr sz="1200"/>
            </a:pPr>
            <a:r>
              <a:t>Includes a variety of whole-food enzymes that help with digestion</a:t>
            </a:r>
          </a:p>
          <a:p>
            <a:pPr marL="457200" indent="-304800">
              <a:buClr>
                <a:srgbClr val="000000"/>
              </a:buClr>
              <a:buSzPts val="1200"/>
              <a:buFont typeface="Arial"/>
              <a:buChar char="●"/>
              <a:defRPr sz="1200"/>
            </a:pPr>
            <a:r>
              <a:t>Can be taken with every meal</a:t>
            </a:r>
          </a:p>
          <a:p>
            <a:pPr marL="457200" indent="-304800">
              <a:buClr>
                <a:srgbClr val="000000"/>
              </a:buClr>
              <a:buSzPts val="1200"/>
              <a:buFont typeface="Arial"/>
              <a:buChar char="●"/>
              <a:defRPr sz="1200"/>
            </a:pPr>
            <a:r>
              <a:t>Supports healthy digestion and metabolism</a:t>
            </a:r>
          </a:p>
          <a:p>
            <a:pPr marL="457200" indent="-304800">
              <a:buClr>
                <a:srgbClr val="000000"/>
              </a:buClr>
              <a:buSzPts val="1200"/>
              <a:buFont typeface="Arial"/>
              <a:buChar char="●"/>
              <a:defRPr sz="1200"/>
            </a:pPr>
            <a:r>
              <a:t>Supports conversion of food nutrients to cellular energy</a:t>
            </a:r>
          </a:p>
          <a:p>
            <a:pPr marL="457200" indent="-304800">
              <a:buClr>
                <a:srgbClr val="000000"/>
              </a:buClr>
              <a:buSzPts val="1200"/>
              <a:buFont typeface="Arial"/>
              <a:buChar char="●"/>
              <a:defRPr sz="1200"/>
            </a:pPr>
            <a:r>
              <a:t>Promotes gastrointestinal comfort and food tolerance</a:t>
            </a:r>
          </a:p>
          <a:p>
            <a:pPr marL="457200" indent="-304800">
              <a:buClr>
                <a:srgbClr val="000000"/>
              </a:buClr>
              <a:buSzPts val="1200"/>
              <a:buFont typeface="Arial"/>
              <a:buChar char="●"/>
              <a:defRPr sz="1200"/>
            </a:pPr>
            <a:r>
              <a:t>10 active whole food enzymes</a:t>
            </a:r>
            <a:endParaRPr sz="1800">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xfrm>
            <a:off x="381000" y="685800"/>
            <a:ext cx="6096000" cy="3429000"/>
          </a:xfrm>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pPr indent="158750" algn="ctr">
              <a:spcBef>
                <a:spcPts val="500"/>
              </a:spcBef>
              <a:defRPr sz="1200" b="1" u="sng"/>
            </a:pPr>
            <a:r>
              <a:t>Diabetes and Sugar in the Body</a:t>
            </a:r>
          </a:p>
          <a:p>
            <a:pPr indent="158750">
              <a:spcBef>
                <a:spcPts val="1000"/>
              </a:spcBef>
              <a:defRPr sz="1200"/>
            </a:pPr>
            <a:br>
              <a:rPr u="sng"/>
            </a:br>
            <a:r>
              <a:t>Time for a little interaction! We’re heading into the second section of our workshop and I want to make sure you’re with me! So find the chat feature now!</a:t>
            </a:r>
          </a:p>
          <a:p>
            <a:pPr indent="158750">
              <a:spcBef>
                <a:spcPts val="1000"/>
              </a:spcBef>
              <a:defRPr sz="1200" b="1"/>
            </a:pPr>
            <a:r>
              <a:t>ASK: What % has diabetes increased since the 1960s?? Answer: </a:t>
            </a:r>
            <a:r>
              <a:rPr b="0"/>
              <a:t>Almost 700%</a:t>
            </a:r>
            <a:br>
              <a:rPr b="0"/>
            </a:br>
            <a:br>
              <a:rPr b="0"/>
            </a:br>
            <a:r>
              <a:t>ASK: How long does it take the average American to consume the same amount of sugar that our ancestors from 200 years ago would consume in a year. Answer: </a:t>
            </a:r>
            <a:r>
              <a:rPr b="0"/>
              <a:t>2 weeks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pPr indent="158750" algn="ctr">
              <a:spcBef>
                <a:spcPts val="500"/>
              </a:spcBef>
              <a:defRPr sz="1200" b="1" u="sng"/>
            </a:pPr>
            <a:r>
              <a:t>Cardiometabolic Health</a:t>
            </a:r>
          </a:p>
          <a:p>
            <a:pPr indent="158750">
              <a:spcBef>
                <a:spcPts val="1000"/>
              </a:spcBef>
              <a:defRPr sz="1100"/>
            </a:pPr>
            <a:endParaRPr sz="1200"/>
          </a:p>
          <a:p>
            <a:pPr>
              <a:spcBef>
                <a:spcPts val="1000"/>
              </a:spcBef>
              <a:defRPr sz="1200"/>
            </a:pPr>
            <a:r>
              <a:t>ONLY 6.8% of the population have optimal cardiometabolic health.</a:t>
            </a:r>
          </a:p>
          <a:p>
            <a:pPr>
              <a:spcBef>
                <a:spcPts val="1000"/>
              </a:spcBef>
              <a:defRPr sz="1200"/>
            </a:pPr>
            <a:r>
              <a:t>That means that 93% of Americans DO NOT have optimal cardiometabolic health. </a:t>
            </a:r>
            <a:b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pPr indent="158750" algn="ctr">
              <a:spcBef>
                <a:spcPts val="500"/>
              </a:spcBef>
              <a:defRPr sz="1200" b="1" u="sng"/>
            </a:pPr>
            <a:r>
              <a:t>MetaPWR – Metabolic System</a:t>
            </a:r>
          </a:p>
          <a:p>
            <a:pPr indent="158750">
              <a:spcBef>
                <a:spcPts val="1000"/>
              </a:spcBef>
              <a:defRPr sz="1200"/>
            </a:pPr>
            <a:br/>
            <a:r>
              <a:t>The MetaPWR system was specifically designed to tackle poor cardiometabolic health. This is your macronutrient line! It pairs beautifully with Lifelong Vitality, our micro nutrient line. </a:t>
            </a:r>
            <a:r>
              <a:rPr b="1"/>
              <a:t>The MetaPWR line does three things: Addresses cellular repair that leads to aging, addresses blood sugar regulation and supports the inhibiting of fat absorption into cells.</a:t>
            </a:r>
          </a:p>
          <a:p>
            <a:pPr indent="158750">
              <a:spcBef>
                <a:spcPts val="1000"/>
              </a:spcBef>
              <a:defRPr sz="1200"/>
            </a:pPr>
            <a:r>
              <a:t>The average American spends the last 14 years in a state of declining health and difficulty completing everyday tasks. The MetaPWR System is the first and only system that synergistically supports a healthy metabolism, curbs cravings, sustains normal-range glycemic and insulin response evenly throughout the day, and naturally promotes cellular energy.</a:t>
            </a:r>
          </a:p>
          <a:p>
            <a:pPr marL="57150" indent="57150">
              <a:spcBef>
                <a:spcPts val="1000"/>
              </a:spcBef>
              <a:defRPr sz="1200"/>
            </a:pPr>
            <a:r>
              <a:t> Those using this line have reported improvements in</a:t>
            </a:r>
            <a:r>
              <a:rPr b="1"/>
              <a:t>:</a:t>
            </a:r>
          </a:p>
          <a:p>
            <a:pPr marL="457200" indent="-304800">
              <a:buClr>
                <a:srgbClr val="000000"/>
              </a:buClr>
              <a:buSzPts val="1200"/>
              <a:buFont typeface="Arial"/>
              <a:buChar char="●"/>
              <a:defRPr sz="1200"/>
            </a:pPr>
            <a:r>
              <a:t>Eyesight</a:t>
            </a:r>
          </a:p>
          <a:p>
            <a:pPr marL="457200" indent="-304800">
              <a:buClr>
                <a:srgbClr val="000000"/>
              </a:buClr>
              <a:buSzPts val="1200"/>
              <a:buFont typeface="Arial"/>
              <a:buChar char="●"/>
              <a:defRPr sz="1200"/>
            </a:pPr>
            <a:r>
              <a:t>Energy</a:t>
            </a:r>
          </a:p>
          <a:p>
            <a:pPr marL="457200" indent="-304800">
              <a:buClr>
                <a:srgbClr val="000000"/>
              </a:buClr>
              <a:buSzPts val="1200"/>
              <a:buFont typeface="Arial"/>
              <a:buChar char="●"/>
              <a:defRPr sz="1200"/>
            </a:pPr>
            <a:r>
              <a:t>Pain</a:t>
            </a:r>
          </a:p>
          <a:p>
            <a:pPr marL="457200" indent="-304800">
              <a:buClr>
                <a:srgbClr val="000000"/>
              </a:buClr>
              <a:buSzPts val="1200"/>
              <a:buFont typeface="Arial"/>
              <a:buChar char="●"/>
              <a:defRPr sz="1200"/>
            </a:pPr>
            <a:r>
              <a:t>Neuropathy</a:t>
            </a:r>
          </a:p>
          <a:p>
            <a:pPr marL="457200" indent="-304800">
              <a:buClr>
                <a:srgbClr val="000000"/>
              </a:buClr>
              <a:buSzPts val="1200"/>
              <a:buFont typeface="Arial"/>
              <a:buChar char="●"/>
              <a:defRPr sz="1200"/>
            </a:pPr>
            <a:r>
              <a:t>Sleep</a:t>
            </a:r>
          </a:p>
          <a:p>
            <a:pPr marL="457200" indent="-304800">
              <a:buClr>
                <a:srgbClr val="000000"/>
              </a:buClr>
              <a:buSzPts val="1200"/>
              <a:buFont typeface="Arial"/>
              <a:buChar char="●"/>
              <a:defRPr sz="1200"/>
            </a:pPr>
            <a:r>
              <a:t>Skin</a:t>
            </a:r>
          </a:p>
          <a:p>
            <a:pPr marL="457200" indent="-304800">
              <a:buClr>
                <a:srgbClr val="000000"/>
              </a:buClr>
              <a:buSzPts val="1200"/>
              <a:buFont typeface="Arial"/>
              <a:buChar char="●"/>
              <a:defRPr sz="1200"/>
            </a:pPr>
            <a:r>
              <a:t>hair growth</a:t>
            </a:r>
          </a:p>
          <a:p>
            <a:pPr marL="457200" indent="-304800">
              <a:buClr>
                <a:srgbClr val="000000"/>
              </a:buClr>
              <a:buSzPts val="1200"/>
              <a:buFont typeface="Arial"/>
              <a:buChar char="●"/>
              <a:defRPr sz="1200"/>
            </a:pPr>
            <a:r>
              <a:t>Mood</a:t>
            </a:r>
          </a:p>
          <a:p>
            <a:pPr marL="457200" indent="-304800">
              <a:buClr>
                <a:srgbClr val="000000"/>
              </a:buClr>
              <a:buSzPts val="1200"/>
              <a:buFont typeface="Arial"/>
              <a:buChar char="●"/>
              <a:defRPr sz="1200"/>
            </a:pPr>
            <a:r>
              <a:t>Mobility</a:t>
            </a:r>
          </a:p>
          <a:p>
            <a:pPr marL="457200" indent="-304800">
              <a:buClr>
                <a:srgbClr val="000000"/>
              </a:buClr>
              <a:buSzPts val="1200"/>
              <a:buFont typeface="Arial"/>
              <a:buChar char="●"/>
              <a:defRPr sz="1200"/>
            </a:pPr>
            <a:r>
              <a:t>strength (causes the body to build muscle)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pPr algn="ctr">
              <a:defRPr sz="1200" b="1" u="sng"/>
            </a:pPr>
            <a:r>
              <a:t>Benefits of MetaPWR</a:t>
            </a:r>
          </a:p>
          <a:p>
            <a:pPr>
              <a:defRPr sz="1100"/>
            </a:pPr>
            <a:endParaRPr sz="1200"/>
          </a:p>
          <a:p>
            <a:pPr>
              <a:defRPr sz="1200"/>
            </a:pPr>
            <a:r>
              <a:t>Before we get into too many details with the MetaPWR, let’s look at a few before and afters. </a:t>
            </a:r>
          </a:p>
          <a:p>
            <a:pPr indent="171450">
              <a:defRPr sz="1100"/>
            </a:pPr>
            <a:endParaRPr sz="1200"/>
          </a:p>
          <a:p>
            <a:pPr>
              <a:defRPr sz="1200"/>
            </a:pPr>
            <a:r>
              <a:t>The young lady on the top has been using MetaPWR for 4 months. She’s had amazing results, specifically with improvements on her face, eyes and hair.</a:t>
            </a:r>
          </a:p>
          <a:p>
            <a:pPr indent="171450">
              <a:defRPr sz="1100"/>
            </a:pPr>
            <a:endParaRPr sz="1200"/>
          </a:p>
          <a:p>
            <a:pPr>
              <a:defRPr sz="1200"/>
            </a:pPr>
            <a:r>
              <a:t>The gentleman on the bottom left experienced:</a:t>
            </a:r>
          </a:p>
          <a:p>
            <a:pPr marL="457200" indent="-304800">
              <a:buClr>
                <a:srgbClr val="000000"/>
              </a:buClr>
              <a:buSzPts val="1200"/>
              <a:buFont typeface="Arial"/>
              <a:buChar char="●"/>
              <a:defRPr sz="1200"/>
            </a:pPr>
            <a:r>
              <a:t>improved skin elasticity</a:t>
            </a:r>
          </a:p>
          <a:p>
            <a:pPr marL="457200" indent="-304800">
              <a:buClr>
                <a:srgbClr val="000000"/>
              </a:buClr>
              <a:buSzPts val="1200"/>
              <a:buFont typeface="Arial"/>
              <a:buChar char="●"/>
              <a:defRPr sz="1200"/>
            </a:pPr>
            <a:r>
              <a:t>darker hair growth</a:t>
            </a:r>
          </a:p>
          <a:p>
            <a:pPr indent="171450">
              <a:defRPr sz="1100"/>
            </a:pPr>
            <a:endParaRPr sz="1200"/>
          </a:p>
          <a:p>
            <a:pPr>
              <a:defRPr sz="1200"/>
            </a:pPr>
            <a:r>
              <a:t>He got his blood work taken after three weeks on the MetaPWR and this is what it showed: </a:t>
            </a:r>
          </a:p>
          <a:p>
            <a:pPr marL="457200" indent="-304800">
              <a:buClr>
                <a:srgbClr val="000000"/>
              </a:buClr>
              <a:buSzPts val="1200"/>
              <a:buFont typeface="Arial"/>
              <a:buChar char="●"/>
              <a:defRPr sz="1200"/>
            </a:pPr>
            <a:r>
              <a:t>40-point decrease in cholesterol</a:t>
            </a:r>
          </a:p>
          <a:p>
            <a:pPr marL="457200" indent="-304800">
              <a:buClr>
                <a:srgbClr val="000000"/>
              </a:buClr>
              <a:buSzPts val="1200"/>
              <a:buFont typeface="Arial"/>
              <a:buChar char="●"/>
              <a:defRPr sz="1200"/>
            </a:pPr>
            <a:r>
              <a:t>25-point decrease in LDL</a:t>
            </a:r>
          </a:p>
          <a:p>
            <a:pPr marL="457200" indent="-304800">
              <a:buClr>
                <a:srgbClr val="000000"/>
              </a:buClr>
              <a:buSzPts val="1200"/>
              <a:buFont typeface="Arial"/>
              <a:buChar char="●"/>
              <a:defRPr sz="1200"/>
            </a:pPr>
            <a:r>
              <a:t>57-point decrease in Triglycerides</a:t>
            </a:r>
          </a:p>
          <a:p>
            <a:pPr>
              <a:lnSpc>
                <a:spcPct val="115000"/>
              </a:lnSpc>
              <a:defRPr sz="1100"/>
            </a:pPr>
            <a:endParaRPr sz="1200"/>
          </a:p>
          <a:p>
            <a:pPr>
              <a:lnSpc>
                <a:spcPct val="115000"/>
              </a:lnSpc>
              <a:defRPr sz="1200"/>
            </a:pPr>
            <a:r>
              <a:t>On the right side you see a 58 year old lady who had </a:t>
            </a:r>
            <a:r>
              <a:rPr>
                <a:solidFill>
                  <a:srgbClr val="050505"/>
                </a:solidFill>
              </a:rPr>
              <a:t>red spots on her arms. Anytime she bumped herself they would appear. Doctors biopsied &amp; said it’s just what happens when you get older. After using MetaPWR for just 3 months, the spots are totally gone. She has seen other changes too, weight loss (60lbs), thicker hair, nails growing, and lower A1C.</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pPr indent="158750" algn="ctr">
              <a:spcBef>
                <a:spcPts val="500"/>
              </a:spcBef>
              <a:defRPr sz="1200" b="1" u="sng"/>
            </a:pPr>
            <a:r>
              <a:t>MetaPWR – Metabolic System</a:t>
            </a:r>
          </a:p>
          <a:p>
            <a:pPr indent="158750">
              <a:spcBef>
                <a:spcPts val="1000"/>
              </a:spcBef>
              <a:defRPr sz="1100"/>
            </a:pPr>
            <a:endParaRPr sz="1200"/>
          </a:p>
          <a:p>
            <a:pPr>
              <a:defRPr sz="1200"/>
            </a:pPr>
            <a:r>
              <a:t>I want to highlight my favorite MetaPWR product, the MetaPWR Advantage. This is doTERRA’s collagen product which includes:</a:t>
            </a:r>
          </a:p>
          <a:p>
            <a:pPr marL="457200" indent="-304800">
              <a:buClr>
                <a:srgbClr val="000000"/>
              </a:buClr>
              <a:buSzPts val="1200"/>
              <a:buFont typeface="Arial"/>
              <a:buChar char="●"/>
              <a:defRPr sz="1200"/>
            </a:pPr>
            <a:r>
              <a:t>9 types of collagen</a:t>
            </a:r>
          </a:p>
          <a:p>
            <a:pPr marL="457200" indent="-304800">
              <a:buClr>
                <a:srgbClr val="000000"/>
              </a:buClr>
              <a:buSzPts val="1200"/>
              <a:buFont typeface="Arial"/>
              <a:buChar char="●"/>
              <a:defRPr sz="1200"/>
            </a:pPr>
            <a:r>
              <a:t>Over 70% tripeptides so your body absorbs it 12 times more than other collagens.</a:t>
            </a:r>
          </a:p>
          <a:p>
            <a:pPr marL="457200" indent="-304800">
              <a:buClr>
                <a:srgbClr val="000000"/>
              </a:buClr>
              <a:buSzPts val="1200"/>
              <a:buFont typeface="Arial"/>
              <a:buChar char="●"/>
              <a:defRPr sz="1200"/>
            </a:pPr>
            <a:r>
              <a:t>It comes in small packets with freeze dried collagen and other nutrients to mix with water.</a:t>
            </a:r>
          </a:p>
          <a:p>
            <a:pPr indent="228600">
              <a:defRPr sz="1100"/>
            </a:pPr>
            <a:endParaRPr sz="1200"/>
          </a:p>
          <a:p>
            <a:pPr>
              <a:defRPr sz="1200"/>
            </a:pPr>
            <a:r>
              <a:t>MetaPWR Advantage:</a:t>
            </a:r>
          </a:p>
          <a:p>
            <a:pPr marL="457200" indent="-304800">
              <a:buClr>
                <a:srgbClr val="000000"/>
              </a:buClr>
              <a:buSzPts val="1200"/>
              <a:buFont typeface="Arial"/>
              <a:buChar char="●"/>
              <a:defRPr sz="1200"/>
            </a:pPr>
            <a:r>
              <a:t>Promotes healthy biological aging and improves health span by helping aging cells</a:t>
            </a:r>
          </a:p>
          <a:p>
            <a:pPr marL="457200" indent="-304800">
              <a:buClr>
                <a:srgbClr val="000000"/>
              </a:buClr>
              <a:buSzPts val="1200"/>
              <a:buFont typeface="Arial"/>
              <a:buChar char="●"/>
              <a:defRPr sz="1200"/>
            </a:pPr>
            <a:r>
              <a:t>Activates longevity genes</a:t>
            </a:r>
          </a:p>
          <a:p>
            <a:pPr marL="457200" indent="-304800">
              <a:buClr>
                <a:srgbClr val="000000"/>
              </a:buClr>
              <a:buSzPts val="1200"/>
              <a:buFont typeface="Arial"/>
              <a:buChar char="●"/>
              <a:defRPr sz="1200"/>
            </a:pPr>
            <a:r>
              <a:t>Improves cognitive function</a:t>
            </a:r>
          </a:p>
          <a:p>
            <a:pPr marL="457200" indent="-304800">
              <a:buClr>
                <a:srgbClr val="000000"/>
              </a:buClr>
              <a:buSzPts val="1200"/>
              <a:buFont typeface="Arial"/>
              <a:buChar char="●"/>
              <a:defRPr sz="1200"/>
            </a:pPr>
            <a:r>
              <a:t>Supports lean muscle and connective tissue</a:t>
            </a:r>
          </a:p>
          <a:p>
            <a:pPr marL="457200" indent="-304800">
              <a:buClr>
                <a:srgbClr val="000000"/>
              </a:buClr>
              <a:buSzPts val="1200"/>
              <a:buFont typeface="Arial"/>
              <a:buChar char="●"/>
              <a:defRPr sz="1200"/>
            </a:pPr>
            <a:r>
              <a:t>Improves skin density, elasticity and firmness</a:t>
            </a:r>
          </a:p>
          <a:p>
            <a:pPr>
              <a:defRPr sz="1100"/>
            </a:pPr>
            <a:endParaRPr sz="1200"/>
          </a:p>
          <a:p>
            <a:pPr>
              <a:defRPr sz="1200"/>
            </a:pPr>
            <a:r>
              <a:t>We have a deep dive class recording on the Lifelong Vitality and the MetaPWR lines. If you love science and knowing how and why these products work, ask your wellness advocate to send it your way!</a:t>
            </a:r>
          </a:p>
          <a:p>
            <a:pPr>
              <a:defRPr sz="1100"/>
            </a:pPr>
            <a:endParaRPr sz="1200" b="1"/>
          </a:p>
          <a:p>
            <a:pPr>
              <a:defRPr sz="1200" b="1"/>
            </a:pPr>
            <a:r>
              <a:t>MetaPWR TESTIMONIALS Here</a:t>
            </a:r>
          </a:p>
          <a:p>
            <a:pPr>
              <a:defRPr sz="1100"/>
            </a:pPr>
            <a:endParaRPr sz="1200"/>
          </a:p>
          <a:p>
            <a:pPr>
              <a:defRPr sz="1200"/>
            </a:pPr>
            <a:r>
              <a:t>Ok, we’re changing direction now and heading down the road to oils. doTERRA is mostly known for their essential oils. So we need to look at why they lead the world in this area.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pPr indent="158750" algn="ctr">
              <a:defRPr sz="1200" b="1" u="sng"/>
            </a:pPr>
            <a:r>
              <a:t>Research: Roseman University of Health Sciences</a:t>
            </a:r>
          </a:p>
          <a:p>
            <a:pPr indent="158750">
              <a:defRPr sz="1100"/>
            </a:pPr>
            <a:endParaRPr sz="1200"/>
          </a:p>
          <a:p>
            <a:pPr>
              <a:defRPr sz="1200"/>
            </a:pPr>
            <a:r>
              <a:t>In this independent study, </a:t>
            </a:r>
            <a:r>
              <a:rPr b="1" i="1" u="sng"/>
              <a:t>doTERRA oils were found to be:</a:t>
            </a:r>
          </a:p>
          <a:p>
            <a:pPr marL="457200" indent="-304800">
              <a:buClr>
                <a:srgbClr val="000000"/>
              </a:buClr>
              <a:buSzPts val="1200"/>
              <a:buFont typeface="Arial"/>
              <a:buChar char="●"/>
              <a:defRPr sz="1200"/>
            </a:pPr>
            <a:r>
              <a:t>therapeutically-relevant in cell growth and rejuvenation</a:t>
            </a:r>
            <a:endParaRPr sz="1100"/>
          </a:p>
          <a:p>
            <a:pPr marL="457200" indent="-304800">
              <a:buClr>
                <a:srgbClr val="000000"/>
              </a:buClr>
              <a:buSzPts val="1200"/>
              <a:buFont typeface="Arial"/>
              <a:buChar char="●"/>
              <a:defRPr sz="1200"/>
            </a:pPr>
            <a:r>
              <a:t>metabolic health</a:t>
            </a:r>
            <a:endParaRPr sz="1100"/>
          </a:p>
          <a:p>
            <a:pPr marL="457200" indent="-304800">
              <a:buClr>
                <a:srgbClr val="000000"/>
              </a:buClr>
              <a:buSzPts val="1200"/>
              <a:buFont typeface="Arial"/>
              <a:buChar char="●"/>
              <a:defRPr sz="1200"/>
            </a:pPr>
            <a:r>
              <a:t>and healthy inflammatory responses</a:t>
            </a:r>
          </a:p>
          <a:p>
            <a:pPr>
              <a:defRPr sz="1100"/>
            </a:pPr>
            <a:endParaRPr sz="1200"/>
          </a:p>
          <a:p>
            <a:pPr>
              <a:defRPr sz="1200"/>
            </a:pPr>
            <a:r>
              <a:t>Essential oils from different competitors had minimal effects. They concluded that the therapeutic potential of essential oils is highly dependent on the complete composition of the oil. Sourcing, processing and characterization are critical.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noRot="1" noChangeAspect="1"/>
          </p:cNvSpPr>
          <p:nvPr>
            <p:ph type="sldImg"/>
          </p:nvPr>
        </p:nvSpPr>
        <p:spPr>
          <a:prstGeom prst="rect">
            <a:avLst/>
          </a:prstGeom>
        </p:spPr>
        <p:txBody>
          <a:bodyPr/>
          <a:lstStyle/>
          <a:p>
            <a:endParaRPr/>
          </a:p>
        </p:txBody>
      </p:sp>
      <p:sp>
        <p:nvSpPr>
          <p:cNvPr id="243" name="Shape 243"/>
          <p:cNvSpPr>
            <a:spLocks noGrp="1"/>
          </p:cNvSpPr>
          <p:nvPr>
            <p:ph type="body" sz="quarter" idx="1"/>
          </p:nvPr>
        </p:nvSpPr>
        <p:spPr>
          <a:prstGeom prst="rect">
            <a:avLst/>
          </a:prstGeom>
        </p:spPr>
        <p:txBody>
          <a:bodyPr/>
          <a:lstStyle/>
          <a:p>
            <a:pPr indent="158750" algn="ctr">
              <a:spcBef>
                <a:spcPts val="500"/>
              </a:spcBef>
              <a:defRPr sz="1200" b="1" u="sng"/>
            </a:pPr>
            <a:r>
              <a:t>doTERRA Difference?</a:t>
            </a:r>
          </a:p>
          <a:p>
            <a:pPr indent="158750" algn="ctr">
              <a:spcBef>
                <a:spcPts val="1000"/>
              </a:spcBef>
              <a:defRPr sz="1100"/>
            </a:pPr>
            <a:endParaRPr sz="1200"/>
          </a:p>
          <a:p>
            <a:pPr marL="457200" indent="-304800">
              <a:buClr>
                <a:srgbClr val="000000"/>
              </a:buClr>
              <a:buSzPts val="1200"/>
              <a:buFont typeface="Arial"/>
              <a:buChar char="●"/>
              <a:defRPr sz="1200"/>
            </a:pPr>
            <a:r>
              <a:t>Oil is pure – No fillers, no synthetic ingredients, &amp; no dilution.</a:t>
            </a:r>
          </a:p>
          <a:p>
            <a:pPr marL="914400" lvl="1" indent="-304800">
              <a:buClr>
                <a:srgbClr val="000000"/>
              </a:buClr>
              <a:buSzPts val="1200"/>
              <a:buFont typeface="Arial"/>
              <a:buChar char="○"/>
              <a:defRPr sz="1200"/>
            </a:pPr>
            <a:r>
              <a:t>Independent lab tests show that the majority of brands available to consumers aren't pure. I can post the link to that study at the end of this class.</a:t>
            </a:r>
          </a:p>
          <a:p>
            <a:pPr marL="457200" indent="-304800">
              <a:buClr>
                <a:srgbClr val="000000"/>
              </a:buClr>
              <a:buSzPts val="1200"/>
              <a:buFont typeface="Arial"/>
              <a:buChar char="●"/>
              <a:defRPr sz="1200"/>
            </a:pPr>
            <a:r>
              <a:t>We source from plants grown in their ideal environments- this makes all the difference in the chemical profile and therapeutic effectiveness of the oil.</a:t>
            </a:r>
          </a:p>
          <a:p>
            <a:pPr marL="457200" indent="-304800">
              <a:buClr>
                <a:srgbClr val="000000"/>
              </a:buClr>
              <a:buSzPts val="1200"/>
              <a:buFont typeface="Arial"/>
              <a:buChar char="●"/>
              <a:defRPr sz="1200"/>
            </a:pPr>
            <a:r>
              <a:t>Every batch of oil is tested for ideal chemistry and consistency</a:t>
            </a:r>
          </a:p>
          <a:p>
            <a:pPr marL="457200" indent="-304800">
              <a:buClr>
                <a:srgbClr val="000000"/>
              </a:buClr>
              <a:buSzPts val="1200"/>
              <a:buFont typeface="Arial"/>
              <a:buChar char="●"/>
              <a:defRPr sz="1200"/>
            </a:pPr>
            <a:r>
              <a:t>Over 54 tests done on each batch of doTERRA oils – from the farmer to the consumer.</a:t>
            </a:r>
          </a:p>
          <a:p>
            <a:pPr marL="457200" indent="-304800">
              <a:buClr>
                <a:srgbClr val="000000"/>
              </a:buClr>
              <a:buSzPts val="1200"/>
              <a:buFont typeface="Arial"/>
              <a:buChar char="●"/>
              <a:defRPr sz="1200"/>
            </a:pPr>
            <a:r>
              <a:t>doTERRA oils can be used topically, aromatically, and internally</a:t>
            </a:r>
          </a:p>
          <a:p>
            <a:pPr>
              <a:defRPr sz="1100"/>
            </a:pPr>
            <a:endParaRPr sz="1200"/>
          </a:p>
          <a:p>
            <a:pPr indent="158750">
              <a:spcBef>
                <a:spcPts val="500"/>
              </a:spcBef>
              <a:defRPr sz="1200"/>
            </a:pPr>
            <a:r>
              <a:t>People turn to doTERRA because they want safe, affordable and effective solutions for their family’s health. Let’s look at what that means exactly.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pPr indent="158750" algn="ctr">
              <a:spcBef>
                <a:spcPts val="500"/>
              </a:spcBef>
              <a:defRPr sz="1200" b="1" u="sng"/>
            </a:pPr>
            <a:r>
              <a:t>Safe</a:t>
            </a:r>
          </a:p>
          <a:p>
            <a:pPr>
              <a:spcBef>
                <a:spcPts val="1000"/>
              </a:spcBef>
              <a:defRPr sz="1100"/>
            </a:pPr>
            <a:endParaRPr sz="1200"/>
          </a:p>
          <a:p>
            <a:pPr indent="158750">
              <a:spcBef>
                <a:spcPts val="1000"/>
              </a:spcBef>
              <a:defRPr sz="1200"/>
            </a:pPr>
            <a:r>
              <a:t>Many look for safe and effective solutions that don’t have </a:t>
            </a:r>
            <a:r>
              <a:rPr b="1"/>
              <a:t>dangerous side effects</a:t>
            </a:r>
            <a:r>
              <a:t> or the </a:t>
            </a:r>
            <a:r>
              <a:rPr b="1"/>
              <a:t>risk of addiction</a:t>
            </a:r>
            <a:r>
              <a:t>.</a:t>
            </a:r>
          </a:p>
          <a:p>
            <a:pPr indent="158750">
              <a:spcBef>
                <a:spcPts val="1000"/>
              </a:spcBef>
              <a:defRPr sz="1200" b="1"/>
            </a:pPr>
            <a:r>
              <a:t>We just mentioned Independent lab tests show that 80-90% </a:t>
            </a:r>
            <a:r>
              <a:rPr b="0"/>
              <a:t>of oils on the market have contaminants and synthetic markers- We suggest never ingesting another brand.</a:t>
            </a:r>
          </a:p>
          <a:p>
            <a:pPr indent="158750">
              <a:spcBef>
                <a:spcPts val="1000"/>
              </a:spcBef>
              <a:defRPr sz="1200"/>
            </a:pPr>
            <a:r>
              <a:t>DoTERRA recognized that the essential oil industry didn’t have a standard for purity the ensured safety. So they created the CPTG standard that can be used throughout the essential oils industry. This standard is beyond organic and includes significant testing that isn’t cheap. DoTERRA will invest to ensure you have the most effective, safest product because that is best for YOU. Many doTERRA oils are safe to ingest – if it can be ingested it will have a food grade label on the bottle.</a:t>
            </a:r>
          </a:p>
          <a:p>
            <a:pPr indent="158750">
              <a:spcBef>
                <a:spcPts val="1000"/>
              </a:spcBef>
              <a:defRPr sz="1100"/>
            </a:pPr>
            <a:endParaRPr sz="1200" b="1" u="sng"/>
          </a:p>
          <a:p>
            <a:pPr indent="152400" algn="ctr">
              <a:lnSpc>
                <a:spcPct val="115000"/>
              </a:lnSpc>
              <a:spcBef>
                <a:spcPts val="500"/>
              </a:spcBef>
              <a:defRPr sz="1200" b="1" u="sng"/>
            </a:pPr>
            <a:r>
              <a:t>Girl with Burns on Chest</a:t>
            </a:r>
          </a:p>
          <a:p>
            <a:pPr>
              <a:spcBef>
                <a:spcPts val="500"/>
              </a:spcBef>
              <a:defRPr sz="1100"/>
            </a:pPr>
            <a:endParaRPr sz="1200"/>
          </a:p>
          <a:p>
            <a:pPr indent="171450">
              <a:spcBef>
                <a:spcPts val="1000"/>
              </a:spcBef>
              <a:defRPr sz="1200"/>
            </a:pPr>
            <a:r>
              <a:t>These 2 sisters were spending the night at their grandma’s house. They were used to putting doTERRA Lavender oil on their chests just before bed to help them relax and go to sleep.</a:t>
            </a:r>
            <a:br/>
            <a:br/>
            <a:r>
              <a:t>Grandma was out of doTERRA lavender. She used a backup from another company in her cabinet that she bought at a health food store and figured, “It’s just lavender. So it should work.” </a:t>
            </a:r>
            <a:br/>
            <a:br/>
            <a:r>
              <a:t>The girls ended up with chemical burns with scars almost a year later. I’m not saying this will be your reaction with other essential oils. However, it is important that you understand the risks.</a:t>
            </a:r>
          </a:p>
          <a:p>
            <a:pPr indent="171450">
              <a:spcBef>
                <a:spcPts val="1200"/>
              </a:spcBef>
              <a:defRPr sz="1200"/>
            </a:pPr>
            <a:r>
              <a:t>doTERRA oils are safe to use at any age from newborn babies to great grandma. Brand matters for SAFETY!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381000" y="685800"/>
            <a:ext cx="6096000" cy="3429000"/>
          </a:xfrm>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pPr>
              <a:defRPr sz="1200"/>
            </a:pPr>
            <a:r>
              <a:t>We always want our workshops to be personal and helpful for you. So let’s start with a personal assessment for you and/or your family.</a:t>
            </a:r>
          </a:p>
          <a:p>
            <a:pPr indent="158750">
              <a:spcBef>
                <a:spcPts val="500"/>
              </a:spcBef>
              <a:defRPr sz="1100"/>
            </a:pPr>
            <a:endParaRPr sz="1200" b="1"/>
          </a:p>
          <a:p>
            <a:pPr>
              <a:spcBef>
                <a:spcPts val="500"/>
              </a:spcBef>
              <a:defRPr sz="1200" b="1"/>
            </a:pPr>
            <a:r>
              <a:t>What areas of your health would you like help with?</a:t>
            </a:r>
          </a:p>
          <a:p>
            <a:pPr>
              <a:spcBef>
                <a:spcPts val="1000"/>
              </a:spcBef>
              <a:defRPr sz="1200"/>
            </a:pPr>
            <a:r>
              <a:t>Comment in the chat the numbers representing the areas you or someone in your household struggles with.</a:t>
            </a:r>
          </a:p>
          <a:p>
            <a:pPr marL="914400" lvl="1" indent="-304800">
              <a:buClr>
                <a:srgbClr val="000000"/>
              </a:buClr>
              <a:buSzPts val="1200"/>
              <a:buFont typeface="Arial"/>
              <a:buChar char="○"/>
              <a:defRPr sz="1200"/>
            </a:pPr>
            <a:r>
              <a:t>#1 digestive issues</a:t>
            </a:r>
          </a:p>
          <a:p>
            <a:pPr marL="914400" lvl="1" indent="-304800">
              <a:buClr>
                <a:srgbClr val="000000"/>
              </a:buClr>
              <a:buSzPts val="1200"/>
              <a:buFont typeface="Arial"/>
              <a:buChar char="○"/>
              <a:defRPr sz="1200"/>
            </a:pPr>
            <a:r>
              <a:t>#2 Headaches, pain and inflammation</a:t>
            </a:r>
          </a:p>
          <a:p>
            <a:pPr marL="914400" lvl="1" indent="-304800">
              <a:buClr>
                <a:srgbClr val="000000"/>
              </a:buClr>
              <a:buSzPts val="1200"/>
              <a:buFont typeface="Arial"/>
              <a:buChar char="○"/>
              <a:defRPr sz="1200"/>
            </a:pPr>
            <a:r>
              <a:t>#3 Immunity issues</a:t>
            </a:r>
          </a:p>
          <a:p>
            <a:pPr marL="914400" lvl="1" indent="-304800">
              <a:buClr>
                <a:srgbClr val="000000"/>
              </a:buClr>
              <a:buSzPts val="1200"/>
              <a:buFont typeface="Arial"/>
              <a:buChar char="○"/>
              <a:defRPr sz="1200"/>
            </a:pPr>
            <a:r>
              <a:t>#4 Stress and Anxiety</a:t>
            </a:r>
          </a:p>
          <a:p>
            <a:pPr marL="914400" lvl="1" indent="-304800">
              <a:buClr>
                <a:srgbClr val="000000"/>
              </a:buClr>
              <a:buSzPts val="1200"/>
              <a:buFont typeface="Arial"/>
              <a:buChar char="○"/>
              <a:defRPr sz="1200"/>
            </a:pPr>
            <a:r>
              <a:t>#5 Energy and Stamina</a:t>
            </a:r>
          </a:p>
          <a:p>
            <a:pPr marL="914400" lvl="1" indent="-304800">
              <a:buClr>
                <a:srgbClr val="000000"/>
              </a:buClr>
              <a:buSzPts val="1200"/>
              <a:buFont typeface="Arial"/>
              <a:buChar char="○"/>
              <a:defRPr sz="1200"/>
            </a:pPr>
            <a:r>
              <a:t>#6 Sleep Issues</a:t>
            </a:r>
          </a:p>
          <a:p>
            <a:pPr marL="914400" lvl="1" indent="-304800">
              <a:buClr>
                <a:srgbClr val="000000"/>
              </a:buClr>
              <a:buSzPts val="1200"/>
              <a:buFont typeface="Arial"/>
              <a:buChar char="○"/>
              <a:defRPr sz="1200"/>
            </a:pPr>
            <a:r>
              <a:t>#7 Blood Sugar Regulation</a:t>
            </a:r>
          </a:p>
          <a:p>
            <a:pPr>
              <a:spcBef>
                <a:spcPts val="1000"/>
              </a:spcBef>
              <a:defRPr sz="1200"/>
            </a:pPr>
            <a:r>
              <a:t>I think you’ll be excited at the many options you have to take care of ROOT issues for your health.</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pPr indent="158750" algn="ctr">
              <a:spcBef>
                <a:spcPts val="500"/>
              </a:spcBef>
              <a:defRPr sz="1100" b="1" u="sng"/>
            </a:pPr>
            <a:r>
              <a:t>Affordable</a:t>
            </a:r>
          </a:p>
          <a:p>
            <a:pPr indent="158750">
              <a:spcBef>
                <a:spcPts val="500"/>
              </a:spcBef>
              <a:defRPr sz="1100"/>
            </a:pPr>
            <a:endParaRPr/>
          </a:p>
          <a:p>
            <a:pPr>
              <a:spcBef>
                <a:spcPts val="500"/>
              </a:spcBef>
              <a:defRPr sz="1100"/>
            </a:pPr>
            <a:r>
              <a:t>Let’s look at affordability and effectiveness next. Believe it or not, affordability is one reason people turn to doTERRA.</a:t>
            </a:r>
          </a:p>
          <a:p>
            <a:pPr>
              <a:spcBef>
                <a:spcPts val="1000"/>
              </a:spcBef>
              <a:defRPr sz="1100"/>
            </a:pPr>
            <a:r>
              <a:t>Oils are 50-70 times more potent than herbs. This means a little goes a LONG way! Let’s illustrate this.</a:t>
            </a:r>
          </a:p>
          <a:p>
            <a:pPr>
              <a:spcBef>
                <a:spcPts val="1000"/>
              </a:spcBef>
              <a:defRPr sz="1100" b="1"/>
            </a:pPr>
            <a:r>
              <a:t>Using the chat feature, I want you to make a guess. A recent test of Costco peppermint oil</a:t>
            </a:r>
            <a:r>
              <a:rPr b="0"/>
              <a:t> showed that it was not 100% peppermint oil. How much peppermint is in the Costco Peppermint oil bottle? (ANSWER: 10%). </a:t>
            </a:r>
          </a:p>
          <a:p>
            <a:pPr>
              <a:spcBef>
                <a:spcPts val="1000"/>
              </a:spcBef>
              <a:defRPr sz="1100"/>
            </a:pPr>
            <a:r>
              <a:t>When you use a DoTERRA oil, you get 100% of the oil making it much cheaper comparatively to other company’s oils where it is diluted.</a:t>
            </a:r>
          </a:p>
          <a:p>
            <a:pPr marL="457200" indent="-301625">
              <a:buClr>
                <a:srgbClr val="000000"/>
              </a:buClr>
              <a:buSzPts val="1100"/>
              <a:buFont typeface="Arial"/>
              <a:buChar char="•"/>
              <a:defRPr sz="1100" b="1"/>
            </a:pPr>
            <a:r>
              <a:t>Each 15ml bottle has 250 drops of essential oil in it</a:t>
            </a:r>
          </a:p>
          <a:p>
            <a:pPr marL="457200" indent="-301625">
              <a:buClr>
                <a:srgbClr val="000000"/>
              </a:buClr>
              <a:buSzPts val="1100"/>
              <a:buFont typeface="Arial"/>
              <a:buChar char="•"/>
              <a:defRPr sz="1100" b="1"/>
            </a:pPr>
            <a:r>
              <a:t>1 dose = 1 -2 drops</a:t>
            </a:r>
          </a:p>
          <a:p>
            <a:pPr marL="457200" indent="-301625">
              <a:buClr>
                <a:srgbClr val="000000"/>
              </a:buClr>
              <a:buSzPts val="1100"/>
              <a:buFont typeface="Arial"/>
              <a:buChar char="•"/>
              <a:defRPr sz="1100" b="1"/>
            </a:pPr>
            <a:r>
              <a:t>On average, it’s about $1 or less for treatment</a:t>
            </a:r>
          </a:p>
          <a:p>
            <a:pPr>
              <a:spcBef>
                <a:spcPts val="1000"/>
              </a:spcBef>
              <a:defRPr sz="1100"/>
            </a:pPr>
            <a:r>
              <a:t>Here’s an essential oil tip…When you are treating any kind of infection, disease or ailment, it is always better to use less oil more frequently throughout the day. Using 8 drops of oil on a wound at one time will not be more effective than using 1 drop of oil on a wound every 2-3 hours throughout the day. Use less more frequently.</a:t>
            </a:r>
            <a:endParaRPr u="sng"/>
          </a:p>
          <a:p>
            <a:pPr indent="158750" algn="ctr">
              <a:spcBef>
                <a:spcPts val="500"/>
              </a:spcBef>
              <a:defRPr sz="1100"/>
            </a:pPr>
            <a:endParaRPr b="1"/>
          </a:p>
          <a:p>
            <a:pPr indent="158750" algn="ctr">
              <a:spcBef>
                <a:spcPts val="500"/>
              </a:spcBef>
              <a:defRPr sz="1200" b="1" u="sng"/>
            </a:pPr>
            <a:r>
              <a:t>Effective</a:t>
            </a:r>
          </a:p>
          <a:p>
            <a:pPr>
              <a:spcBef>
                <a:spcPts val="1000"/>
              </a:spcBef>
              <a:defRPr sz="1200"/>
            </a:pPr>
            <a:r>
              <a:t>This is one of my favorite micro-biology lessons! For our scientists in this workshop, we do know this is a very simplified lesson. So here we go! Our body is made up of cells. </a:t>
            </a:r>
            <a:r>
              <a:rPr b="1"/>
              <a:t>Each cell is surrounded by an oily membrane</a:t>
            </a:r>
            <a:r>
              <a:t> intended to protect it. It keeps the good in and the bad out.</a:t>
            </a:r>
            <a:br/>
            <a:br/>
            <a:r>
              <a:t>When you have a </a:t>
            </a:r>
            <a:r>
              <a:rPr b="1"/>
              <a:t>bacterial-infection</a:t>
            </a:r>
            <a:r>
              <a:t> (see that green blob?), you can get an antibiotic to help you because the</a:t>
            </a:r>
            <a:r>
              <a:rPr b="1"/>
              <a:t> bacteria grows </a:t>
            </a:r>
            <a:r>
              <a:t>on the </a:t>
            </a:r>
            <a:r>
              <a:rPr b="1"/>
              <a:t>outside of the cell.</a:t>
            </a:r>
            <a:r>
              <a:t> </a:t>
            </a:r>
            <a:r>
              <a:rPr b="1"/>
              <a:t>Viruses</a:t>
            </a:r>
            <a:r>
              <a:t> are different and proliferate on the inside of a cell. Essential oils, unlike most modern medicine, can penetrate the cell membrane &amp; help stop the duplication of a virus and support your immune system to heal faster. When you have essential oils on hand, you can begin to support the healing of your body immediately instead of paying a copay and waiting to see a doctor.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pPr indent="158750" algn="ctr">
              <a:defRPr sz="1200" b="1" u="sng"/>
            </a:pPr>
            <a:r>
              <a:t>Immune Support</a:t>
            </a:r>
          </a:p>
          <a:p>
            <a:pPr indent="158750" algn="ctr">
              <a:defRPr sz="1100"/>
            </a:pPr>
            <a:endParaRPr sz="1200" b="1"/>
          </a:p>
          <a:p>
            <a:pPr indent="158750">
              <a:defRPr sz="1200" b="1"/>
            </a:pPr>
            <a:r>
              <a:t>Use your keychain as you talk about the oils.</a:t>
            </a:r>
          </a:p>
          <a:p>
            <a:pPr indent="158750">
              <a:defRPr sz="1100"/>
            </a:pPr>
            <a:endParaRPr sz="1200" b="1"/>
          </a:p>
          <a:p>
            <a:pPr indent="158750">
              <a:defRPr sz="1200" b="1"/>
            </a:pPr>
            <a:r>
              <a:t>Oregano</a:t>
            </a:r>
            <a:r>
              <a:rPr b="0"/>
              <a:t> - A powerhouse antibacterial</a:t>
            </a:r>
          </a:p>
          <a:p>
            <a:pPr marL="914400" lvl="1" indent="-304800">
              <a:buClr>
                <a:srgbClr val="000000"/>
              </a:buClr>
              <a:buSzPts val="1200"/>
              <a:buFont typeface="Arial"/>
              <a:buChar char="○"/>
              <a:defRPr sz="1200"/>
            </a:pPr>
            <a:r>
              <a:t>Use for skin tags and warts</a:t>
            </a:r>
          </a:p>
          <a:p>
            <a:pPr marL="914400" lvl="1" indent="-304800">
              <a:buClr>
                <a:srgbClr val="000000"/>
              </a:buClr>
              <a:buSzPts val="1200"/>
              <a:buFont typeface="Arial"/>
              <a:buChar char="○"/>
              <a:defRPr sz="1200"/>
            </a:pPr>
            <a:r>
              <a:t>Canker sores</a:t>
            </a:r>
          </a:p>
          <a:p>
            <a:pPr indent="158750">
              <a:defRPr sz="1100"/>
            </a:pPr>
            <a:endParaRPr sz="1200"/>
          </a:p>
          <a:p>
            <a:pPr indent="158750">
              <a:defRPr sz="1200" b="1"/>
            </a:pPr>
            <a:r>
              <a:t>Tea Tree</a:t>
            </a:r>
            <a:r>
              <a:rPr b="0"/>
              <a:t> - Great for all things fungal or any kind of infection.</a:t>
            </a:r>
          </a:p>
          <a:p>
            <a:pPr marL="914400" lvl="1" indent="-304800">
              <a:buClr>
                <a:srgbClr val="000000"/>
              </a:buClr>
              <a:buSzPts val="1200"/>
              <a:buFont typeface="Arial"/>
              <a:buChar char="○"/>
              <a:defRPr sz="1200"/>
            </a:pPr>
            <a:r>
              <a:t>great for acne</a:t>
            </a:r>
          </a:p>
          <a:p>
            <a:pPr marL="914400" lvl="1" indent="-304800">
              <a:buClr>
                <a:srgbClr val="000000"/>
              </a:buClr>
              <a:buSzPts val="1200"/>
              <a:buFont typeface="Arial"/>
              <a:buChar char="○"/>
              <a:defRPr sz="1200"/>
            </a:pPr>
            <a:r>
              <a:t>Use after you shave to prevent razor burn</a:t>
            </a:r>
          </a:p>
          <a:p>
            <a:pPr marL="914400" lvl="1" indent="-304800">
              <a:buClr>
                <a:srgbClr val="000000"/>
              </a:buClr>
              <a:buSzPts val="1200"/>
              <a:buFont typeface="Arial"/>
              <a:buChar char="○"/>
              <a:defRPr sz="1200"/>
            </a:pPr>
            <a:r>
              <a:t>Good for cold sores</a:t>
            </a:r>
          </a:p>
          <a:p>
            <a:pPr marL="914400" lvl="1" indent="-304800">
              <a:buClr>
                <a:srgbClr val="000000"/>
              </a:buClr>
              <a:buSzPts val="1200"/>
              <a:buFont typeface="Arial"/>
              <a:buChar char="○"/>
              <a:defRPr sz="1200"/>
            </a:pPr>
            <a:r>
              <a:t>Use for wounds/cuts</a:t>
            </a:r>
          </a:p>
          <a:p>
            <a:pPr marL="914400" lvl="1" indent="-304800">
              <a:buClr>
                <a:srgbClr val="000000"/>
              </a:buClr>
              <a:buSzPts val="1200"/>
              <a:buFont typeface="Arial"/>
              <a:buChar char="○"/>
              <a:defRPr sz="1200"/>
            </a:pPr>
            <a:r>
              <a:t>Amazing if you struggle with smelly armpits even when using deodorant</a:t>
            </a:r>
          </a:p>
          <a:p>
            <a:pPr indent="158750">
              <a:defRPr sz="1100"/>
            </a:pPr>
            <a:endParaRPr sz="1200"/>
          </a:p>
          <a:p>
            <a:pPr indent="158750">
              <a:defRPr sz="1100"/>
            </a:pPr>
            <a:endParaRPr sz="1200" b="1"/>
          </a:p>
          <a:p>
            <a:pPr indent="158750">
              <a:defRPr sz="1200" b="1"/>
            </a:pPr>
            <a:r>
              <a:t>OnGuard</a:t>
            </a:r>
            <a:r>
              <a:rPr b="0"/>
              <a:t> - (show in keychain) The protector. Natural immune defense. Everyone should have On Guard.</a:t>
            </a:r>
          </a:p>
          <a:p>
            <a:pPr marL="914400" lvl="1" indent="-304800">
              <a:buClr>
                <a:srgbClr val="000000"/>
              </a:buClr>
              <a:buSzPts val="1200"/>
              <a:buFont typeface="Arial"/>
              <a:buChar char="○"/>
              <a:defRPr sz="1200"/>
            </a:pPr>
            <a:r>
              <a:t>Stops the growth of viruses and bacteria.</a:t>
            </a:r>
          </a:p>
          <a:p>
            <a:pPr marL="914400" lvl="1" indent="-304800">
              <a:buClr>
                <a:srgbClr val="000000"/>
              </a:buClr>
              <a:buSzPts val="1200"/>
              <a:buFont typeface="Arial"/>
              <a:buChar char="○"/>
              <a:defRPr sz="1200"/>
            </a:pPr>
            <a:r>
              <a:t>Diffused it cleans the air of airborne pathogens.</a:t>
            </a:r>
          </a:p>
          <a:p>
            <a:pPr marL="914400" lvl="1" indent="-304800">
              <a:buClr>
                <a:srgbClr val="000000"/>
              </a:buClr>
              <a:buSzPts val="1200"/>
              <a:buFont typeface="Arial"/>
              <a:buChar char="○"/>
              <a:defRPr sz="1200"/>
            </a:pPr>
            <a:r>
              <a:t>Soothes sore throats and can help knock it out.</a:t>
            </a:r>
          </a:p>
          <a:p>
            <a:pPr marL="914400" lvl="1" indent="-304800">
              <a:buClr>
                <a:srgbClr val="000000"/>
              </a:buClr>
              <a:buSzPts val="1200"/>
              <a:buFont typeface="Arial"/>
              <a:buChar char="○"/>
              <a:defRPr sz="1200"/>
            </a:pPr>
            <a:r>
              <a:t>The key is to use it frequently right away. So worth it to avoid getting sick for a week!</a:t>
            </a:r>
          </a:p>
          <a:p>
            <a:pPr indent="158750">
              <a:defRPr sz="1200"/>
            </a:pPr>
            <a:br/>
            <a:r>
              <a:rPr b="1"/>
              <a:t>Frankincense</a:t>
            </a:r>
            <a:r>
              <a:t> - Considered the KING of oils - When in doubt use Frankincense. Renewing, beautifying, rejuvenating, grounding. </a:t>
            </a:r>
          </a:p>
          <a:p>
            <a:pPr marL="914400" lvl="1" indent="-304800">
              <a:buClr>
                <a:srgbClr val="000000"/>
              </a:buClr>
              <a:buSzPts val="1200"/>
              <a:buFont typeface="Arial"/>
              <a:buChar char="○"/>
              <a:defRPr sz="1200"/>
            </a:pPr>
            <a:r>
              <a:t>Reduces inflammation</a:t>
            </a:r>
          </a:p>
          <a:p>
            <a:pPr marL="914400" lvl="1" indent="-304800">
              <a:buClr>
                <a:srgbClr val="000000"/>
              </a:buClr>
              <a:buSzPts val="1200"/>
              <a:buFont typeface="Arial"/>
              <a:buChar char="○"/>
              <a:defRPr sz="1200"/>
            </a:pPr>
            <a:r>
              <a:t>Relieves headaches (wonderful with peppermint and lavender)</a:t>
            </a:r>
          </a:p>
          <a:p>
            <a:pPr marL="914400" lvl="1" indent="-304800">
              <a:buClr>
                <a:srgbClr val="000000"/>
              </a:buClr>
              <a:buSzPts val="1200"/>
              <a:buFont typeface="Arial"/>
              <a:buChar char="○"/>
              <a:defRPr sz="1200"/>
            </a:pPr>
            <a:r>
              <a:t>Supports immune function</a:t>
            </a:r>
          </a:p>
          <a:p>
            <a:pPr marL="914400" lvl="1" indent="-304800">
              <a:buClr>
                <a:srgbClr val="000000"/>
              </a:buClr>
              <a:buSzPts val="1200"/>
              <a:buFont typeface="Arial"/>
              <a:buChar char="○"/>
              <a:defRPr sz="1200"/>
            </a:pPr>
            <a:r>
              <a:t>Apply topically to help reduce the appearance of skin imperfections</a:t>
            </a:r>
          </a:p>
          <a:p>
            <a:pPr marL="914400" lvl="1" indent="-304800">
              <a:buClr>
                <a:srgbClr val="000000"/>
              </a:buClr>
              <a:buSzPts val="1200"/>
              <a:buFont typeface="Arial"/>
              <a:buChar char="○"/>
              <a:defRPr sz="1200"/>
            </a:pPr>
            <a:r>
              <a:t>Strengthens the effects of other oils when used together</a:t>
            </a:r>
          </a:p>
          <a:p>
            <a:pPr marL="914400" lvl="1" indent="-304800">
              <a:buClr>
                <a:srgbClr val="000000"/>
              </a:buClr>
              <a:buSzPts val="1200"/>
              <a:buFont typeface="Arial"/>
              <a:buChar char="○"/>
              <a:defRPr sz="1200"/>
            </a:pPr>
            <a:r>
              <a:t>Diffuse during meditation for a sense of relaxation and balance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pPr indent="158750" algn="ctr">
              <a:spcBef>
                <a:spcPts val="500"/>
              </a:spcBef>
              <a:defRPr sz="1200" b="1" u="sng"/>
            </a:pPr>
            <a:r>
              <a:t>Medicine Cabinet Basics</a:t>
            </a:r>
          </a:p>
          <a:p>
            <a:pPr indent="158750" algn="ctr">
              <a:spcBef>
                <a:spcPts val="1000"/>
              </a:spcBef>
              <a:defRPr sz="1100"/>
            </a:pPr>
            <a:endParaRPr sz="1200" b="1" u="sng"/>
          </a:p>
          <a:p>
            <a:pPr indent="158750">
              <a:spcBef>
                <a:spcPts val="1000"/>
              </a:spcBef>
              <a:defRPr sz="1200" b="1"/>
            </a:pPr>
            <a:r>
              <a:t>PICK 1-2 TO HIGHLIGHT ON THIS SLIDE</a:t>
            </a:r>
          </a:p>
          <a:p>
            <a:pPr indent="158750">
              <a:spcBef>
                <a:spcPts val="500"/>
              </a:spcBef>
              <a:defRPr sz="1200"/>
            </a:pPr>
            <a:br/>
            <a:r>
              <a:rPr b="1"/>
              <a:t>Lavender</a:t>
            </a:r>
            <a:r>
              <a:t>: (show keychain) the Swiss army knife of oils! Every first aid kit needs lavender in it!</a:t>
            </a:r>
          </a:p>
          <a:p>
            <a:pPr marL="914400" lvl="1" indent="-304800">
              <a:buClr>
                <a:srgbClr val="000000"/>
              </a:buClr>
              <a:buSzPts val="1200"/>
              <a:buFont typeface="Arial"/>
              <a:buChar char="○"/>
              <a:defRPr sz="1200"/>
            </a:pPr>
            <a:r>
              <a:t>Good for calming the mind and skin</a:t>
            </a:r>
          </a:p>
          <a:p>
            <a:pPr marL="914400" lvl="1" indent="-304800">
              <a:buClr>
                <a:srgbClr val="000000"/>
              </a:buClr>
              <a:buSzPts val="1200"/>
              <a:buFont typeface="Arial"/>
              <a:buChar char="○"/>
              <a:defRPr sz="1200"/>
            </a:pPr>
            <a:r>
              <a:t>Great for bug bites and bee stings. Pain goes away almost immediately and the itching stops right away.</a:t>
            </a:r>
          </a:p>
          <a:p>
            <a:pPr marL="914400" lvl="1" indent="-304800">
              <a:buClr>
                <a:srgbClr val="000000"/>
              </a:buClr>
              <a:buSzPts val="1200"/>
              <a:buFont typeface="Arial"/>
              <a:buChar char="○"/>
              <a:defRPr sz="1200"/>
            </a:pPr>
            <a:r>
              <a:t>Soothes and heals burns and skin irritations. Takes burning away immediately and doesn’t scar.</a:t>
            </a:r>
          </a:p>
          <a:p>
            <a:pPr marL="914400" lvl="1" indent="-304800">
              <a:buClr>
                <a:srgbClr val="000000"/>
              </a:buClr>
              <a:buSzPts val="1200"/>
              <a:buFont typeface="Arial"/>
              <a:buChar char="○"/>
              <a:defRPr sz="1200"/>
            </a:pPr>
            <a:r>
              <a:t>Good if you struggle with sleep or just unwinding</a:t>
            </a:r>
          </a:p>
          <a:p>
            <a:pPr marL="914400" lvl="1" indent="-304800">
              <a:buClr>
                <a:srgbClr val="000000"/>
              </a:buClr>
              <a:buSzPts val="1200"/>
              <a:buFont typeface="Arial"/>
              <a:buChar char="○"/>
              <a:defRPr sz="1200"/>
            </a:pPr>
            <a:r>
              <a:t>Relieves stress and anxiety</a:t>
            </a:r>
          </a:p>
          <a:p>
            <a:pPr marL="914400" lvl="1" indent="-304800">
              <a:buClr>
                <a:srgbClr val="000000"/>
              </a:buClr>
              <a:buSzPts val="1200"/>
              <a:buFont typeface="Arial"/>
              <a:buChar char="○"/>
              <a:defRPr sz="1200"/>
            </a:pPr>
            <a:r>
              <a:t>Are you an allergy sufferer? If so, this is a must have. It’s a natural antihistamine. Increases the body's serotonin levels.</a:t>
            </a:r>
          </a:p>
          <a:p>
            <a:pPr indent="158750">
              <a:defRPr sz="1200"/>
            </a:pPr>
            <a:br/>
            <a:r>
              <a:rPr b="1"/>
              <a:t>Lemon:</a:t>
            </a:r>
            <a:r>
              <a:t> (show keychain) cleansing. A drop or two in water is amazing for escorting toxins out of your body </a:t>
            </a:r>
          </a:p>
          <a:p>
            <a:pPr marL="914400" lvl="1" indent="-304800">
              <a:buClr>
                <a:srgbClr val="000000"/>
              </a:buClr>
              <a:buSzPts val="1200"/>
              <a:buFont typeface="Arial"/>
              <a:buChar char="○"/>
              <a:defRPr sz="1200"/>
            </a:pPr>
            <a:r>
              <a:t>The clean fresh scent uplifts your mood.</a:t>
            </a:r>
          </a:p>
          <a:p>
            <a:pPr marL="914400" lvl="1" indent="-304800">
              <a:buClr>
                <a:srgbClr val="000000"/>
              </a:buClr>
              <a:buSzPts val="1200"/>
              <a:buFont typeface="Arial"/>
              <a:buChar char="○"/>
              <a:defRPr sz="1200"/>
            </a:pPr>
            <a:r>
              <a:t>Use it to clean your fruits and vegetables</a:t>
            </a:r>
          </a:p>
          <a:p>
            <a:pPr marL="914400" lvl="1" indent="-304800">
              <a:buClr>
                <a:srgbClr val="000000"/>
              </a:buClr>
              <a:buSzPts val="1200"/>
              <a:buFont typeface="Arial"/>
              <a:buChar char="○"/>
              <a:defRPr sz="1200"/>
            </a:pPr>
            <a:r>
              <a:t>Awesome with anything sticky like residue and chewing gum</a:t>
            </a:r>
          </a:p>
          <a:p>
            <a:pPr marL="914400" lvl="1" indent="-304800">
              <a:buClr>
                <a:srgbClr val="000000"/>
              </a:buClr>
              <a:buSzPts val="1200"/>
              <a:buFont typeface="Arial"/>
              <a:buChar char="○"/>
              <a:defRPr sz="1200"/>
            </a:pPr>
            <a:r>
              <a:t>ASK: </a:t>
            </a:r>
            <a:r>
              <a:rPr b="1"/>
              <a:t>How many lemons does it take to make a bottle of doTERRA’s Lemon Oil?</a:t>
            </a:r>
            <a:r>
              <a:t> 60</a:t>
            </a:r>
          </a:p>
          <a:p>
            <a:pPr indent="158750">
              <a:defRPr sz="1200"/>
            </a:pPr>
            <a:br/>
            <a:r>
              <a:rPr b="1"/>
              <a:t>Peppermint</a:t>
            </a:r>
            <a:r>
              <a:t>: (show keychain) everything cooling and energizing</a:t>
            </a:r>
          </a:p>
          <a:p>
            <a:pPr marL="914400" lvl="1" indent="-304800">
              <a:buClr>
                <a:srgbClr val="000000"/>
              </a:buClr>
              <a:buSzPts val="1200"/>
              <a:buFont typeface="Arial"/>
              <a:buChar char="○"/>
              <a:defRPr sz="1200"/>
            </a:pPr>
            <a:r>
              <a:t>Increase energy. In the afternoon when you need to wake up and focus. It oxygenates your cells.</a:t>
            </a:r>
          </a:p>
          <a:p>
            <a:pPr marL="914400" lvl="1" indent="-304800">
              <a:buClr>
                <a:srgbClr val="000000"/>
              </a:buClr>
              <a:buSzPts val="1200"/>
              <a:buFont typeface="Arial"/>
              <a:buChar char="○"/>
              <a:defRPr sz="1200"/>
            </a:pPr>
            <a:r>
              <a:t>Great to diffuse when studying or working where you need to be alert</a:t>
            </a:r>
          </a:p>
          <a:p>
            <a:pPr marL="914400" lvl="1" indent="-304800">
              <a:buClr>
                <a:srgbClr val="000000"/>
              </a:buClr>
              <a:buSzPts val="1200"/>
              <a:buFont typeface="Arial"/>
              <a:buChar char="○"/>
              <a:defRPr sz="1200"/>
            </a:pPr>
            <a:r>
              <a:t>Use this when your sinuses are stuffed up and you need to open your airways</a:t>
            </a:r>
          </a:p>
          <a:p>
            <a:pPr marL="914400" lvl="1" indent="-304800">
              <a:buClr>
                <a:srgbClr val="000000"/>
              </a:buClr>
              <a:buSzPts val="1200"/>
              <a:buFont typeface="Arial"/>
              <a:buChar char="○"/>
              <a:defRPr sz="1200"/>
            </a:pPr>
            <a:r>
              <a:t>Wonderful relief for tension headaches - can knock it out before it really sets in</a:t>
            </a:r>
            <a:endParaRPr b="1"/>
          </a:p>
          <a:p>
            <a:pPr marL="914400" lvl="1" indent="-304800">
              <a:buClr>
                <a:srgbClr val="000000"/>
              </a:buClr>
              <a:buSzPts val="1200"/>
              <a:buFont typeface="Arial"/>
              <a:buChar char="○"/>
              <a:defRPr sz="1200"/>
            </a:pPr>
            <a:r>
              <a:t>When you eat something spicy or eat too late at night - peppermint can help prevent acid reflux</a:t>
            </a:r>
          </a:p>
          <a:p>
            <a:pPr marL="914400" lvl="1" indent="-304800">
              <a:buClr>
                <a:srgbClr val="000000"/>
              </a:buClr>
              <a:buSzPts val="1200"/>
              <a:buFont typeface="Arial"/>
              <a:buChar char="○"/>
              <a:defRPr sz="1200"/>
            </a:pPr>
            <a:r>
              <a:t>When overheating on a summer day or kids have a fever, you’ll be glad you have oils to cool down. Can cool your body 1 degree. Also great for hot flashes.</a:t>
            </a:r>
          </a:p>
          <a:p>
            <a:pPr>
              <a:defRPr sz="1100"/>
            </a:pPr>
            <a:endParaRPr sz="1200"/>
          </a:p>
          <a:p>
            <a:pPr>
              <a:defRPr sz="1200" b="1"/>
            </a:pPr>
            <a:r>
              <a:t>TRIVIA: Let’s go back to the chat feature! Take a wild guess. How many cups of peppermint tea would be equal to one drop of doTERRA peppermint oil?</a:t>
            </a:r>
          </a:p>
          <a:p>
            <a:pPr indent="158750">
              <a:defRPr sz="1200"/>
            </a:pPr>
            <a:br>
              <a:rPr b="1"/>
            </a:br>
            <a:r>
              <a:rPr b="1"/>
              <a:t>DigestZen:</a:t>
            </a:r>
            <a:r>
              <a:t> (show keychain) might not use this one every single day, but it’s going to be one you are glad you have on hand when you need it. We call this the oil of repentance. It’s definitely a “purse oil”. You’ll never want to be without it (even when traveling).</a:t>
            </a:r>
          </a:p>
          <a:p>
            <a:pPr marL="914400" lvl="1" indent="-304800">
              <a:buClr>
                <a:srgbClr val="000000"/>
              </a:buClr>
              <a:buSzPts val="1200"/>
              <a:buFont typeface="Arial"/>
              <a:buChar char="○"/>
              <a:defRPr sz="1200"/>
            </a:pPr>
            <a:r>
              <a:t>Useful for acid reflux, bloating, gas, indigestion, bloating, diarrhea.</a:t>
            </a:r>
          </a:p>
          <a:p>
            <a:pPr marL="914400" lvl="1" indent="-304800">
              <a:buClr>
                <a:srgbClr val="000000"/>
              </a:buClr>
              <a:buSzPts val="1200"/>
              <a:buFont typeface="Arial"/>
              <a:buChar char="○"/>
              <a:defRPr sz="1200"/>
            </a:pPr>
            <a:r>
              <a:t>Can be used for nausea - settles your stomach</a:t>
            </a:r>
          </a:p>
          <a:p>
            <a:pPr marL="914400" lvl="1" indent="-304800">
              <a:buClr>
                <a:srgbClr val="000000"/>
              </a:buClr>
              <a:buSzPts val="1200"/>
              <a:buFont typeface="Arial"/>
              <a:buChar char="○"/>
              <a:defRPr sz="1200"/>
            </a:pPr>
            <a:r>
              <a:t>Can even be used for food poisoning</a:t>
            </a:r>
          </a:p>
          <a:p>
            <a:pPr indent="158750">
              <a:defRPr sz="1200"/>
            </a:pPr>
            <a:br/>
            <a:r>
              <a:rPr b="1"/>
              <a:t>Breathe:</a:t>
            </a:r>
            <a:r>
              <a:t> (show keychain) you will use this for everything respiratory</a:t>
            </a:r>
          </a:p>
          <a:p>
            <a:pPr marL="914400" lvl="1" indent="-304800">
              <a:buClr>
                <a:srgbClr val="000000"/>
              </a:buClr>
              <a:buSzPts val="1200"/>
              <a:buFont typeface="Arial"/>
              <a:buChar char="○"/>
              <a:defRPr sz="1200"/>
            </a:pPr>
            <a:r>
              <a:t>sinus infections, asthma, snoring, congestion</a:t>
            </a:r>
          </a:p>
          <a:p>
            <a:pPr marL="914400" lvl="1" indent="-304800">
              <a:buClr>
                <a:srgbClr val="000000"/>
              </a:buClr>
              <a:buSzPts val="1200"/>
              <a:buFont typeface="Arial"/>
              <a:buChar char="○"/>
              <a:defRPr sz="1200"/>
            </a:pPr>
            <a:r>
              <a:t>with that nagging cough and difficulty breathing it will help clear the congestion so you can breathe better</a:t>
            </a:r>
          </a:p>
          <a:p>
            <a:pPr marL="914400" lvl="1" indent="-304800">
              <a:buClr>
                <a:srgbClr val="000000"/>
              </a:buClr>
              <a:buSzPts val="1200"/>
              <a:buFont typeface="Arial"/>
              <a:buChar char="○"/>
              <a:defRPr sz="1200"/>
            </a:pPr>
            <a:r>
              <a:t>those with asthma find it’s a must have</a:t>
            </a:r>
          </a:p>
          <a:p>
            <a:pPr marL="914400" lvl="1" indent="-304800">
              <a:buClr>
                <a:srgbClr val="000000"/>
              </a:buClr>
              <a:buSzPts val="1200"/>
              <a:buFont typeface="Arial"/>
              <a:buChar char="○"/>
              <a:defRPr sz="1200"/>
            </a:pPr>
            <a:r>
              <a:t>diffuse at night for a more restful sleep and to help reduce snoring</a:t>
            </a:r>
          </a:p>
          <a:p>
            <a:pPr marL="914400" lvl="1" indent="-304800">
              <a:buClr>
                <a:srgbClr val="000000"/>
              </a:buClr>
              <a:buSzPts val="1200"/>
              <a:buFont typeface="Arial"/>
              <a:buChar char="○"/>
              <a:defRPr sz="1200"/>
            </a:pPr>
            <a:r>
              <a:t>use before a workout to open airways and increase your stamina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pPr indent="158750" algn="ctr">
              <a:spcBef>
                <a:spcPts val="500"/>
              </a:spcBef>
              <a:defRPr sz="1200" b="1" u="sng"/>
            </a:pPr>
            <a:r>
              <a:t>Pain and Inflammation</a:t>
            </a:r>
          </a:p>
          <a:p>
            <a:pPr indent="158750">
              <a:spcBef>
                <a:spcPts val="500"/>
              </a:spcBef>
              <a:defRPr sz="1200"/>
            </a:pPr>
            <a:br/>
            <a:r>
              <a:rPr b="1"/>
              <a:t>Deep Blue</a:t>
            </a:r>
            <a:r>
              <a:t> - must have for muscle and joint health</a:t>
            </a:r>
          </a:p>
          <a:p>
            <a:pPr marL="914400" lvl="1" indent="-304800">
              <a:buClr>
                <a:srgbClr val="000000"/>
              </a:buClr>
              <a:buSzPts val="1200"/>
              <a:buFont typeface="Arial"/>
              <a:buChar char="○"/>
              <a:defRPr sz="1200"/>
            </a:pPr>
            <a:r>
              <a:t>Not only does it relieve pain and tension, the amazing oils in it support muscle, joint and bone healing.</a:t>
            </a:r>
          </a:p>
          <a:p>
            <a:pPr marL="914400" lvl="1" indent="-304800">
              <a:buClr>
                <a:srgbClr val="000000"/>
              </a:buClr>
              <a:buSzPts val="1200"/>
              <a:buFont typeface="Arial"/>
              <a:buChar char="○"/>
              <a:defRPr sz="1200"/>
            </a:pPr>
            <a:r>
              <a:t>Alleviates back pain</a:t>
            </a:r>
          </a:p>
          <a:p>
            <a:pPr marL="914400" lvl="1" indent="-304800">
              <a:buClr>
                <a:srgbClr val="000000"/>
              </a:buClr>
              <a:buSzPts val="1200"/>
              <a:buFont typeface="Arial"/>
              <a:buChar char="○"/>
              <a:defRPr sz="1200"/>
            </a:pPr>
            <a:r>
              <a:t>When you have a nasty bruise forming, grab your deep blue to stop it in its tracks.</a:t>
            </a:r>
          </a:p>
          <a:p>
            <a:pPr marL="914400" lvl="1" indent="-304800">
              <a:buClr>
                <a:srgbClr val="000000"/>
              </a:buClr>
              <a:buSzPts val="1200"/>
              <a:buFont typeface="Arial"/>
              <a:buChar char="○"/>
              <a:defRPr sz="1200"/>
            </a:pPr>
            <a:r>
              <a:t>Stick has copaiba in it and is easy to apply without it getting on your hands.</a:t>
            </a:r>
          </a:p>
          <a:p>
            <a:pPr indent="158750">
              <a:defRPr sz="1200"/>
            </a:pPr>
            <a:br/>
            <a:r>
              <a:rPr b="1"/>
              <a:t>Copaiba </a:t>
            </a:r>
            <a:r>
              <a:t>– another oil used for pain and inflammation; a super anti-inflammatory</a:t>
            </a:r>
          </a:p>
          <a:p>
            <a:pPr marL="914400" lvl="1" indent="-304800">
              <a:buClr>
                <a:srgbClr val="000000"/>
              </a:buClr>
              <a:buSzPts val="1200"/>
              <a:buFont typeface="Arial"/>
              <a:buChar char="○"/>
              <a:defRPr sz="1200"/>
            </a:pPr>
            <a:r>
              <a:t>Layered with another oil, it increases the effectiveness</a:t>
            </a:r>
          </a:p>
          <a:p>
            <a:pPr marL="914400" lvl="1" indent="-304800">
              <a:buClr>
                <a:srgbClr val="000000"/>
              </a:buClr>
              <a:buSzPts val="1200"/>
              <a:buFont typeface="Arial"/>
              <a:buChar char="○"/>
              <a:defRPr sz="1200"/>
            </a:pPr>
            <a:r>
              <a:t>When you really need to boost pain relief, this is what you’re going to use with your Deep Blue.</a:t>
            </a:r>
          </a:p>
          <a:p>
            <a:pPr marL="914400" lvl="1" indent="-304800">
              <a:buClr>
                <a:srgbClr val="000000"/>
              </a:buClr>
              <a:buSzPts val="1200"/>
              <a:buFont typeface="Arial"/>
              <a:buChar char="○"/>
              <a:defRPr sz="1200"/>
            </a:pPr>
            <a:r>
              <a:t>If you ever suffer from any emotional strain such as anxiety or depression, this oil can calm and soothe.</a:t>
            </a:r>
          </a:p>
          <a:p>
            <a:pPr marL="914400" lvl="1" indent="-304800">
              <a:buClr>
                <a:srgbClr val="000000"/>
              </a:buClr>
              <a:buSzPts val="1200"/>
              <a:buFont typeface="Arial"/>
              <a:buChar char="○"/>
              <a:defRPr sz="1200"/>
            </a:pPr>
            <a:r>
              <a:t>Supports all major body systems: heart, nerves, respiratory, immune and skin</a:t>
            </a:r>
          </a:p>
          <a:p>
            <a:pPr marL="914400" lvl="1" indent="-304800">
              <a:buClr>
                <a:srgbClr val="000000"/>
              </a:buClr>
              <a:buSzPts val="1200"/>
              <a:buFont typeface="Arial"/>
              <a:buChar char="○"/>
              <a:defRPr sz="1200"/>
            </a:pPr>
            <a:r>
              <a:t>Can really be helpful for ADD or ADHD</a:t>
            </a:r>
          </a:p>
          <a:p>
            <a:pPr marL="914400" lvl="1" indent="-304800">
              <a:buClr>
                <a:srgbClr val="000000"/>
              </a:buClr>
              <a:buSzPts val="1200"/>
              <a:buFont typeface="Arial"/>
              <a:buChar char="○"/>
              <a:defRPr sz="1200"/>
            </a:pPr>
            <a:r>
              <a:t>A CBD replacement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381000" y="685800"/>
            <a:ext cx="6096000" cy="3429000"/>
          </a:xfrm>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pPr indent="158750" algn="ctr">
              <a:spcBef>
                <a:spcPts val="500"/>
              </a:spcBef>
              <a:defRPr sz="1200" b="1" u="sng"/>
            </a:pPr>
            <a:r>
              <a:t>Mood and Emotional Support</a:t>
            </a:r>
          </a:p>
          <a:p>
            <a:pPr indent="158750" algn="ctr">
              <a:spcBef>
                <a:spcPts val="1000"/>
              </a:spcBef>
              <a:defRPr sz="1100"/>
            </a:pPr>
            <a:endParaRPr sz="1200" b="1" u="sng"/>
          </a:p>
          <a:p>
            <a:pPr indent="158750">
              <a:spcBef>
                <a:spcPts val="1000"/>
              </a:spcBef>
              <a:defRPr sz="1200" b="1"/>
            </a:pPr>
            <a:r>
              <a:t>Let’s wrap up our oils section with mood and emotional support oils. Talk with your wellness advocate about additional oil options available for wellness!</a:t>
            </a:r>
          </a:p>
          <a:p>
            <a:pPr indent="158750">
              <a:spcBef>
                <a:spcPts val="1000"/>
              </a:spcBef>
              <a:defRPr sz="1200" b="1"/>
            </a:pPr>
            <a:r>
              <a:t>PICK 1 TO HIGHLIGHT ON THIS SLIDE</a:t>
            </a:r>
          </a:p>
          <a:p>
            <a:pPr indent="158750">
              <a:spcBef>
                <a:spcPts val="1700"/>
              </a:spcBef>
              <a:defRPr sz="1200"/>
            </a:pPr>
            <a:r>
              <a:t>Lastly – let’s talk about our mood and emotional support blends. For those of you who indicated you or someone in your family deals with anxiety, these are great options to consider. </a:t>
            </a:r>
          </a:p>
          <a:p>
            <a:pPr marL="457200" indent="-304800">
              <a:spcBef>
                <a:spcPts val="1200"/>
              </a:spcBef>
              <a:buClr>
                <a:srgbClr val="000000"/>
              </a:buClr>
              <a:buSzPts val="1200"/>
              <a:buFont typeface="Arial"/>
              <a:buChar char="●"/>
              <a:defRPr sz="1200"/>
            </a:pPr>
            <a:r>
              <a:t>These oils are 3 of the powerful blends for emotional &amp; mood support</a:t>
            </a:r>
          </a:p>
          <a:p>
            <a:pPr indent="171450">
              <a:spcBef>
                <a:spcPts val="1200"/>
              </a:spcBef>
              <a:defRPr sz="1200" b="1"/>
            </a:pPr>
            <a:r>
              <a:t>Adaptive </a:t>
            </a:r>
            <a:r>
              <a:rPr b="0"/>
              <a:t>–  </a:t>
            </a:r>
          </a:p>
          <a:p>
            <a:pPr marL="914400" lvl="1" indent="-304800">
              <a:buClr>
                <a:srgbClr val="000000"/>
              </a:buClr>
              <a:buSzPts val="1200"/>
              <a:buFont typeface="Arial"/>
              <a:buChar char="○"/>
              <a:defRPr sz="1200"/>
            </a:pPr>
            <a:r>
              <a:t>Helps the brain stay in executive functioning in the frontal cortex instead of going into fight or flight</a:t>
            </a:r>
          </a:p>
          <a:p>
            <a:pPr marL="914400" lvl="1" indent="-304800">
              <a:buClr>
                <a:srgbClr val="000000"/>
              </a:buClr>
              <a:buSzPts val="1200"/>
              <a:buFont typeface="Arial"/>
              <a:buChar char="○"/>
              <a:defRPr sz="1200"/>
            </a:pPr>
            <a:r>
              <a:t>Brings a calming effect over your body</a:t>
            </a:r>
          </a:p>
          <a:p>
            <a:pPr marL="914400" lvl="1" indent="-304800">
              <a:buClr>
                <a:srgbClr val="000000"/>
              </a:buClr>
              <a:buSzPts val="1200"/>
              <a:buFont typeface="Arial"/>
              <a:buChar char="○"/>
              <a:defRPr sz="1200"/>
            </a:pPr>
            <a:r>
              <a:t>Diffuse it in a room or use it topically</a:t>
            </a:r>
          </a:p>
          <a:p>
            <a:pPr indent="158750">
              <a:defRPr sz="1200"/>
            </a:pPr>
            <a:br/>
            <a:r>
              <a:rPr b="1"/>
              <a:t>Balance</a:t>
            </a:r>
            <a:r>
              <a:t> - smells like a forest</a:t>
            </a:r>
          </a:p>
          <a:p>
            <a:pPr marL="914400" lvl="1" indent="-304800">
              <a:buClr>
                <a:srgbClr val="000000"/>
              </a:buClr>
              <a:buSzPts val="1200"/>
              <a:buFont typeface="Arial"/>
              <a:buChar char="○"/>
              <a:defRPr sz="1200"/>
            </a:pPr>
            <a:r>
              <a:t>wonderful to diffuse</a:t>
            </a:r>
          </a:p>
          <a:p>
            <a:pPr marL="914400" lvl="1" indent="-304800">
              <a:buClr>
                <a:srgbClr val="000000"/>
              </a:buClr>
              <a:buSzPts val="1200"/>
              <a:buFont typeface="Arial"/>
              <a:buChar char="○"/>
              <a:defRPr sz="1200"/>
            </a:pPr>
            <a:r>
              <a:t>very grounding emotionally and helpful with grief, sadness, overwhelm, heaviness, or just getting through the day feeling more emotionally strong and grounded</a:t>
            </a:r>
          </a:p>
          <a:p>
            <a:pPr indent="158750">
              <a:spcBef>
                <a:spcPts val="500"/>
              </a:spcBef>
              <a:defRPr sz="1200"/>
            </a:pPr>
            <a:br/>
            <a:r>
              <a:rPr b="1"/>
              <a:t>Serenity</a:t>
            </a:r>
            <a:r>
              <a:t> - calming and helpful for sleep</a:t>
            </a:r>
          </a:p>
          <a:p>
            <a:pPr marL="914400" lvl="1" indent="-304800">
              <a:spcBef>
                <a:spcPts val="1000"/>
              </a:spcBef>
              <a:buClr>
                <a:srgbClr val="000000"/>
              </a:buClr>
              <a:buSzPts val="1200"/>
              <a:buFont typeface="Arial"/>
              <a:buChar char="○"/>
              <a:defRPr sz="1200"/>
            </a:pPr>
            <a:r>
              <a:t>May help you fall asleep more easily and sleep more deeply</a:t>
            </a:r>
          </a:p>
          <a:p>
            <a:pPr marL="914400" lvl="1" indent="-304800">
              <a:buClr>
                <a:srgbClr val="000000"/>
              </a:buClr>
              <a:buSzPts val="1200"/>
              <a:buFont typeface="Arial"/>
              <a:buChar char="○"/>
              <a:defRPr sz="1200"/>
            </a:pPr>
            <a:r>
              <a:t>So many people swear by it</a:t>
            </a:r>
          </a:p>
          <a:p>
            <a:pPr marL="914400" lvl="1" indent="-304800">
              <a:buClr>
                <a:srgbClr val="000000"/>
              </a:buClr>
              <a:buSzPts val="1200"/>
              <a:buFont typeface="Arial"/>
              <a:buChar char="○"/>
              <a:defRPr sz="1200"/>
            </a:pPr>
            <a:r>
              <a:t>Also, helpful for anxiety and stress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indent="158750" algn="ctr">
              <a:defRPr sz="1200" b="1" u="sng"/>
            </a:pPr>
            <a:r>
              <a:t>30 Second Commercial</a:t>
            </a:r>
          </a:p>
          <a:p>
            <a:pPr indent="158750">
              <a:defRPr sz="1200"/>
            </a:pPr>
            <a:br/>
            <a:br/>
            <a:r>
              <a:t>Share your gratitude of how doTERRA has blessed your life and touch on these topics</a:t>
            </a:r>
          </a:p>
          <a:p>
            <a:pPr indent="158750">
              <a:defRPr sz="1200"/>
            </a:pPr>
            <a:br/>
            <a:r>
              <a:t>I never imagined myself doing something like this</a:t>
            </a:r>
          </a:p>
          <a:p>
            <a:pPr indent="158750">
              <a:defRPr sz="1200"/>
            </a:pPr>
            <a:br/>
            <a:r>
              <a:rPr b="1"/>
              <a:t>Making a difference</a:t>
            </a:r>
            <a:r>
              <a:t> and impacting people's lives in a significant way</a:t>
            </a:r>
          </a:p>
          <a:p>
            <a:pPr indent="158750">
              <a:defRPr sz="1200"/>
            </a:pPr>
            <a:br/>
            <a:r>
              <a:rPr b="1"/>
              <a:t>Time flexibility</a:t>
            </a:r>
            <a:r>
              <a:t>- I get to work when it's convenient for me and my family</a:t>
            </a:r>
          </a:p>
          <a:p>
            <a:pPr indent="158750">
              <a:defRPr sz="1200"/>
            </a:pPr>
            <a:br/>
            <a:r>
              <a:rPr b="1"/>
              <a:t>Friends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xfrm>
            <a:off x="381000" y="685800"/>
            <a:ext cx="6096000" cy="3429000"/>
          </a:xfrm>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p>
            <a:pPr algn="ctr">
              <a:lnSpc>
                <a:spcPct val="115000"/>
              </a:lnSpc>
              <a:spcBef>
                <a:spcPts val="1200"/>
              </a:spcBef>
              <a:defRPr sz="1200" b="1" u="sng"/>
            </a:pPr>
            <a:r>
              <a:t>Host a Workshop/Class Online</a:t>
            </a:r>
          </a:p>
          <a:p>
            <a:pPr algn="ctr">
              <a:lnSpc>
                <a:spcPct val="115000"/>
              </a:lnSpc>
              <a:spcBef>
                <a:spcPts val="1200"/>
              </a:spcBef>
              <a:defRPr sz="1100"/>
            </a:pPr>
            <a:endParaRPr sz="1200"/>
          </a:p>
          <a:p>
            <a:pPr>
              <a:lnSpc>
                <a:spcPct val="115000"/>
              </a:lnSpc>
              <a:spcBef>
                <a:spcPts val="1200"/>
              </a:spcBef>
              <a:defRPr sz="1200"/>
            </a:pPr>
            <a:r>
              <a:t>This has been one of the most valuable items to have with me on the go! There is a way you can get it for free. We host a workshop every week that you can join in on at any time. However, if you have thought of your own friends or family who might enjoy a workshop geared specifically to them, you will get this as a gift when you host.</a:t>
            </a:r>
          </a:p>
          <a:p>
            <a:pPr>
              <a:lnSpc>
                <a:spcPct val="115000"/>
              </a:lnSpc>
              <a:spcBef>
                <a:spcPts val="1200"/>
              </a:spcBef>
              <a:defRPr sz="1200" b="1"/>
            </a:pPr>
            <a:r>
              <a:t>When you schedule your wellness workshop, you will receive this keychain! This is the only way to get one!</a:t>
            </a:r>
          </a:p>
          <a:p>
            <a:pPr>
              <a:lnSpc>
                <a:spcPct val="115000"/>
              </a:lnSpc>
              <a:spcBef>
                <a:spcPts val="1200"/>
              </a:spcBef>
              <a:defRPr sz="1200"/>
            </a:pPr>
            <a:r>
              <a:t>You can invite your friends that live outside your community or even in a different country. The ideal workshop size is 5 people. That’s doable, yes? You will get 5 oils for hosting. For every guest you have there up to 5, I will add another free oil to your keychain as a gift!</a:t>
            </a:r>
          </a:p>
          <a:p>
            <a:pPr>
              <a:lnSpc>
                <a:spcPct val="115000"/>
              </a:lnSpc>
              <a:spcBef>
                <a:spcPts val="1200"/>
              </a:spcBef>
              <a:defRPr sz="1200"/>
            </a:pPr>
            <a:r>
              <a:t>Talk to your wellness advocate about that option if you’re interested.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pPr indent="158750" algn="ctr">
              <a:defRPr sz="1200" b="1" u="sng"/>
            </a:pPr>
            <a:r>
              <a:t>Join FB Community</a:t>
            </a:r>
          </a:p>
          <a:p>
            <a:pPr indent="158750">
              <a:defRPr sz="1100"/>
            </a:pPr>
            <a:endParaRPr sz="1200"/>
          </a:p>
          <a:p>
            <a:pPr indent="158750">
              <a:defRPr sz="1100"/>
            </a:pPr>
            <a:endParaRPr sz="1200"/>
          </a:p>
          <a:p>
            <a:pPr indent="152400">
              <a:lnSpc>
                <a:spcPct val="115000"/>
              </a:lnSpc>
              <a:defRPr sz="1200"/>
            </a:pPr>
            <a:r>
              <a:t>POST LINK TO THE FB GROUP IN THE CHAT </a:t>
            </a:r>
            <a:r>
              <a:rPr u="sng">
                <a:solidFill>
                  <a:schemeClr val="accent5"/>
                </a:solidFill>
                <a:uFill>
                  <a:solidFill>
                    <a:schemeClr val="accent5"/>
                  </a:solidFill>
                </a:uFill>
                <a:hlinkClick r:id="rId3"/>
              </a:rPr>
              <a:t>https://www.facebook.com/groups/livewell.livefree.livenaturally</a:t>
            </a:r>
          </a:p>
          <a:p>
            <a:pPr indent="152400">
              <a:lnSpc>
                <a:spcPct val="115000"/>
              </a:lnSpc>
              <a:defRPr sz="1100"/>
            </a:pPr>
            <a:endParaRPr sz="1200"/>
          </a:p>
          <a:p>
            <a:pPr indent="152400">
              <a:lnSpc>
                <a:spcPct val="115000"/>
              </a:lnSpc>
              <a:defRPr sz="1200"/>
            </a:pPr>
            <a:r>
              <a:t>We have an awesome customer FB group where we help you maximize your products, share before and afters, testimonials as well as keeping you in the loop on all things with your health journey.</a:t>
            </a:r>
          </a:p>
          <a:p>
            <a:pPr indent="152400">
              <a:lnSpc>
                <a:spcPct val="115000"/>
              </a:lnSpc>
              <a:defRPr sz="1100"/>
            </a:pPr>
            <a:endParaRPr sz="1200"/>
          </a:p>
          <a:p>
            <a:pPr indent="152400">
              <a:lnSpc>
                <a:spcPct val="115000"/>
              </a:lnSpc>
              <a:defRPr sz="1200"/>
            </a:pPr>
            <a:r>
              <a:t>It’s a great way for you to get support you need and check out how others are using their products.</a:t>
            </a:r>
          </a:p>
          <a:p>
            <a:pPr indent="152400">
              <a:lnSpc>
                <a:spcPct val="115000"/>
              </a:lnSpc>
              <a:defRPr sz="1100"/>
            </a:pPr>
            <a:endParaRPr sz="1200"/>
          </a:p>
          <a:p>
            <a:pPr indent="152400">
              <a:lnSpc>
                <a:spcPct val="115000"/>
              </a:lnSpc>
              <a:defRPr sz="1200"/>
            </a:pPr>
            <a:r>
              <a:t>We put the link in the chat. Click that to join and answer the 3 questions so we know you are not a bot. Then we will get you approved.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pPr indent="158750" algn="ctr">
              <a:defRPr sz="1200" b="1" u="sng"/>
            </a:pPr>
            <a:r>
              <a:t>Google Form and Giveaway</a:t>
            </a:r>
          </a:p>
          <a:p>
            <a:pPr indent="158750">
              <a:defRPr sz="1100"/>
            </a:pPr>
            <a:endParaRPr sz="1200"/>
          </a:p>
          <a:p>
            <a:pPr indent="158750">
              <a:defRPr sz="1200"/>
            </a:pPr>
            <a:r>
              <a:t>POST LINK TO GOOGLE FORM IN THE CHAT: </a:t>
            </a:r>
            <a:r>
              <a:rPr sz="1100" u="sng">
                <a:solidFill>
                  <a:schemeClr val="accent5"/>
                </a:solidFill>
                <a:uFill>
                  <a:solidFill>
                    <a:schemeClr val="accent5"/>
                  </a:solidFill>
                </a:uFill>
                <a:hlinkClick r:id="rId3"/>
              </a:rPr>
              <a:t>https://docs.google.com/forms/d/e/1FAIpQLSeCWzoIh-aTc892wrOje9YBqQN6MQTQKaSgCXiiMk3gRsf4Wg/viewform</a:t>
            </a:r>
          </a:p>
          <a:p>
            <a:pPr indent="158750">
              <a:defRPr sz="1100"/>
            </a:pPr>
            <a:endParaRPr sz="1200"/>
          </a:p>
          <a:p>
            <a:pPr>
              <a:defRPr sz="1100"/>
            </a:pPr>
            <a:endParaRPr sz="1200"/>
          </a:p>
          <a:p>
            <a:pPr indent="158750">
              <a:defRPr sz="1200" b="1"/>
            </a:pPr>
            <a:r>
              <a:t>Okay we are going to do a giveaway at this time. I am posting the link to a very quick Google Form. Take a couple of minutes to fill that out.</a:t>
            </a:r>
          </a:p>
          <a:p>
            <a:pPr indent="158750">
              <a:defRPr sz="1100"/>
            </a:pPr>
            <a:endParaRPr sz="1200" b="1"/>
          </a:p>
          <a:p>
            <a:pPr indent="158750">
              <a:defRPr sz="1200" b="1"/>
            </a:pPr>
            <a:r>
              <a:t>Then we are going to do a giveaway.</a:t>
            </a:r>
          </a:p>
          <a:p>
            <a:pPr indent="158750">
              <a:defRPr sz="1100"/>
            </a:pPr>
            <a:endParaRPr sz="1200"/>
          </a:p>
          <a:p>
            <a:pPr indent="158750">
              <a:defRPr sz="1100"/>
            </a:pPr>
            <a:endParaRPr sz="1200"/>
          </a:p>
          <a:p>
            <a:pPr indent="158750">
              <a:defRPr sz="1200"/>
            </a:pPr>
            <a:r>
              <a:t>PICK A WINNER FOR A PRIZE</a:t>
            </a:r>
          </a:p>
          <a:p>
            <a:pPr indent="158750">
              <a:defRPr sz="1100"/>
            </a:pPr>
            <a:endParaRPr sz="1200"/>
          </a:p>
          <a:p>
            <a:pPr indent="158750">
              <a:defRPr sz="1100"/>
            </a:pPr>
            <a:endParaRPr sz="1200" b="1"/>
          </a:p>
          <a:p>
            <a:pPr indent="158750">
              <a:defRPr sz="1200" b="1"/>
            </a:pPr>
            <a:r>
              <a:t>Thank you all for joining us. The wellness advocate that invited you will be reaching out in the next day or 2 to help you find solutions for your health.</a:t>
            </a:r>
          </a:p>
          <a:p>
            <a:pPr indent="158750">
              <a:defRPr sz="1100"/>
            </a:pPr>
            <a:endParaRPr sz="1200" b="1"/>
          </a:p>
          <a:p>
            <a:pPr indent="158750">
              <a:defRPr sz="1200" b="1"/>
            </a:pPr>
            <a:r>
              <a:t>Between now and then, be sure to jot down anything else that pops in your head so you can share with your wellness advocate whe</a:t>
            </a:r>
            <a:r>
              <a:rPr sz="1100"/>
              <a:t>n you connect with them.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lvl1pPr indent="158750">
              <a:defRPr sz="1100"/>
            </a:lvl1pPr>
          </a:lstStyle>
          <a:p>
            <a: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381000" y="685800"/>
            <a:ext cx="6096000" cy="3429000"/>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indent="158750" algn="ctr">
              <a:spcBef>
                <a:spcPts val="500"/>
              </a:spcBef>
              <a:defRPr sz="1200" b="1" u="sng"/>
            </a:pPr>
            <a:r>
              <a:t>Modern Approach vs Natural Approach</a:t>
            </a:r>
          </a:p>
          <a:p>
            <a:pPr indent="158750">
              <a:spcBef>
                <a:spcPts val="500"/>
              </a:spcBef>
              <a:defRPr sz="1100"/>
            </a:pPr>
            <a:endParaRPr sz="1200" b="1"/>
          </a:p>
          <a:p>
            <a:pPr indent="158750">
              <a:spcBef>
                <a:spcPts val="500"/>
              </a:spcBef>
              <a:defRPr sz="1200"/>
            </a:pPr>
            <a:r>
              <a:t>We’re going to look at two different approaches to health as we begin this workshop. Before we do, I want to share a few studies with you. The FDA estimates that 200,000 Americans are hospitalized every year because of overdoses and side effects of NSAIDs (Nonsteroidal Anti-inflammatory drugs such as Advil, ibuprofen, and aspirin). They are also the cause of THOUSANDS of deaths per year. Even Tylenol (acetaminophen) is known to cause liver damage if used to excess. </a:t>
            </a:r>
            <a:r>
              <a:rPr u="sng">
                <a:solidFill>
                  <a:schemeClr val="accent5"/>
                </a:solidFill>
                <a:uFill>
                  <a:solidFill>
                    <a:schemeClr val="accent5"/>
                  </a:solidFill>
                </a:uFill>
                <a:hlinkClick r:id="rId3"/>
              </a:rPr>
              <a:t>https://www.google.com/amp/s/abcnews.go.com/amp/Health/PainManagement/story%3fid=2739177&amp;page=1</a:t>
            </a:r>
          </a:p>
          <a:p>
            <a:pPr indent="158750">
              <a:spcBef>
                <a:spcPts val="500"/>
              </a:spcBef>
              <a:defRPr sz="1100"/>
            </a:pPr>
            <a:endParaRPr sz="1200" b="1"/>
          </a:p>
          <a:p>
            <a:pPr indent="158750">
              <a:defRPr sz="1200"/>
            </a:pPr>
            <a:r>
              <a:t>I share this info because it reflects our modern approach to medicine. In the modern approach, we turn to pills and prescriptions as a primary solution to address physical problems and symptoms. These can have dangerous side effects and even risk of addiction. </a:t>
            </a:r>
            <a:r>
              <a:rPr b="1"/>
              <a:t>Because this approach often focuses on symptoms, root causes can often get overlooked. </a:t>
            </a:r>
          </a:p>
          <a:p>
            <a:pPr indent="158750">
              <a:defRPr sz="1100"/>
            </a:pPr>
            <a:endParaRPr sz="1200"/>
          </a:p>
          <a:p>
            <a:pPr indent="158750">
              <a:spcBef>
                <a:spcPts val="500"/>
              </a:spcBef>
              <a:defRPr sz="1200" b="1"/>
            </a:pPr>
            <a:r>
              <a:t>In addition, we’re looking at $6.5 trillion</a:t>
            </a:r>
            <a:r>
              <a:rPr b="0"/>
              <a:t> spent each year on </a:t>
            </a:r>
            <a:r>
              <a:t>global health care</a:t>
            </a:r>
            <a:r>
              <a:rPr b="0"/>
              <a:t>. Are we healthier? </a:t>
            </a:r>
          </a:p>
          <a:p>
            <a:pPr indent="158750">
              <a:spcBef>
                <a:spcPts val="500"/>
              </a:spcBef>
              <a:defRPr sz="1100"/>
            </a:pPr>
            <a:endParaRPr sz="1200"/>
          </a:p>
          <a:p>
            <a:pPr indent="158750">
              <a:spcBef>
                <a:spcPts val="500"/>
              </a:spcBef>
              <a:defRPr sz="1200"/>
            </a:pPr>
            <a:r>
              <a:t>Check out the natural approach. In that approach, we focus on the root causes and use a plant-based approach because our body RECOGNIZES plant sources.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noRot="1" noChangeAspect="1"/>
          </p:cNvSpPr>
          <p:nvPr>
            <p:ph type="sldImg"/>
          </p:nvPr>
        </p:nvSpPr>
        <p:spPr>
          <a:prstGeom prst="rect">
            <a:avLst/>
          </a:prstGeom>
        </p:spPr>
        <p:txBody>
          <a:bodyPr/>
          <a:lstStyle/>
          <a:p>
            <a:endParaRPr/>
          </a:p>
        </p:txBody>
      </p:sp>
      <p:sp>
        <p:nvSpPr>
          <p:cNvPr id="304" name="Shape 304"/>
          <p:cNvSpPr>
            <a:spLocks noGrp="1"/>
          </p:cNvSpPr>
          <p:nvPr>
            <p:ph type="body" sz="quarter" idx="1"/>
          </p:nvPr>
        </p:nvSpPr>
        <p:spPr>
          <a:prstGeom prst="rect">
            <a:avLst/>
          </a:prstGeom>
        </p:spPr>
        <p:txBody>
          <a:bodyPr/>
          <a:lstStyle>
            <a:lvl1pPr indent="158750">
              <a:defRPr sz="1200"/>
            </a:lvl1pPr>
          </a:lstStyle>
          <a:p>
            <a:r>
              <a:t>Marine Collagen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381000" y="685800"/>
            <a:ext cx="6096000" cy="3429000"/>
          </a:xfrm>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lvl1pPr indent="158750">
              <a:defRPr sz="1200"/>
            </a:lvl1pPr>
          </a:lstStyle>
          <a:p>
            <a:r>
              <a:t>Collagen Comparison Chart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lvl1pPr indent="158750">
              <a:defRPr sz="1200"/>
            </a:lvl1pPr>
          </a:lstStyle>
          <a:p>
            <a:r>
              <a:t>Collagen Comparison Chart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pPr algn="ctr">
              <a:defRPr sz="1200" b="1" u="sng"/>
            </a:pPr>
            <a:r>
              <a:t>Benefits of MetaPWR</a:t>
            </a:r>
          </a:p>
          <a:p>
            <a:pPr>
              <a:defRPr sz="1100"/>
            </a:pPr>
            <a:endParaRPr sz="1200"/>
          </a:p>
          <a:p>
            <a:pPr indent="171450">
              <a:defRPr sz="1200"/>
            </a:pPr>
            <a:r>
              <a:t>Before we get into too many details with the MetaPWR, let’s look at a few before and afters. </a:t>
            </a:r>
          </a:p>
          <a:p>
            <a:pPr indent="171450">
              <a:defRPr sz="1100"/>
            </a:pPr>
            <a:endParaRPr sz="1200"/>
          </a:p>
          <a:p>
            <a:pPr indent="171450">
              <a:defRPr sz="1200"/>
            </a:pPr>
            <a:r>
              <a:t>The lady on the right has been using MetaPWR for 4 months. She’s had amazing results. Look at the improvements on her face, eyes and hair. You’ll see this same lady on the upper-left. She rubbed MetaPWR oil on her legs and knees. These are her results in 2 weeks.</a:t>
            </a:r>
          </a:p>
          <a:p>
            <a:pPr indent="171450">
              <a:defRPr sz="1100"/>
            </a:pPr>
            <a:endParaRPr sz="1200"/>
          </a:p>
          <a:p>
            <a:pPr indent="171450">
              <a:defRPr sz="1200"/>
            </a:pPr>
            <a:r>
              <a:t>The gentleman on the bottom left experienced:</a:t>
            </a:r>
          </a:p>
          <a:p>
            <a:pPr marL="171450" indent="-76200">
              <a:buClr>
                <a:srgbClr val="000000"/>
              </a:buClr>
              <a:buSzPts val="1200"/>
              <a:buFont typeface="Arial"/>
              <a:buChar char="●"/>
              <a:defRPr sz="1200"/>
            </a:pPr>
            <a:r>
              <a:t>improved skin elasticity</a:t>
            </a:r>
          </a:p>
          <a:p>
            <a:pPr marL="171450" indent="-76200">
              <a:buClr>
                <a:srgbClr val="000000"/>
              </a:buClr>
              <a:buSzPts val="1200"/>
              <a:buFont typeface="Arial"/>
              <a:buChar char="●"/>
              <a:defRPr sz="1200"/>
            </a:pPr>
            <a:r>
              <a:t>darker hair growth</a:t>
            </a:r>
          </a:p>
          <a:p>
            <a:pPr indent="171450">
              <a:defRPr sz="1100"/>
            </a:pPr>
            <a:endParaRPr sz="1200"/>
          </a:p>
          <a:p>
            <a:pPr indent="171450">
              <a:defRPr sz="1200"/>
            </a:pPr>
            <a:r>
              <a:t>He got his blood work taken after three weeks on the MetaPWR and this is what it showed: </a:t>
            </a:r>
          </a:p>
          <a:p>
            <a:pPr marL="171450" indent="-76200">
              <a:buClr>
                <a:srgbClr val="000000"/>
              </a:buClr>
              <a:buSzPts val="1200"/>
              <a:buFont typeface="Arial"/>
              <a:buChar char="●"/>
              <a:defRPr sz="1200"/>
            </a:pPr>
            <a:r>
              <a:t>40-point decrease in cholesterol</a:t>
            </a:r>
          </a:p>
          <a:p>
            <a:pPr marL="171450" indent="-76200">
              <a:buClr>
                <a:srgbClr val="000000"/>
              </a:buClr>
              <a:buSzPts val="1200"/>
              <a:buFont typeface="Arial"/>
              <a:buChar char="●"/>
              <a:defRPr sz="1200"/>
            </a:pPr>
            <a:r>
              <a:t>5-point decrease in HDL</a:t>
            </a:r>
          </a:p>
          <a:p>
            <a:pPr marL="171450" indent="-76200">
              <a:buClr>
                <a:srgbClr val="000000"/>
              </a:buClr>
              <a:buSzPts val="1200"/>
              <a:buFont typeface="Arial"/>
              <a:buChar char="●"/>
              <a:defRPr sz="1200"/>
            </a:pPr>
            <a:r>
              <a:t>25-point decrease in LDL</a:t>
            </a:r>
          </a:p>
          <a:p>
            <a:pPr marL="171450" indent="-76200">
              <a:buClr>
                <a:srgbClr val="000000"/>
              </a:buClr>
              <a:buSzPts val="1200"/>
              <a:buFont typeface="Arial"/>
              <a:buChar char="●"/>
              <a:defRPr sz="1200"/>
            </a:pPr>
            <a:r>
              <a:t>57-point decrease in Triglycerides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381000" y="685800"/>
            <a:ext cx="6096000" cy="3429000"/>
          </a:xfrm>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pPr indent="158750" algn="ctr">
              <a:defRPr sz="1200" b="1" u="sng"/>
            </a:pPr>
            <a:r>
              <a:t>What Creates Disease in the Body?</a:t>
            </a:r>
          </a:p>
          <a:p>
            <a:pPr indent="158750">
              <a:defRPr sz="1100"/>
            </a:pPr>
            <a:endParaRPr sz="1200"/>
          </a:p>
          <a:p>
            <a:pPr indent="158750">
              <a:defRPr sz="1200"/>
            </a:pPr>
            <a:r>
              <a:t>Now let’s shift gears and look at disease.</a:t>
            </a:r>
          </a:p>
          <a:p>
            <a:pPr indent="158750">
              <a:defRPr sz="1100"/>
            </a:pPr>
            <a:endParaRPr sz="1200"/>
          </a:p>
          <a:p>
            <a:pPr indent="158750">
              <a:defRPr sz="1200" b="1" u="sng"/>
            </a:pPr>
            <a:r>
              <a:t>There are 3 main factors that cause disease in the body</a:t>
            </a:r>
            <a:r>
              <a:rPr u="none"/>
              <a:t>:</a:t>
            </a:r>
          </a:p>
          <a:p>
            <a:pPr indent="158750">
              <a:defRPr sz="1100"/>
            </a:pPr>
            <a:endParaRPr sz="1200" b="1"/>
          </a:p>
          <a:p>
            <a:pPr marL="387350" indent="-234950">
              <a:buClr>
                <a:srgbClr val="000000"/>
              </a:buClr>
              <a:buSzPts val="1200"/>
              <a:buAutoNum type="arabicPeriod"/>
              <a:defRPr sz="1200"/>
            </a:pPr>
            <a:r>
              <a:t>Nutrient Deficiency</a:t>
            </a:r>
          </a:p>
          <a:p>
            <a:pPr marL="387350" indent="-234950">
              <a:buClr>
                <a:srgbClr val="000000"/>
              </a:buClr>
              <a:buSzPts val="1200"/>
              <a:buAutoNum type="arabicPeriod"/>
              <a:defRPr sz="1200"/>
            </a:pPr>
            <a:r>
              <a:t>Inflammation</a:t>
            </a:r>
          </a:p>
          <a:p>
            <a:pPr marL="387350" indent="-234950">
              <a:buClr>
                <a:srgbClr val="000000"/>
              </a:buClr>
              <a:buSzPts val="1200"/>
              <a:buAutoNum type="arabicPeriod"/>
              <a:defRPr sz="1200"/>
            </a:pPr>
            <a:r>
              <a:t>Toxic Overload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pPr indent="158750" algn="ctr">
              <a:defRPr sz="1200" b="1" u="sng"/>
            </a:pPr>
            <a:r>
              <a:t>Nutrition</a:t>
            </a:r>
          </a:p>
          <a:p>
            <a:pPr indent="158750">
              <a:defRPr sz="1200"/>
            </a:pPr>
            <a:br>
              <a:rPr u="sng"/>
            </a:br>
            <a:r>
              <a:t>Nutrition is at the core of our immune function. When our nutrition buckets in our body are filled, we function optimally with energy, clarity of thinking, good mood, great sleep, and little to no inflammation.</a:t>
            </a:r>
          </a:p>
          <a:p>
            <a:pPr marL="171450" indent="-171450">
              <a:defRPr sz="1200"/>
            </a:pPr>
            <a:br/>
            <a:r>
              <a:t>According to the Environmental Working Group: (Share chart)</a:t>
            </a:r>
          </a:p>
          <a:p>
            <a:pPr marL="457200" indent="-304800">
              <a:buClr>
                <a:srgbClr val="000000"/>
              </a:buClr>
              <a:buSzPts val="1200"/>
              <a:buFont typeface="Arial"/>
              <a:buChar char="•"/>
              <a:defRPr sz="1200"/>
            </a:pPr>
            <a:r>
              <a:t>95% of US adults are deficient in Vitamin D</a:t>
            </a:r>
          </a:p>
          <a:p>
            <a:pPr marL="457200" indent="-304800">
              <a:buClr>
                <a:srgbClr val="000000"/>
              </a:buClr>
              <a:buSzPts val="1200"/>
              <a:buFont typeface="Arial"/>
              <a:buChar char="•"/>
              <a:defRPr sz="1200"/>
            </a:pPr>
            <a:r>
              <a:t>94% are deficient in Vitamin E</a:t>
            </a:r>
          </a:p>
          <a:p>
            <a:pPr marL="457200" indent="-304800">
              <a:buClr>
                <a:srgbClr val="000000"/>
              </a:buClr>
              <a:buSzPts val="1200"/>
              <a:buFont typeface="Arial"/>
              <a:buChar char="•"/>
              <a:defRPr sz="1200"/>
            </a:pPr>
            <a:r>
              <a:t>61% are deficient in Magnesium</a:t>
            </a:r>
          </a:p>
          <a:p>
            <a:pPr indent="158750">
              <a:defRPr sz="1100"/>
            </a:pPr>
            <a:endParaRPr sz="1200"/>
          </a:p>
          <a:p>
            <a:pPr indent="158750">
              <a:defRPr sz="1200"/>
            </a:pPr>
            <a:r>
              <a:t>The nutrition buckets in our body are not full, which means most of us do not have a great baseline health. The results of nutrient deficiency varies by body, but I’ll list a few for you:</a:t>
            </a:r>
          </a:p>
          <a:p>
            <a:pPr marL="457200" indent="-304800">
              <a:buClr>
                <a:srgbClr val="000000"/>
              </a:buClr>
              <a:buSzPts val="1200"/>
              <a:buFont typeface="Arial"/>
              <a:buChar char="●"/>
              <a:defRPr sz="1200"/>
            </a:pPr>
            <a:r>
              <a:t>Inflammation</a:t>
            </a:r>
          </a:p>
          <a:p>
            <a:pPr marL="457200" indent="-304800">
              <a:buClr>
                <a:srgbClr val="000000"/>
              </a:buClr>
              <a:buSzPts val="1200"/>
              <a:buFont typeface="Arial"/>
              <a:buChar char="●"/>
              <a:defRPr sz="1200"/>
            </a:pPr>
            <a:r>
              <a:t>Headaches</a:t>
            </a:r>
          </a:p>
          <a:p>
            <a:pPr marL="457200" indent="-304800">
              <a:buClr>
                <a:srgbClr val="000000"/>
              </a:buClr>
              <a:buSzPts val="1200"/>
              <a:buFont typeface="Arial"/>
              <a:buChar char="●"/>
              <a:defRPr sz="1200"/>
            </a:pPr>
            <a:r>
              <a:t>Lack of sleep</a:t>
            </a:r>
          </a:p>
          <a:p>
            <a:pPr marL="457200" indent="-304800">
              <a:buClr>
                <a:srgbClr val="000000"/>
              </a:buClr>
              <a:buSzPts val="1200"/>
              <a:buFont typeface="Arial"/>
              <a:buChar char="●"/>
              <a:defRPr sz="1200"/>
            </a:pPr>
            <a:r>
              <a:t>Foggy thinking</a:t>
            </a:r>
          </a:p>
          <a:p>
            <a:pPr marL="457200" indent="-304800">
              <a:buClr>
                <a:srgbClr val="000000"/>
              </a:buClr>
              <a:buSzPts val="1200"/>
              <a:buFont typeface="Arial"/>
              <a:buChar char="●"/>
              <a:defRPr sz="1200"/>
            </a:pPr>
            <a:r>
              <a:t>Lack of energy</a:t>
            </a:r>
          </a:p>
          <a:p>
            <a:pPr marL="457200" indent="-304800">
              <a:buClr>
                <a:srgbClr val="000000"/>
              </a:buClr>
              <a:buSzPts val="1200"/>
              <a:buFont typeface="Arial"/>
              <a:buChar char="●"/>
              <a:defRPr sz="1200"/>
            </a:pPr>
            <a:r>
              <a:t>Digestive issues</a:t>
            </a:r>
          </a:p>
          <a:p>
            <a:pPr indent="158750">
              <a:defRPr sz="1200"/>
            </a:pPr>
            <a:br/>
            <a:r>
              <a:t>Poor nutrition is the #1 cause of poor health.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indent="158750" algn="ctr">
              <a:defRPr sz="1200" b="1" u="sng"/>
            </a:pPr>
            <a:r>
              <a:t>Inflammation</a:t>
            </a:r>
          </a:p>
          <a:p>
            <a:pPr indent="158750">
              <a:defRPr sz="1200"/>
            </a:pPr>
            <a:br/>
            <a:r>
              <a:rPr b="1" u="sng"/>
              <a:t>What causes inflammation?</a:t>
            </a:r>
            <a:r>
              <a:t> The biggest contributors are:</a:t>
            </a:r>
          </a:p>
          <a:p>
            <a:pPr marL="457200" indent="-304800">
              <a:buClr>
                <a:srgbClr val="000000"/>
              </a:buClr>
              <a:buSzPts val="1200"/>
              <a:buFont typeface="Arial"/>
              <a:buChar char="●"/>
              <a:defRPr sz="1200"/>
            </a:pPr>
            <a:r>
              <a:t>Sugar. It’s in nearly everything we consume now!</a:t>
            </a:r>
          </a:p>
          <a:p>
            <a:pPr marL="457200" indent="-304800">
              <a:buClr>
                <a:srgbClr val="000000"/>
              </a:buClr>
              <a:buSzPts val="1200"/>
              <a:buFont typeface="Arial"/>
              <a:buChar char="●"/>
              <a:defRPr sz="1200"/>
            </a:pPr>
            <a:r>
              <a:t>Stress and lack of sleep. </a:t>
            </a:r>
          </a:p>
          <a:p>
            <a:pPr marL="457200" indent="-304800">
              <a:buClr>
                <a:srgbClr val="000000"/>
              </a:buClr>
              <a:buSzPts val="1200"/>
              <a:buFont typeface="Arial"/>
              <a:buChar char="●"/>
              <a:defRPr sz="1200"/>
            </a:pPr>
            <a:r>
              <a:t>Toxins in our environment</a:t>
            </a:r>
          </a:p>
          <a:p>
            <a:pPr indent="158750">
              <a:defRPr sz="1200"/>
            </a:pPr>
            <a:br/>
            <a:r>
              <a:rPr b="1" u="sng"/>
              <a:t>Chronic inflammation is linked to diseases like</a:t>
            </a:r>
            <a:r>
              <a:rPr b="1"/>
              <a:t>:</a:t>
            </a:r>
          </a:p>
          <a:p>
            <a:pPr marL="457200" indent="-304800">
              <a:buClr>
                <a:srgbClr val="000000"/>
              </a:buClr>
              <a:buSzPts val="1200"/>
              <a:buFont typeface="Arial"/>
              <a:buChar char="●"/>
              <a:defRPr sz="1200"/>
            </a:pPr>
            <a:r>
              <a:t>Autoimmune diseases like rheumatoid arthritis</a:t>
            </a:r>
          </a:p>
          <a:p>
            <a:pPr marL="457200" indent="-304800">
              <a:buClr>
                <a:srgbClr val="000000"/>
              </a:buClr>
              <a:buSzPts val="1200"/>
              <a:buFont typeface="Arial"/>
              <a:buChar char="●"/>
              <a:defRPr sz="1200"/>
            </a:pPr>
            <a:r>
              <a:t>Cardiovascular diseases like high blood pressure and heart disease</a:t>
            </a:r>
          </a:p>
          <a:p>
            <a:pPr marL="457200" indent="-304800">
              <a:buClr>
                <a:srgbClr val="000000"/>
              </a:buClr>
              <a:buSzPts val="1200"/>
              <a:buFont typeface="Arial"/>
              <a:buChar char="●"/>
              <a:defRPr sz="1200"/>
            </a:pPr>
            <a:r>
              <a:t>Gastrointestinal disorders like inflammatory bowel disease</a:t>
            </a:r>
          </a:p>
          <a:p>
            <a:pPr marL="457200" indent="-304800">
              <a:buClr>
                <a:srgbClr val="000000"/>
              </a:buClr>
              <a:buSzPts val="1200"/>
              <a:buFont typeface="Arial"/>
              <a:buChar char="●"/>
              <a:defRPr sz="1200"/>
            </a:pPr>
            <a:r>
              <a:t>Headaches</a:t>
            </a:r>
          </a:p>
          <a:p>
            <a:pPr marL="457200" indent="-304800">
              <a:buClr>
                <a:srgbClr val="000000"/>
              </a:buClr>
              <a:buSzPts val="1200"/>
              <a:buFont typeface="Arial"/>
              <a:buChar char="●"/>
              <a:defRPr sz="1200"/>
            </a:pPr>
            <a:r>
              <a:t>Metabolic diseases like Type 2 diabetes</a:t>
            </a:r>
          </a:p>
          <a:p>
            <a:pPr marL="457200" indent="-304800">
              <a:buClr>
                <a:srgbClr val="000000"/>
              </a:buClr>
              <a:buSzPts val="1200"/>
              <a:buFont typeface="Arial"/>
              <a:buChar char="●"/>
              <a:defRPr sz="1200"/>
            </a:pPr>
            <a:r>
              <a:t>Lung diseases like asthma</a:t>
            </a:r>
          </a:p>
          <a:p>
            <a:pPr marL="457200" indent="-304800">
              <a:buClr>
                <a:srgbClr val="000000"/>
              </a:buClr>
              <a:buSzPts val="1200"/>
              <a:buFont typeface="Arial"/>
              <a:buChar char="●"/>
              <a:defRPr sz="1200"/>
            </a:pPr>
            <a:r>
              <a:t>Mental illnesses like depression</a:t>
            </a:r>
          </a:p>
          <a:p>
            <a:pPr marL="457200" indent="-304800">
              <a:buClr>
                <a:srgbClr val="000000"/>
              </a:buClr>
              <a:buSzPts val="1200"/>
              <a:buFont typeface="Arial"/>
              <a:buChar char="●"/>
              <a:defRPr sz="1200"/>
            </a:pPr>
            <a:r>
              <a:t>Joint Pain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381000" y="685800"/>
            <a:ext cx="6096000" cy="3429000"/>
          </a:xfrm>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pPr indent="158750" algn="ctr">
              <a:defRPr sz="1200" b="1" u="sng"/>
            </a:pPr>
            <a:r>
              <a:t>Toxic Load</a:t>
            </a:r>
          </a:p>
          <a:p>
            <a:pPr indent="158750">
              <a:defRPr sz="1200"/>
            </a:pPr>
            <a:br/>
            <a:r>
              <a:t>Toxic load is the third area we are looking at as a source for disease and refers to the chemicals in our body that build up from our environment, processed foods, pesticide use, and personal care products. </a:t>
            </a:r>
          </a:p>
          <a:p>
            <a:pPr indent="158750">
              <a:defRPr sz="1200"/>
            </a:pPr>
            <a:br/>
            <a:r>
              <a:t>The Product Safety Commission tested and found 150 cleaning chemicals that are linked to ADD, asthma, Cancer, reproductive problems, respiratory problems and more.</a:t>
            </a:r>
          </a:p>
          <a:p>
            <a:pPr indent="158750">
              <a:defRPr sz="1200"/>
            </a:pPr>
            <a:br/>
            <a:r>
              <a:t>We can’t always control what we come into contact with outside the home, but we can make smarter choices in our homes.</a:t>
            </a:r>
          </a:p>
          <a:p>
            <a:pPr indent="158750">
              <a:defRPr sz="1100"/>
            </a:pPr>
            <a:endParaRPr sz="1200"/>
          </a:p>
          <a:p>
            <a:pPr indent="158750">
              <a:defRPr sz="1200"/>
            </a:pPr>
            <a:r>
              <a:t>So what do we do with all of this?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381000" y="685800"/>
            <a:ext cx="6096000" cy="3429000"/>
          </a:xfrm>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pPr indent="158750" algn="ctr">
              <a:spcBef>
                <a:spcPts val="500"/>
              </a:spcBef>
              <a:defRPr sz="1200" b="1" u="sng"/>
            </a:pPr>
            <a:r>
              <a:t>Research from Harvard Medical School</a:t>
            </a:r>
            <a:r>
              <a:rPr u="none"/>
              <a:t>: </a:t>
            </a:r>
          </a:p>
          <a:p>
            <a:pPr indent="158750">
              <a:spcBef>
                <a:spcPts val="1000"/>
              </a:spcBef>
              <a:defRPr sz="1100"/>
            </a:pPr>
            <a:endParaRPr sz="1200"/>
          </a:p>
          <a:p>
            <a:pPr indent="158750">
              <a:spcBef>
                <a:spcPts val="1000"/>
              </a:spcBef>
              <a:defRPr sz="1200"/>
            </a:pPr>
            <a:r>
              <a:t>We’re just about ready to see our first health solution. However, we’re going to take a quick look at the supplement industry. Let’s go to the chat feature first. Who here uses a supplement? Think vitamin D, C, B…maybe you take a multivitamin or an omega. If you take any kind of supplement, put “yes” in the chat box.</a:t>
            </a:r>
          </a:p>
          <a:p>
            <a:pPr indent="158750">
              <a:spcBef>
                <a:spcPts val="1000"/>
              </a:spcBef>
              <a:defRPr sz="1200"/>
            </a:pPr>
            <a:r>
              <a:t>Now let’s take a quick peek at the supplement industry: </a:t>
            </a:r>
          </a:p>
          <a:p>
            <a:pPr marL="457200" indent="-304800">
              <a:spcBef>
                <a:spcPts val="1000"/>
              </a:spcBef>
              <a:buClr>
                <a:srgbClr val="000000"/>
              </a:buClr>
              <a:buSzPts val="1200"/>
              <a:buFont typeface="Arial"/>
              <a:buChar char="●"/>
              <a:defRPr sz="1200" b="1"/>
            </a:pPr>
            <a:r>
              <a:t>A study by the FDA from 2007 to 2016 detected contaminants in 776 dietary supplements, produced by 146 companies. </a:t>
            </a:r>
            <a:r>
              <a:rPr b="0"/>
              <a:t>(</a:t>
            </a:r>
            <a:r>
              <a:rPr b="0" u="sng">
                <a:solidFill>
                  <a:schemeClr val="accent5"/>
                </a:solidFill>
                <a:uFill>
                  <a:solidFill>
                    <a:schemeClr val="accent5"/>
                  </a:solidFill>
                </a:uFill>
                <a:hlinkClick r:id="rId3"/>
              </a:rPr>
              <a:t>https://www.health.harvard.edu/staying-healthy/whats-in-that-supplement-sometimes-more-than-you-bargain-for</a:t>
            </a:r>
            <a:r>
              <a:rPr b="0"/>
              <a:t>)</a:t>
            </a:r>
            <a:br>
              <a:rPr b="0"/>
            </a:br>
            <a:endParaRPr b="0"/>
          </a:p>
          <a:p>
            <a:pPr marL="457200" indent="-304800">
              <a:buClr>
                <a:srgbClr val="000000"/>
              </a:buClr>
              <a:buSzPts val="1200"/>
              <a:buFont typeface="Arial"/>
              <a:buChar char="●"/>
              <a:defRPr sz="1200" b="1"/>
            </a:pPr>
            <a:r>
              <a:t>A study of 3 leading memory supplements found that 2 of them didn’t contain the active ingredient listed on the label.</a:t>
            </a:r>
          </a:p>
          <a:p>
            <a:pPr indent="158750">
              <a:spcBef>
                <a:spcPts val="1000"/>
              </a:spcBef>
              <a:defRPr sz="1200" b="1"/>
            </a:pPr>
            <a:r>
              <a:t>The Supplement industry is not heavily regulated. They can contain lots of fillers and not much of the actual ingredient.</a:t>
            </a:r>
            <a:r>
              <a:rPr b="0"/>
              <a:t> </a:t>
            </a:r>
          </a:p>
          <a:p>
            <a:pPr indent="158750">
              <a:spcBef>
                <a:spcPts val="1000"/>
              </a:spcBef>
              <a:defRPr sz="1200"/>
            </a:pPr>
            <a:r>
              <a:t>However, because our standard American diet is deficient in most vitamins and nutrients, it is necessary to supplement to make sure our bodies get what they need to function properly at a baseline level.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xfrm>
            <a:off x="381000" y="685800"/>
            <a:ext cx="6096000" cy="3429000"/>
          </a:xfrm>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pPr indent="158750" algn="ctr">
              <a:spcBef>
                <a:spcPts val="500"/>
              </a:spcBef>
              <a:defRPr sz="1200" b="1" u="sng"/>
            </a:pPr>
            <a:r>
              <a:t>Lifelong Vitality Supplements</a:t>
            </a:r>
          </a:p>
          <a:p>
            <a:pPr indent="158750">
              <a:spcBef>
                <a:spcPts val="1000"/>
              </a:spcBef>
              <a:defRPr sz="1100"/>
            </a:pPr>
            <a:endParaRPr sz="1200" b="1"/>
          </a:p>
          <a:p>
            <a:pPr indent="158750">
              <a:spcBef>
                <a:spcPts val="500"/>
              </a:spcBef>
              <a:defRPr sz="1200"/>
            </a:pPr>
            <a:r>
              <a:t>So let’s move to solutions! The Lifelong Vitality is doTERRA’s best selling product. It addresses all three areas we just mentioned: nutrient deficiency, inflammation and toxic overload. Think of this line as the foundation of your health house. It has the necessary foundation to build your health on. This line helps support the cleansing and filtering out of toxins. *</a:t>
            </a:r>
            <a:r>
              <a:rPr b="1"/>
              <a:t>There are three supplements in this line: A food nutrient, cellular repair and your omegas.*</a:t>
            </a:r>
          </a:p>
          <a:p>
            <a:pPr indent="158750">
              <a:spcBef>
                <a:spcPts val="1000"/>
              </a:spcBef>
              <a:defRPr sz="1200" u="sng"/>
            </a:pPr>
            <a:r>
              <a:t>This line is your</a:t>
            </a:r>
            <a:r>
              <a:rPr b="1"/>
              <a:t> micro-nutrients</a:t>
            </a:r>
            <a:r>
              <a:rPr b="1" u="none"/>
              <a:t>:</a:t>
            </a:r>
          </a:p>
          <a:p>
            <a:pPr marL="457200" indent="-304800">
              <a:spcBef>
                <a:spcPts val="200"/>
              </a:spcBef>
              <a:buClr>
                <a:srgbClr val="000000"/>
              </a:buClr>
              <a:buSzPts val="1200"/>
              <a:buFont typeface="Arial"/>
              <a:buChar char="●"/>
              <a:defRPr sz="1200"/>
            </a:pPr>
            <a:r>
              <a:t>Lifelong Vitality fills the nutrient buckets in your body</a:t>
            </a:r>
          </a:p>
          <a:p>
            <a:pPr marL="457200" indent="-304800">
              <a:spcBef>
                <a:spcPts val="200"/>
              </a:spcBef>
              <a:buClr>
                <a:srgbClr val="000000"/>
              </a:buClr>
              <a:buSzPts val="1200"/>
              <a:buFont typeface="Arial"/>
              <a:buChar char="●"/>
              <a:defRPr sz="1200"/>
            </a:pPr>
            <a:r>
              <a:t>Contains powerful antioxidants to help protect our DNA</a:t>
            </a:r>
          </a:p>
          <a:p>
            <a:pPr marL="457200" indent="-304800">
              <a:spcBef>
                <a:spcPts val="200"/>
              </a:spcBef>
              <a:buClr>
                <a:srgbClr val="000000"/>
              </a:buClr>
              <a:buSzPts val="1200"/>
              <a:buFont typeface="Arial"/>
              <a:buChar char="●"/>
              <a:defRPr sz="1200"/>
            </a:pPr>
            <a:r>
              <a:t>Made with whole food ingredients.</a:t>
            </a:r>
          </a:p>
          <a:p>
            <a:pPr marL="457200" indent="-304800">
              <a:spcBef>
                <a:spcPts val="200"/>
              </a:spcBef>
              <a:buClr>
                <a:srgbClr val="000000"/>
              </a:buClr>
              <a:buSzPts val="1200"/>
              <a:buFont typeface="Arial"/>
              <a:buChar char="●"/>
              <a:defRPr sz="1200"/>
            </a:pPr>
            <a:r>
              <a:t>95% bioavailable for your body. The average supplement is 20-30% bioavailable.</a:t>
            </a:r>
          </a:p>
          <a:p>
            <a:pPr indent="114300">
              <a:spcBef>
                <a:spcPts val="1000"/>
              </a:spcBef>
              <a:defRPr sz="1200"/>
            </a:pPr>
            <a:br/>
            <a:r>
              <a:t>This product has gotten more people off their over the counter and prescription drugs more than any other product doTERRA sells.</a:t>
            </a:r>
          </a:p>
          <a:p>
            <a:pPr indent="114300">
              <a:spcBef>
                <a:spcPts val="1000"/>
              </a:spcBef>
              <a:defRPr sz="1200" b="1"/>
            </a:pPr>
            <a:r>
              <a:t>SHARE A TESTIMONIAL or TWO!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85" name="Title Text"/>
          <p:cNvSpPr txBox="1">
            <a:spLocks noGrp="1"/>
          </p:cNvSpPr>
          <p:nvPr>
            <p:ph type="title"/>
          </p:nvPr>
        </p:nvSpPr>
        <p:spPr>
          <a:xfrm>
            <a:off x="311699" y="445025"/>
            <a:ext cx="8520602" cy="572701"/>
          </a:xfrm>
          <a:prstGeom prst="rect">
            <a:avLst/>
          </a:prstGeom>
        </p:spPr>
        <p:txBody>
          <a:bodyPr/>
          <a:lstStyle/>
          <a:p>
            <a:r>
              <a:t>Title Text</a:t>
            </a:r>
          </a:p>
        </p:txBody>
      </p:sp>
      <p:sp>
        <p:nvSpPr>
          <p:cNvPr id="86" name="Body Level One…"/>
          <p:cNvSpPr txBox="1">
            <a:spLocks noGrp="1"/>
          </p:cNvSpPr>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87" name="Google Shape;40;p51"/>
          <p:cNvSpPr txBox="1">
            <a:spLocks noGrp="1"/>
          </p:cNvSpPr>
          <p:nvPr>
            <p:ph type="body" sz="half" idx="21"/>
          </p:nvPr>
        </p:nvSpPr>
        <p:spPr>
          <a:xfrm>
            <a:off x="4832399" y="1152475"/>
            <a:ext cx="3999902" cy="3416400"/>
          </a:xfrm>
          <a:prstGeom prst="rect">
            <a:avLst/>
          </a:prstGeom>
        </p:spPr>
        <p:txBody>
          <a:bodyPr/>
          <a:lstStyle/>
          <a:p>
            <a:pPr indent="-317500">
              <a:buSzPts val="1400"/>
              <a:defRPr sz="1400"/>
            </a:pPr>
            <a:endParaRP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95" name="Title Text"/>
          <p:cNvSpPr txBox="1">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96" name="Body Level One…"/>
          <p:cNvSpPr txBox="1">
            <a:spLocks noGrp="1"/>
          </p:cNvSpPr>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104" name="Title Text"/>
          <p:cNvSpPr txBox="1">
            <a:spLocks noGrp="1"/>
          </p:cNvSpPr>
          <p:nvPr>
            <p:ph type="title"/>
          </p:nvPr>
        </p:nvSpPr>
        <p:spPr>
          <a:xfrm>
            <a:off x="490250" y="450149"/>
            <a:ext cx="6367801" cy="4090801"/>
          </a:xfrm>
          <a:prstGeom prst="rect">
            <a:avLst/>
          </a:prstGeom>
        </p:spPr>
        <p:txBody>
          <a:bodyPr anchor="ctr"/>
          <a:lstStyle>
            <a:lvl1pPr>
              <a:defRPr sz="4800"/>
            </a:lvl1pPr>
          </a:lstStyle>
          <a:p>
            <a:r>
              <a:t>Title Text</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112" name="Google Shape;50;p54"/>
          <p:cNvSpPr/>
          <p:nvPr/>
        </p:nvSpPr>
        <p:spPr>
          <a:xfrm>
            <a:off x="4572000" y="-125"/>
            <a:ext cx="4572000" cy="5143501"/>
          </a:xfrm>
          <a:prstGeom prst="rect">
            <a:avLst/>
          </a:prstGeom>
          <a:solidFill>
            <a:srgbClr val="EEEEEE"/>
          </a:solidFill>
          <a:ln w="12700">
            <a:miter lim="400000"/>
          </a:ln>
        </p:spPr>
        <p:txBody>
          <a:bodyPr lIns="0" tIns="0" rIns="0" bIns="0" anchor="ctr"/>
          <a:lstStyle/>
          <a:p>
            <a:endParaRPr/>
          </a:p>
        </p:txBody>
      </p:sp>
      <p:sp>
        <p:nvSpPr>
          <p:cNvPr id="113"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114" name="Body Level One…"/>
          <p:cNvSpPr txBox="1">
            <a:spLocks noGrp="1"/>
          </p:cNvSpPr>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115" name="Google Shape;53;p54"/>
          <p:cNvSpPr txBox="1">
            <a:spLocks noGrp="1"/>
          </p:cNvSpPr>
          <p:nvPr>
            <p:ph type="body" sz="half" idx="21"/>
          </p:nvPr>
        </p:nvSpPr>
        <p:spPr>
          <a:xfrm>
            <a:off x="4939500" y="724074"/>
            <a:ext cx="3837000" cy="3695102"/>
          </a:xfrm>
          <a:prstGeom prst="rect">
            <a:avLst/>
          </a:prstGeom>
        </p:spPr>
        <p:txBody>
          <a:bodyPr anchor="ctr"/>
          <a:lstStyle/>
          <a:p>
            <a:endParaRP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123" name="xx%"/>
          <p:cNvSpPr txBox="1">
            <a:spLocks noGrp="1"/>
          </p:cNvSpPr>
          <p:nvPr>
            <p:ph type="title" hasCustomPrompt="1"/>
          </p:nvPr>
        </p:nvSpPr>
        <p:spPr>
          <a:xfrm>
            <a:off x="311699" y="1106125"/>
            <a:ext cx="8520602" cy="1963500"/>
          </a:xfrm>
          <a:prstGeom prst="rect">
            <a:avLst/>
          </a:prstGeom>
        </p:spPr>
        <p:txBody>
          <a:bodyPr anchor="b"/>
          <a:lstStyle>
            <a:lvl1pPr algn="ctr">
              <a:defRPr sz="12000"/>
            </a:lvl1pPr>
          </a:lstStyle>
          <a:p>
            <a:r>
              <a:t>xx%</a:t>
            </a:r>
          </a:p>
        </p:txBody>
      </p:sp>
      <p:sp>
        <p:nvSpPr>
          <p:cNvPr id="124" name="Body Level One…"/>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_1">
    <p:spTree>
      <p:nvGrpSpPr>
        <p:cNvPr id="1" name=""/>
        <p:cNvGrpSpPr/>
        <p:nvPr/>
      </p:nvGrpSpPr>
      <p:grpSpPr>
        <a:xfrm>
          <a:off x="0" y="0"/>
          <a:ext cx="0" cy="0"/>
          <a:chOff x="0" y="0"/>
          <a:chExt cx="0" cy="0"/>
        </a:xfrm>
      </p:grpSpPr>
      <p:sp>
        <p:nvSpPr>
          <p:cNvPr id="18" name="Title Text"/>
          <p:cNvSpPr txBox="1">
            <a:spLocks noGrp="1"/>
          </p:cNvSpPr>
          <p:nvPr>
            <p:ph type="title"/>
          </p:nvPr>
        </p:nvSpPr>
        <p:spPr>
          <a:xfrm>
            <a:off x="1143000" y="0"/>
            <a:ext cx="6858000" cy="2632500"/>
          </a:xfrm>
          <a:prstGeom prst="rect">
            <a:avLst/>
          </a:prstGeom>
        </p:spPr>
        <p:txBody>
          <a:bodyPr lIns="34275" tIns="34275" rIns="34275" bIns="34275" anchor="b"/>
          <a:lstStyle>
            <a:lvl1pPr algn="ctr">
              <a:lnSpc>
                <a:spcPct val="90000"/>
              </a:lnSpc>
              <a:defRPr sz="4500"/>
            </a:lvl1pPr>
          </a:lstStyle>
          <a:p>
            <a:r>
              <a:t>Title Text</a:t>
            </a:r>
          </a:p>
        </p:txBody>
      </p:sp>
      <p:sp>
        <p:nvSpPr>
          <p:cNvPr id="19" name="Body Level One…"/>
          <p:cNvSpPr txBox="1">
            <a:spLocks noGrp="1"/>
          </p:cNvSpPr>
          <p:nvPr>
            <p:ph type="body" sz="half" idx="1"/>
          </p:nvPr>
        </p:nvSpPr>
        <p:spPr>
          <a:xfrm>
            <a:off x="1143000" y="2701527"/>
            <a:ext cx="6858000" cy="2442001"/>
          </a:xfrm>
          <a:prstGeom prst="rect">
            <a:avLst/>
          </a:prstGeom>
        </p:spPr>
        <p:txBody>
          <a:bodyPr lIns="34275" tIns="34275" rIns="34275" bIns="34275"/>
          <a:lstStyle>
            <a:lvl1pPr marL="228600" indent="0" algn="ctr">
              <a:lnSpc>
                <a:spcPct val="90000"/>
              </a:lnSpc>
              <a:spcBef>
                <a:spcPts val="800"/>
              </a:spcBef>
              <a:buClrTx/>
              <a:buSzTx/>
              <a:buFontTx/>
              <a:buNone/>
            </a:lvl1pPr>
            <a:lvl2pPr marL="228600" indent="457200" algn="ctr">
              <a:lnSpc>
                <a:spcPct val="90000"/>
              </a:lnSpc>
              <a:spcBef>
                <a:spcPts val="800"/>
              </a:spcBef>
              <a:buClrTx/>
              <a:buSzTx/>
              <a:buFontTx/>
              <a:buNone/>
            </a:lvl2pPr>
            <a:lvl3pPr marL="228600" indent="914400" algn="ctr">
              <a:lnSpc>
                <a:spcPct val="90000"/>
              </a:lnSpc>
              <a:spcBef>
                <a:spcPts val="800"/>
              </a:spcBef>
              <a:buClrTx/>
              <a:buSzTx/>
              <a:buFontTx/>
              <a:buNone/>
            </a:lvl3pPr>
            <a:lvl4pPr marL="228600" indent="1371600" algn="ctr">
              <a:lnSpc>
                <a:spcPct val="90000"/>
              </a:lnSpc>
              <a:spcBef>
                <a:spcPts val="800"/>
              </a:spcBef>
              <a:buClrTx/>
              <a:buSzTx/>
              <a:buFontTx/>
              <a:buNone/>
            </a:lvl4pPr>
            <a:lvl5pPr marL="228600" indent="1828800" algn="ctr">
              <a:lnSpc>
                <a:spcPct val="90000"/>
              </a:lnSpc>
              <a:spcBef>
                <a:spcPts val="800"/>
              </a:spcBef>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8318253" y="4818507"/>
            <a:ext cx="197114" cy="183024"/>
          </a:xfrm>
          <a:prstGeom prst="rect">
            <a:avLst/>
          </a:prstGeom>
        </p:spPr>
        <p:txBody>
          <a:bodyPr lIns="34275" tIns="34275" rIns="34275" bIns="34275">
            <a:spAutoFit/>
          </a:bodyPr>
          <a:lstStyle>
            <a:lvl1pPr>
              <a:defRPr sz="9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7" name="Google Shape;16;p44"/>
          <p:cNvSpPr/>
          <p:nvPr/>
        </p:nvSpPr>
        <p:spPr>
          <a:xfrm>
            <a:off x="0" y="-1"/>
            <a:ext cx="9144000" cy="5142902"/>
          </a:xfrm>
          <a:prstGeom prst="rect">
            <a:avLst/>
          </a:prstGeom>
          <a:gradFill>
            <a:gsLst>
              <a:gs pos="0">
                <a:schemeClr val="accent2">
                  <a:lumOff val="80020"/>
                </a:schemeClr>
              </a:gs>
              <a:gs pos="50000">
                <a:srgbClr val="F2F2F2"/>
              </a:gs>
              <a:gs pos="100000">
                <a:srgbClr val="F2F2F2"/>
              </a:gs>
            </a:gsLst>
            <a:path path="circle">
              <a:fillToRect l="37721" t="-19636" r="62278" b="119636"/>
            </a:path>
          </a:gradFill>
          <a:ln w="12700">
            <a:miter lim="400000"/>
          </a:ln>
        </p:spPr>
        <p:txBody>
          <a:bodyPr lIns="0" tIns="0" rIns="0" bIns="0" anchor="ctr"/>
          <a:lstStyle/>
          <a:p>
            <a:pPr algn="ctr">
              <a:defRPr>
                <a:solidFill>
                  <a:srgbClr val="FFFFFF"/>
                </a:solidFill>
              </a:defRPr>
            </a:pPr>
            <a:endParaRPr/>
          </a:p>
        </p:txBody>
      </p:sp>
      <p:pic>
        <p:nvPicPr>
          <p:cNvPr id="28" name="Google Shape;17;p44" descr="Google Shape;17;p44"/>
          <p:cNvPicPr>
            <a:picLocks noChangeAspect="1"/>
          </p:cNvPicPr>
          <p:nvPr/>
        </p:nvPicPr>
        <p:blipFill>
          <a:blip r:embed="rId2"/>
          <a:stretch>
            <a:fillRect/>
          </a:stretch>
        </p:blipFill>
        <p:spPr>
          <a:xfrm>
            <a:off x="8845464" y="4823867"/>
            <a:ext cx="128146" cy="180719"/>
          </a:xfrm>
          <a:prstGeom prst="rect">
            <a:avLst/>
          </a:prstGeom>
          <a:ln w="12700">
            <a:miter lim="400000"/>
          </a:ln>
          <a:effectLst>
            <a:outerShdw blurRad="101600" dist="38100" dir="2700000" rotWithShape="0">
              <a:srgbClr val="D8D8D8">
                <a:alpha val="40000"/>
              </a:srgbClr>
            </a:outerShdw>
          </a:effectLst>
        </p:spPr>
      </p:pic>
      <p:sp>
        <p:nvSpPr>
          <p:cNvPr id="29"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36" name="Title Text"/>
          <p:cNvSpPr txBox="1">
            <a:spLocks noGrp="1"/>
          </p:cNvSpPr>
          <p:nvPr>
            <p:ph type="title"/>
          </p:nvPr>
        </p:nvSpPr>
        <p:spPr>
          <a:xfrm>
            <a:off x="311699" y="445025"/>
            <a:ext cx="8520602" cy="572701"/>
          </a:xfrm>
          <a:prstGeom prst="rect">
            <a:avLst/>
          </a:prstGeom>
        </p:spPr>
        <p:txBody>
          <a:bodyPr/>
          <a:lstStyle/>
          <a:p>
            <a:r>
              <a:t>Title Text</a:t>
            </a:r>
          </a:p>
        </p:txBody>
      </p:sp>
      <p:sp>
        <p:nvSpPr>
          <p:cNvPr id="37" name="Body Level One…"/>
          <p:cNvSpPr txBox="1">
            <a:spLocks noGrp="1"/>
          </p:cNvSpPr>
          <p:nvPr>
            <p:ph type="body" idx="1"/>
          </p:nvPr>
        </p:nvSpPr>
        <p:spPr>
          <a:xfrm>
            <a:off x="311699" y="1152475"/>
            <a:ext cx="8520602" cy="3416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45" name="Title Text"/>
          <p:cNvSpPr txBox="1">
            <a:spLocks noGrp="1"/>
          </p:cNvSpPr>
          <p:nvPr>
            <p:ph type="title"/>
          </p:nvPr>
        </p:nvSpPr>
        <p:spPr>
          <a:xfrm>
            <a:off x="311699" y="2150849"/>
            <a:ext cx="8520602" cy="841801"/>
          </a:xfrm>
          <a:prstGeom prst="rect">
            <a:avLst/>
          </a:prstGeom>
        </p:spPr>
        <p:txBody>
          <a:bodyPr anchor="ctr"/>
          <a:lstStyle>
            <a:lvl1pPr algn="ctr">
              <a:defRPr sz="3600"/>
            </a:lvl1pPr>
          </a:lstStyle>
          <a:p>
            <a:r>
              <a:t>Title Text</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_AND_BODY_2">
    <p:spTree>
      <p:nvGrpSpPr>
        <p:cNvPr id="1" name=""/>
        <p:cNvGrpSpPr/>
        <p:nvPr/>
      </p:nvGrpSpPr>
      <p:grpSpPr>
        <a:xfrm>
          <a:off x="0" y="0"/>
          <a:ext cx="0" cy="0"/>
          <a:chOff x="0" y="0"/>
          <a:chExt cx="0" cy="0"/>
        </a:xfrm>
      </p:grpSpPr>
      <p:sp>
        <p:nvSpPr>
          <p:cNvPr id="53" name="Slide Number"/>
          <p:cNvSpPr txBox="1">
            <a:spLocks noGrp="1"/>
          </p:cNvSpPr>
          <p:nvPr>
            <p:ph type="sldNum" sz="quarter" idx="2"/>
          </p:nvPr>
        </p:nvSpPr>
        <p:spPr>
          <a:xfrm>
            <a:off x="8318253" y="4818507"/>
            <a:ext cx="197114" cy="183024"/>
          </a:xfrm>
          <a:prstGeom prst="rect">
            <a:avLst/>
          </a:prstGeom>
        </p:spPr>
        <p:txBody>
          <a:bodyPr lIns="34275" tIns="34275" rIns="34275" bIns="34275">
            <a:spAutoFit/>
          </a:bodyPr>
          <a:lstStyle>
            <a:lvl1pPr>
              <a:defRPr sz="9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60" name="Body Level One…"/>
          <p:cNvSpPr txBox="1">
            <a:spLocks noGrp="1"/>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68" name="Title Text"/>
          <p:cNvSpPr txBox="1">
            <a:spLocks noGrp="1"/>
          </p:cNvSpPr>
          <p:nvPr>
            <p:ph type="title"/>
          </p:nvPr>
        </p:nvSpPr>
        <p:spPr>
          <a:xfrm>
            <a:off x="311699" y="445025"/>
            <a:ext cx="8520602" cy="572701"/>
          </a:xfrm>
          <a:prstGeom prst="rect">
            <a:avLst/>
          </a:prstGeom>
        </p:spPr>
        <p:txBody>
          <a:bodyPr/>
          <a:lstStyle/>
          <a:p>
            <a:r>
              <a:t>Title Text</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76" name="Title Text"/>
          <p:cNvSpPr txBox="1">
            <a:spLocks noGrp="1"/>
          </p:cNvSpPr>
          <p:nvPr>
            <p:ph type="title"/>
          </p:nvPr>
        </p:nvSpPr>
        <p:spPr>
          <a:xfrm>
            <a:off x="311708" y="744574"/>
            <a:ext cx="8520601" cy="2052601"/>
          </a:xfrm>
          <a:prstGeom prst="rect">
            <a:avLst/>
          </a:prstGeom>
        </p:spPr>
        <p:txBody>
          <a:bodyPr anchor="b"/>
          <a:lstStyle>
            <a:lvl1pPr algn="ctr">
              <a:defRPr sz="5200"/>
            </a:lvl1pPr>
          </a:lstStyle>
          <a:p>
            <a:r>
              <a:t>Title Text</a:t>
            </a:r>
          </a:p>
        </p:txBody>
      </p:sp>
      <p:sp>
        <p:nvSpPr>
          <p:cNvPr id="77" name="Body Level One…"/>
          <p:cNvSpPr txBox="1">
            <a:spLocks noGrp="1"/>
          </p:cNvSpPr>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9941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Title Text</a:t>
            </a:r>
          </a:p>
        </p:txBody>
      </p:sp>
      <p:sp>
        <p:nvSpPr>
          <p:cNvPr id="3" name="Body Level One…"/>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84345" y="4700819"/>
            <a:ext cx="336813" cy="318396"/>
          </a:xfrm>
          <a:prstGeom prst="rect">
            <a:avLst/>
          </a:prstGeom>
          <a:ln w="12700">
            <a:miter lim="400000"/>
          </a:ln>
        </p:spPr>
        <p:txBody>
          <a:bodyPr wrap="none" lIns="91424" tIns="91424" rIns="91424" bIns="91424" anchor="ctr">
            <a:norm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1.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Google Shape;63;p1" descr="Google Shape;63;p1"/>
          <p:cNvPicPr>
            <a:picLocks noChangeAspect="1"/>
          </p:cNvPicPr>
          <p:nvPr/>
        </p:nvPicPr>
        <p:blipFill>
          <a:blip r:embed="rId3"/>
          <a:stretch>
            <a:fillRect/>
          </a:stretch>
        </p:blipFill>
        <p:spPr>
          <a:xfrm>
            <a:off x="0" y="0"/>
            <a:ext cx="9143990" cy="51435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Google Shape;117;p25" descr="Google Shape;117;p25"/>
          <p:cNvPicPr>
            <a:picLocks noChangeAspect="1"/>
          </p:cNvPicPr>
          <p:nvPr/>
        </p:nvPicPr>
        <p:blipFill>
          <a:blip r:embed="rId3"/>
          <a:stretch>
            <a:fillRect/>
          </a:stretch>
        </p:blipFill>
        <p:spPr>
          <a:xfrm>
            <a:off x="0" y="0"/>
            <a:ext cx="9144000" cy="51435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Google Shape;122;g24dfb220a35_1_18"/>
          <p:cNvSpPr txBox="1">
            <a:spLocks noGrp="1"/>
          </p:cNvSpPr>
          <p:nvPr>
            <p:ph type="title"/>
          </p:nvPr>
        </p:nvSpPr>
        <p:spPr>
          <a:xfrm>
            <a:off x="311699" y="2150849"/>
            <a:ext cx="8520602" cy="841801"/>
          </a:xfrm>
          <a:prstGeom prst="rect">
            <a:avLst/>
          </a:prstGeom>
        </p:spPr>
        <p:txBody>
          <a:bodyPr/>
          <a:lstStyle/>
          <a:p>
            <a:endParaRPr/>
          </a:p>
        </p:txBody>
      </p:sp>
      <p:pic>
        <p:nvPicPr>
          <p:cNvPr id="184" name="Google Shape;123;g24dfb220a35_1_18" descr="Google Shape;123;g24dfb220a35_1_18"/>
          <p:cNvPicPr>
            <a:picLocks noChangeAspect="1"/>
          </p:cNvPicPr>
          <p:nvPr/>
        </p:nvPicPr>
        <p:blipFill rotWithShape="1">
          <a:blip r:embed="rId3"/>
          <a:srcRect t="19377"/>
          <a:stretch/>
        </p:blipFill>
        <p:spPr>
          <a:xfrm>
            <a:off x="0" y="996695"/>
            <a:ext cx="9144000" cy="4146805"/>
          </a:xfrm>
          <a:prstGeom prst="rect">
            <a:avLst/>
          </a:prstGeom>
          <a:ln w="12700">
            <a:miter lim="400000"/>
          </a:ln>
        </p:spPr>
      </p:pic>
      <p:sp>
        <p:nvSpPr>
          <p:cNvPr id="2" name="TextBox 1">
            <a:extLst>
              <a:ext uri="{FF2B5EF4-FFF2-40B4-BE49-F238E27FC236}">
                <a16:creationId xmlns:a16="http://schemas.microsoft.com/office/drawing/2014/main" id="{D75B9935-1D69-A72D-DFDA-10B8A90F989D}"/>
              </a:ext>
            </a:extLst>
          </p:cNvPr>
          <p:cNvSpPr txBox="1"/>
          <p:nvPr/>
        </p:nvSpPr>
        <p:spPr>
          <a:xfrm>
            <a:off x="2277301" y="179093"/>
            <a:ext cx="4589398"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000" b="1" dirty="0"/>
              <a:t>Healthy Gut Biome</a:t>
            </a:r>
            <a:endParaRPr kumimoji="0" lang="en-US" sz="4000" b="1" i="0" u="none" strike="noStrike" cap="none" spc="0" normalizeH="0" baseline="0" dirty="0">
              <a:ln>
                <a:noFill/>
              </a:ln>
              <a:solidFill>
                <a:srgbClr val="000000"/>
              </a:solidFill>
              <a:effectLst/>
              <a:uFillTx/>
              <a:latin typeface="+mj-lt"/>
              <a:ea typeface="+mj-ea"/>
              <a:cs typeface="+mj-cs"/>
              <a:sym typeface="Arial"/>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Google Shape;128;p27" descr="Google Shape;128;p27"/>
          <p:cNvPicPr>
            <a:picLocks noChangeAspect="1"/>
          </p:cNvPicPr>
          <p:nvPr/>
        </p:nvPicPr>
        <p:blipFill>
          <a:blip r:embed="rId3"/>
          <a:stretch>
            <a:fillRect/>
          </a:stretch>
        </p:blipFill>
        <p:spPr>
          <a:xfrm>
            <a:off x="-283074" y="3616061"/>
            <a:ext cx="3610204" cy="2009409"/>
          </a:xfrm>
          <a:prstGeom prst="rect">
            <a:avLst/>
          </a:prstGeom>
          <a:ln w="12700">
            <a:miter lim="400000"/>
          </a:ln>
        </p:spPr>
      </p:pic>
      <p:pic>
        <p:nvPicPr>
          <p:cNvPr id="189" name="Google Shape;129;p27" descr="Google Shape;129;p27"/>
          <p:cNvPicPr>
            <a:picLocks noChangeAspect="1"/>
          </p:cNvPicPr>
          <p:nvPr/>
        </p:nvPicPr>
        <p:blipFill>
          <a:blip r:embed="rId4"/>
          <a:stretch>
            <a:fillRect/>
          </a:stretch>
        </p:blipFill>
        <p:spPr>
          <a:xfrm>
            <a:off x="6784848" y="-66522"/>
            <a:ext cx="2347102" cy="1246504"/>
          </a:xfrm>
          <a:prstGeom prst="rect">
            <a:avLst/>
          </a:prstGeom>
          <a:ln w="12700">
            <a:miter lim="400000"/>
          </a:ln>
        </p:spPr>
      </p:pic>
      <p:pic>
        <p:nvPicPr>
          <p:cNvPr id="190" name="Google Shape;130;p27" descr="Google Shape;130;p27"/>
          <p:cNvPicPr>
            <a:picLocks noChangeAspect="1"/>
          </p:cNvPicPr>
          <p:nvPr/>
        </p:nvPicPr>
        <p:blipFill>
          <a:blip r:embed="rId5"/>
          <a:stretch>
            <a:fillRect/>
          </a:stretch>
        </p:blipFill>
        <p:spPr>
          <a:xfrm>
            <a:off x="4702628" y="3463652"/>
            <a:ext cx="4606238" cy="2522178"/>
          </a:xfrm>
          <a:prstGeom prst="rect">
            <a:avLst/>
          </a:prstGeom>
          <a:ln w="12700">
            <a:miter lim="400000"/>
          </a:ln>
        </p:spPr>
      </p:pic>
      <p:sp>
        <p:nvSpPr>
          <p:cNvPr id="2" name="TextBox 1">
            <a:extLst>
              <a:ext uri="{FF2B5EF4-FFF2-40B4-BE49-F238E27FC236}">
                <a16:creationId xmlns:a16="http://schemas.microsoft.com/office/drawing/2014/main" id="{346EE01C-AEE7-0BB3-B7DF-5E94CC5A4CC1}"/>
              </a:ext>
            </a:extLst>
          </p:cNvPr>
          <p:cNvSpPr txBox="1"/>
          <p:nvPr/>
        </p:nvSpPr>
        <p:spPr>
          <a:xfrm>
            <a:off x="267175" y="250768"/>
            <a:ext cx="3590727"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000" b="1" dirty="0"/>
              <a:t>Diabetes and Sugar</a:t>
            </a:r>
            <a:endParaRPr kumimoji="0" lang="en-US" sz="3000" b="1" i="0" u="none" strike="noStrike" cap="none" spc="0" normalizeH="0" baseline="0" dirty="0">
              <a:ln>
                <a:noFill/>
              </a:ln>
              <a:solidFill>
                <a:srgbClr val="000000"/>
              </a:solidFill>
              <a:effectLst/>
              <a:uFillTx/>
              <a:latin typeface="+mj-lt"/>
              <a:ea typeface="+mj-ea"/>
              <a:cs typeface="+mj-cs"/>
              <a:sym typeface="Arial"/>
            </a:endParaRPr>
          </a:p>
        </p:txBody>
      </p:sp>
      <p:sp>
        <p:nvSpPr>
          <p:cNvPr id="3" name="TextBox 2">
            <a:extLst>
              <a:ext uri="{FF2B5EF4-FFF2-40B4-BE49-F238E27FC236}">
                <a16:creationId xmlns:a16="http://schemas.microsoft.com/office/drawing/2014/main" id="{B442A5B5-8AD9-0CF9-EB2E-D07554309917}"/>
              </a:ext>
            </a:extLst>
          </p:cNvPr>
          <p:cNvSpPr txBox="1"/>
          <p:nvPr/>
        </p:nvSpPr>
        <p:spPr>
          <a:xfrm>
            <a:off x="303751" y="1164990"/>
            <a:ext cx="7537320"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500" i="0" u="none" strike="noStrike" cap="none" spc="0" normalizeH="0" baseline="0" dirty="0">
                <a:ln>
                  <a:noFill/>
                </a:ln>
                <a:solidFill>
                  <a:srgbClr val="000000"/>
                </a:solidFill>
                <a:effectLst/>
                <a:uFillTx/>
                <a:latin typeface="+mj-lt"/>
                <a:ea typeface="+mj-ea"/>
                <a:cs typeface="+mj-cs"/>
                <a:sym typeface="Arial"/>
              </a:rPr>
              <a:t>1. What percentage has diabetes cases increased in </a:t>
            </a:r>
            <a:br>
              <a:rPr kumimoji="0" lang="en-US" sz="2500" i="0" u="none" strike="noStrike" cap="none" spc="0" normalizeH="0" baseline="0" dirty="0">
                <a:ln>
                  <a:noFill/>
                </a:ln>
                <a:solidFill>
                  <a:srgbClr val="000000"/>
                </a:solidFill>
                <a:effectLst/>
                <a:uFillTx/>
                <a:latin typeface="+mj-lt"/>
                <a:ea typeface="+mj-ea"/>
                <a:cs typeface="+mj-cs"/>
                <a:sym typeface="Arial"/>
              </a:rPr>
            </a:br>
            <a:r>
              <a:rPr kumimoji="0" lang="en-US" sz="2500" i="0" u="none" strike="noStrike" cap="none" spc="0" normalizeH="0" baseline="0" dirty="0">
                <a:ln>
                  <a:noFill/>
                </a:ln>
                <a:solidFill>
                  <a:srgbClr val="000000"/>
                </a:solidFill>
                <a:effectLst/>
                <a:uFillTx/>
                <a:latin typeface="+mj-lt"/>
                <a:ea typeface="+mj-ea"/>
                <a:cs typeface="+mj-cs"/>
                <a:sym typeface="Arial"/>
              </a:rPr>
              <a:t>    America since 1960?</a:t>
            </a:r>
          </a:p>
        </p:txBody>
      </p:sp>
      <p:sp>
        <p:nvSpPr>
          <p:cNvPr id="4" name="TextBox 3">
            <a:extLst>
              <a:ext uri="{FF2B5EF4-FFF2-40B4-BE49-F238E27FC236}">
                <a16:creationId xmlns:a16="http://schemas.microsoft.com/office/drawing/2014/main" id="{3108BBBA-2A8E-EED4-63F2-57B4C75DE16C}"/>
              </a:ext>
            </a:extLst>
          </p:cNvPr>
          <p:cNvSpPr txBox="1"/>
          <p:nvPr/>
        </p:nvSpPr>
        <p:spPr>
          <a:xfrm>
            <a:off x="303751" y="2349441"/>
            <a:ext cx="8133637" cy="11541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500" i="0" u="none" strike="noStrike" cap="none" spc="0" normalizeH="0" baseline="0" dirty="0">
                <a:ln>
                  <a:noFill/>
                </a:ln>
                <a:solidFill>
                  <a:srgbClr val="000000"/>
                </a:solidFill>
                <a:effectLst/>
                <a:uFillTx/>
                <a:latin typeface="+mj-lt"/>
                <a:ea typeface="+mj-ea"/>
                <a:cs typeface="+mj-cs"/>
                <a:sym typeface="Arial"/>
              </a:rPr>
              <a:t>2. How long does it take the average American to</a:t>
            </a:r>
          </a:p>
          <a:p>
            <a:pPr marL="0" marR="0" indent="0" algn="l" defTabSz="914400" rtl="0" fontAlgn="auto" latinLnBrk="0" hangingPunct="0">
              <a:lnSpc>
                <a:spcPct val="100000"/>
              </a:lnSpc>
              <a:spcBef>
                <a:spcPts val="0"/>
              </a:spcBef>
              <a:spcAft>
                <a:spcPts val="0"/>
              </a:spcAft>
              <a:buClrTx/>
              <a:buSzTx/>
              <a:buFontTx/>
              <a:buNone/>
              <a:tabLst/>
            </a:pPr>
            <a:r>
              <a:rPr lang="en-US" sz="2500" dirty="0"/>
              <a:t>    consume the same amount of sugar that our ancestors</a:t>
            </a:r>
          </a:p>
          <a:p>
            <a:pPr marL="0" marR="0" indent="0" algn="l" defTabSz="914400" rtl="0" fontAlgn="auto" latinLnBrk="0" hangingPunct="0">
              <a:lnSpc>
                <a:spcPct val="100000"/>
              </a:lnSpc>
              <a:spcBef>
                <a:spcPts val="0"/>
              </a:spcBef>
              <a:spcAft>
                <a:spcPts val="0"/>
              </a:spcAft>
              <a:buClrTx/>
              <a:buSzTx/>
              <a:buFontTx/>
              <a:buNone/>
              <a:tabLst/>
            </a:pPr>
            <a:r>
              <a:rPr kumimoji="0" lang="en-US" sz="2500" i="0" u="none" strike="noStrike" cap="none" spc="0" normalizeH="0" baseline="0" dirty="0">
                <a:ln>
                  <a:noFill/>
                </a:ln>
                <a:solidFill>
                  <a:srgbClr val="000000"/>
                </a:solidFill>
                <a:effectLst/>
                <a:uFillTx/>
                <a:latin typeface="+mj-lt"/>
                <a:ea typeface="+mj-ea"/>
                <a:cs typeface="+mj-cs"/>
                <a:sym typeface="Arial"/>
              </a:rPr>
              <a:t>    from 200 years ago would consume in a year?</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 name="Google Shape;137;p26"/>
          <p:cNvGrpSpPr/>
          <p:nvPr/>
        </p:nvGrpSpPr>
        <p:grpSpPr>
          <a:xfrm>
            <a:off x="1053794" y="319631"/>
            <a:ext cx="7036412" cy="4504238"/>
            <a:chOff x="0" y="0"/>
            <a:chExt cx="7036410" cy="4504236"/>
          </a:xfrm>
        </p:grpSpPr>
        <p:pic>
          <p:nvPicPr>
            <p:cNvPr id="195" name="Google Shape;138;p26" descr="Google Shape;138;p26"/>
            <p:cNvPicPr>
              <a:picLocks noChangeAspect="1"/>
            </p:cNvPicPr>
            <p:nvPr/>
          </p:nvPicPr>
          <p:blipFill>
            <a:blip r:embed="rId3"/>
            <a:srcRect t="17992" b="17992"/>
            <a:stretch>
              <a:fillRect/>
            </a:stretch>
          </p:blipFill>
          <p:spPr>
            <a:xfrm>
              <a:off x="0" y="0"/>
              <a:ext cx="7036411" cy="4504236"/>
            </a:xfrm>
            <a:prstGeom prst="rect">
              <a:avLst/>
            </a:prstGeom>
            <a:ln w="12700" cap="flat">
              <a:noFill/>
              <a:miter lim="400000"/>
            </a:ln>
            <a:effectLst>
              <a:outerShdw blurRad="190500" dist="38100" dir="2700000" rotWithShape="0">
                <a:srgbClr val="BFBFBF">
                  <a:alpha val="60000"/>
                </a:srgbClr>
              </a:outerShdw>
            </a:effectLst>
          </p:spPr>
        </p:pic>
        <p:pic>
          <p:nvPicPr>
            <p:cNvPr id="196" name="Google Shape;139;p26" descr="Google Shape;139;p26"/>
            <p:cNvPicPr>
              <a:picLocks noChangeAspect="1"/>
            </p:cNvPicPr>
            <p:nvPr/>
          </p:nvPicPr>
          <p:blipFill>
            <a:blip r:embed="rId3"/>
            <a:srcRect t="17992" b="17991"/>
            <a:stretch>
              <a:fillRect/>
            </a:stretch>
          </p:blipFill>
          <p:spPr>
            <a:xfrm>
              <a:off x="0" y="-1"/>
              <a:ext cx="7036411" cy="4504238"/>
            </a:xfrm>
            <a:prstGeom prst="rect">
              <a:avLst/>
            </a:prstGeom>
            <a:ln w="12700" cap="flat">
              <a:noFill/>
              <a:miter lim="400000"/>
            </a:ln>
            <a:effectLst>
              <a:outerShdw blurRad="50800" dist="38100" dir="13500000" rotWithShape="0">
                <a:srgbClr val="FFFFFF">
                  <a:alpha val="40000"/>
                </a:srgbClr>
              </a:outerShdw>
            </a:effectLst>
          </p:spPr>
        </p:pic>
      </p:grpSp>
      <p:sp>
        <p:nvSpPr>
          <p:cNvPr id="198" name="Google Shape;140;p26"/>
          <p:cNvSpPr txBox="1"/>
          <p:nvPr/>
        </p:nvSpPr>
        <p:spPr>
          <a:xfrm>
            <a:off x="2478388" y="1485759"/>
            <a:ext cx="4564501" cy="1764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defRPr sz="12500" b="1">
                <a:solidFill>
                  <a:schemeClr val="accent1"/>
                </a:solidFill>
              </a:defRPr>
            </a:lvl1pPr>
          </a:lstStyle>
          <a:p>
            <a:r>
              <a:t>6.8%</a:t>
            </a:r>
          </a:p>
        </p:txBody>
      </p:sp>
      <p:sp>
        <p:nvSpPr>
          <p:cNvPr id="199" name="Google Shape;141;p26"/>
          <p:cNvSpPr txBox="1"/>
          <p:nvPr/>
        </p:nvSpPr>
        <p:spPr>
          <a:xfrm>
            <a:off x="2628887" y="1533908"/>
            <a:ext cx="4223400"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defRPr b="1"/>
            </a:lvl1pPr>
          </a:lstStyle>
          <a:p>
            <a:r>
              <a:t>ONLY</a:t>
            </a:r>
          </a:p>
        </p:txBody>
      </p:sp>
      <p:sp>
        <p:nvSpPr>
          <p:cNvPr id="200" name="Google Shape;142;p26"/>
          <p:cNvSpPr txBox="1"/>
          <p:nvPr/>
        </p:nvSpPr>
        <p:spPr>
          <a:xfrm>
            <a:off x="2624783" y="3059489"/>
            <a:ext cx="4650900" cy="4005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p>
            <a:pPr>
              <a:defRPr b="1"/>
            </a:pPr>
            <a:r>
              <a:t>OF THE U.S. ADULT POPULATION HAS </a:t>
            </a:r>
            <a:endParaRPr sz="1100"/>
          </a:p>
          <a:p>
            <a:pPr>
              <a:defRPr b="1">
                <a:solidFill>
                  <a:schemeClr val="accent1"/>
                </a:solidFill>
              </a:defRPr>
            </a:pPr>
            <a:r>
              <a:t>OPTIMAL CARDIOMETABOLIC HEALTH</a:t>
            </a:r>
          </a:p>
        </p:txBody>
      </p:sp>
      <p:sp>
        <p:nvSpPr>
          <p:cNvPr id="201" name="Google Shape;143;p26"/>
          <p:cNvSpPr txBox="1"/>
          <p:nvPr/>
        </p:nvSpPr>
        <p:spPr>
          <a:xfrm>
            <a:off x="353814" y="4766481"/>
            <a:ext cx="4582300" cy="1795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defRPr sz="800" i="1">
                <a:solidFill>
                  <a:srgbClr val="EEEEEE"/>
                </a:solidFill>
              </a:defRPr>
            </a:lvl1pPr>
          </a:lstStyle>
          <a:p>
            <a:r>
              <a:t>National Health and Nutrition Examination Survey n = 55,081 people aged 20+ years</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200"/>
                                  </p:stCondLst>
                                  <p:iterate>
                                    <p:tmAbs val="0"/>
                                  </p:iterate>
                                  <p:childTnLst>
                                    <p:set>
                                      <p:cBhvr>
                                        <p:cTn id="6" fill="hold"/>
                                        <p:tgtEl>
                                          <p:spTgt spid="198"/>
                                        </p:tgtEl>
                                        <p:attrNameLst>
                                          <p:attrName>style.visibility</p:attrName>
                                        </p:attrNameLst>
                                      </p:cBhvr>
                                      <p:to>
                                        <p:strVal val="visible"/>
                                      </p:to>
                                    </p:set>
                                    <p:animEffect transition="in" filter="fade">
                                      <p:cBhvr>
                                        <p:cTn id="7" dur="500"/>
                                        <p:tgtEl>
                                          <p:spTgt spid="198"/>
                                        </p:tgtEl>
                                      </p:cBhvr>
                                    </p:animEffect>
                                  </p:childTnLst>
                                </p:cTn>
                              </p:par>
                            </p:childTnLst>
                          </p:cTn>
                        </p:par>
                        <p:par>
                          <p:cTn id="8" fill="hold">
                            <p:stCondLst>
                              <p:cond delay="700"/>
                            </p:stCondLst>
                            <p:childTnLst>
                              <p:par>
                                <p:cTn id="9" presetID="10" presetClass="entr" fill="hold" grpId="2" nodeType="afterEffect">
                                  <p:stCondLst>
                                    <p:cond delay="0"/>
                                  </p:stCondLst>
                                  <p:iterate>
                                    <p:tmAbs val="0"/>
                                  </p:iterate>
                                  <p:childTnLst>
                                    <p:set>
                                      <p:cBhvr>
                                        <p:cTn id="10" fill="hold"/>
                                        <p:tgtEl>
                                          <p:spTgt spid="199"/>
                                        </p:tgtEl>
                                        <p:attrNameLst>
                                          <p:attrName>style.visibility</p:attrName>
                                        </p:attrNameLst>
                                      </p:cBhvr>
                                      <p:to>
                                        <p:strVal val="visible"/>
                                      </p:to>
                                    </p:set>
                                    <p:animEffect transition="in" filter="fade">
                                      <p:cBhvr>
                                        <p:cTn id="11" dur="500"/>
                                        <p:tgtEl>
                                          <p:spTgt spid="199"/>
                                        </p:tgtEl>
                                      </p:cBhvr>
                                    </p:animEffect>
                                  </p:childTnLst>
                                </p:cTn>
                              </p:par>
                            </p:childTnLst>
                          </p:cTn>
                        </p:par>
                        <p:par>
                          <p:cTn id="12" fill="hold">
                            <p:stCondLst>
                              <p:cond delay="1200"/>
                            </p:stCondLst>
                            <p:childTnLst>
                              <p:par>
                                <p:cTn id="13" presetID="10" presetClass="entr" fill="hold" grpId="3" nodeType="afterEffect">
                                  <p:stCondLst>
                                    <p:cond delay="0"/>
                                  </p:stCondLst>
                                  <p:iterate>
                                    <p:tmAbs val="0"/>
                                  </p:iterate>
                                  <p:childTnLst>
                                    <p:set>
                                      <p:cBhvr>
                                        <p:cTn id="14" fill="hold"/>
                                        <p:tgtEl>
                                          <p:spTgt spid="200"/>
                                        </p:tgtEl>
                                        <p:attrNameLst>
                                          <p:attrName>style.visibility</p:attrName>
                                        </p:attrNameLst>
                                      </p:cBhvr>
                                      <p:to>
                                        <p:strVal val="visible"/>
                                      </p:to>
                                    </p:set>
                                    <p:animEffect transition="in" filter="fade">
                                      <p:cBhvr>
                                        <p:cTn id="15" dur="500"/>
                                        <p:tgtEl>
                                          <p:spTgt spid="200"/>
                                        </p:tgtEl>
                                      </p:cBhvr>
                                    </p:animEffect>
                                  </p:childTnLst>
                                </p:cTn>
                              </p:par>
                            </p:childTnLst>
                          </p:cTn>
                        </p:par>
                        <p:par>
                          <p:cTn id="16" fill="hold">
                            <p:stCondLst>
                              <p:cond delay="1700"/>
                            </p:stCondLst>
                            <p:childTnLst>
                              <p:par>
                                <p:cTn id="17" presetID="10" presetClass="entr" fill="hold" grpId="4" nodeType="afterEffect">
                                  <p:stCondLst>
                                    <p:cond delay="500"/>
                                  </p:stCondLst>
                                  <p:iterate>
                                    <p:tmAbs val="0"/>
                                  </p:iterate>
                                  <p:childTnLst>
                                    <p:set>
                                      <p:cBhvr>
                                        <p:cTn id="18" fill="hold"/>
                                        <p:tgtEl>
                                          <p:spTgt spid="201"/>
                                        </p:tgtEl>
                                        <p:attrNameLst>
                                          <p:attrName>style.visibility</p:attrName>
                                        </p:attrNameLst>
                                      </p:cBhvr>
                                      <p:to>
                                        <p:strVal val="visible"/>
                                      </p:to>
                                    </p:set>
                                    <p:animEffect transition="in" filter="fade">
                                      <p:cBhvr>
                                        <p:cTn id="19" dur="500"/>
                                        <p:tgtEl>
                                          <p:spTgt spid="201"/>
                                        </p:tgtEl>
                                      </p:cBhvr>
                                    </p:animEffect>
                                  </p:childTnLst>
                                </p:cTn>
                              </p:par>
                            </p:childTnLst>
                          </p:cTn>
                        </p:par>
                        <p:par>
                          <p:cTn id="20" fill="hold">
                            <p:stCondLst>
                              <p:cond delay="2700"/>
                            </p:stCondLst>
                            <p:childTnLst>
                              <p:par>
                                <p:cTn id="21" presetID="10" presetClass="entr" fill="hold" grpId="5" nodeType="afterEffect">
                                  <p:stCondLst>
                                    <p:cond delay="200"/>
                                  </p:stCondLst>
                                  <p:iterate>
                                    <p:tmAbs val="0"/>
                                  </p:iterate>
                                  <p:childTnLst>
                                    <p:set>
                                      <p:cBhvr>
                                        <p:cTn id="22" fill="hold"/>
                                        <p:tgtEl>
                                          <p:spTgt spid="197"/>
                                        </p:tgtEl>
                                        <p:attrNameLst>
                                          <p:attrName>style.visibility</p:attrName>
                                        </p:attrNameLst>
                                      </p:cBhvr>
                                      <p:to>
                                        <p:strVal val="visible"/>
                                      </p:to>
                                    </p:set>
                                    <p:animEffect transition="in" filter="fade">
                                      <p:cBhvr>
                                        <p:cTn id="23"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5" animBg="1" advAuto="0"/>
      <p:bldP spid="198" grpId="1" animBg="1" advAuto="0"/>
      <p:bldP spid="199" grpId="2" animBg="1" advAuto="0"/>
      <p:bldP spid="200" grpId="3" animBg="1" advAuto="0"/>
      <p:bldP spid="201" grpId="4"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Google Shape;149;p28"/>
          <p:cNvSpPr/>
          <p:nvPr/>
        </p:nvSpPr>
        <p:spPr>
          <a:xfrm>
            <a:off x="0" y="-1"/>
            <a:ext cx="9144000" cy="5142902"/>
          </a:xfrm>
          <a:prstGeom prst="rect">
            <a:avLst/>
          </a:prstGeom>
          <a:gradFill>
            <a:gsLst>
              <a:gs pos="0">
                <a:schemeClr val="accent1"/>
              </a:gs>
              <a:gs pos="64999">
                <a:srgbClr val="E09C6C"/>
              </a:gs>
              <a:gs pos="100000">
                <a:srgbClr val="E7B490"/>
              </a:gs>
            </a:gsLst>
            <a:path path="circle">
              <a:fillToRect l="37721" t="-19636" r="62278" b="119636"/>
            </a:path>
          </a:gradFill>
          <a:ln w="12700">
            <a:miter lim="400000"/>
          </a:ln>
        </p:spPr>
        <p:txBody>
          <a:bodyPr lIns="0" tIns="0" rIns="0" bIns="0" anchor="ctr"/>
          <a:lstStyle/>
          <a:p>
            <a:pPr algn="ctr">
              <a:defRPr>
                <a:solidFill>
                  <a:srgbClr val="FFFFFF"/>
                </a:solidFill>
              </a:defRPr>
            </a:pPr>
            <a:endParaRPr/>
          </a:p>
        </p:txBody>
      </p:sp>
      <p:sp>
        <p:nvSpPr>
          <p:cNvPr id="206" name="Google Shape;150;p28"/>
          <p:cNvSpPr/>
          <p:nvPr/>
        </p:nvSpPr>
        <p:spPr>
          <a:xfrm>
            <a:off x="0" y="5318"/>
            <a:ext cx="8674500" cy="5137500"/>
          </a:xfrm>
          <a:prstGeom prst="rect">
            <a:avLst/>
          </a:prstGeom>
          <a:gradFill>
            <a:gsLst>
              <a:gs pos="0">
                <a:srgbClr val="D88347">
                  <a:alpha val="88627"/>
                </a:srgbClr>
              </a:gs>
              <a:gs pos="46000">
                <a:srgbClr val="D88347">
                  <a:alpha val="48627"/>
                </a:srgbClr>
              </a:gs>
              <a:gs pos="98000">
                <a:srgbClr val="D88347">
                  <a:alpha val="0"/>
                </a:srgbClr>
              </a:gs>
              <a:gs pos="100000">
                <a:srgbClr val="D88347">
                  <a:alpha val="0"/>
                </a:srgbClr>
              </a:gs>
            </a:gsLst>
          </a:gradFill>
          <a:ln w="12700">
            <a:miter lim="400000"/>
          </a:ln>
        </p:spPr>
        <p:txBody>
          <a:bodyPr lIns="0" tIns="0" rIns="0" bIns="0" anchor="ctr"/>
          <a:lstStyle/>
          <a:p>
            <a:pPr algn="ctr">
              <a:defRPr>
                <a:solidFill>
                  <a:srgbClr val="FFFFFF"/>
                </a:solidFill>
              </a:defRPr>
            </a:pPr>
            <a:endParaRPr/>
          </a:p>
        </p:txBody>
      </p:sp>
      <p:pic>
        <p:nvPicPr>
          <p:cNvPr id="207" name="Google Shape;151;p28" descr="Google Shape;151;p28"/>
          <p:cNvPicPr>
            <a:picLocks noChangeAspect="1"/>
          </p:cNvPicPr>
          <p:nvPr/>
        </p:nvPicPr>
        <p:blipFill>
          <a:blip r:embed="rId3"/>
          <a:stretch>
            <a:fillRect/>
          </a:stretch>
        </p:blipFill>
        <p:spPr>
          <a:xfrm>
            <a:off x="8845464" y="4823867"/>
            <a:ext cx="128146" cy="180719"/>
          </a:xfrm>
          <a:prstGeom prst="rect">
            <a:avLst/>
          </a:prstGeom>
          <a:ln w="12700">
            <a:miter lim="400000"/>
          </a:ln>
          <a:effectLst>
            <a:outerShdw blurRad="101600" dist="38100" dir="2700000" rotWithShape="0">
              <a:srgbClr val="B15F25">
                <a:alpha val="40000"/>
              </a:srgbClr>
            </a:outerShdw>
          </a:effectLst>
        </p:spPr>
      </p:pic>
      <p:sp>
        <p:nvSpPr>
          <p:cNvPr id="208" name="Google Shape;152;p28"/>
          <p:cNvSpPr txBox="1"/>
          <p:nvPr/>
        </p:nvSpPr>
        <p:spPr>
          <a:xfrm>
            <a:off x="614777" y="760582"/>
            <a:ext cx="3021901" cy="10162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p>
            <a:pPr>
              <a:defRPr sz="4100" b="1">
                <a:solidFill>
                  <a:srgbClr val="F2F2F2"/>
                </a:solidFill>
              </a:defRPr>
            </a:pPr>
            <a:r>
              <a:t>MetaPWR</a:t>
            </a:r>
          </a:p>
          <a:p>
            <a:pPr>
              <a:defRPr sz="3000" i="1">
                <a:solidFill>
                  <a:srgbClr val="F2F2F2"/>
                </a:solidFill>
              </a:defRPr>
            </a:pPr>
            <a:r>
              <a:t>Metabolic System</a:t>
            </a:r>
          </a:p>
        </p:txBody>
      </p:sp>
      <p:sp>
        <p:nvSpPr>
          <p:cNvPr id="209" name="Google Shape;153;p28"/>
          <p:cNvSpPr/>
          <p:nvPr/>
        </p:nvSpPr>
        <p:spPr>
          <a:xfrm>
            <a:off x="614777" y="1809587"/>
            <a:ext cx="292244" cy="54471"/>
          </a:xfrm>
          <a:custGeom>
            <a:avLst/>
            <a:gdLst/>
            <a:ahLst/>
            <a:cxnLst>
              <a:cxn ang="0">
                <a:pos x="wd2" y="hd2"/>
              </a:cxn>
              <a:cxn ang="5400000">
                <a:pos x="wd2" y="hd2"/>
              </a:cxn>
              <a:cxn ang="10800000">
                <a:pos x="wd2" y="hd2"/>
              </a:cxn>
              <a:cxn ang="16200000">
                <a:pos x="wd2" y="hd2"/>
              </a:cxn>
            </a:cxnLst>
            <a:rect l="0" t="0" r="r" b="b"/>
            <a:pathLst>
              <a:path w="21590" h="21568" extrusionOk="0">
                <a:moveTo>
                  <a:pt x="20276" y="0"/>
                </a:moveTo>
                <a:lnTo>
                  <a:pt x="1304" y="0"/>
                </a:lnTo>
                <a:cubicBezTo>
                  <a:pt x="0" y="0"/>
                  <a:pt x="0" y="7456"/>
                  <a:pt x="0" y="10800"/>
                </a:cubicBezTo>
                <a:cubicBezTo>
                  <a:pt x="8" y="13920"/>
                  <a:pt x="0" y="21600"/>
                  <a:pt x="1304" y="21568"/>
                </a:cubicBezTo>
                <a:lnTo>
                  <a:pt x="20276" y="21568"/>
                </a:lnTo>
                <a:cubicBezTo>
                  <a:pt x="21600" y="21600"/>
                  <a:pt x="21585" y="13936"/>
                  <a:pt x="21588" y="10800"/>
                </a:cubicBezTo>
                <a:cubicBezTo>
                  <a:pt x="21600" y="7456"/>
                  <a:pt x="21600" y="0"/>
                  <a:pt x="20276" y="0"/>
                </a:cubicBezTo>
                <a:close/>
              </a:path>
            </a:pathLst>
          </a:custGeom>
          <a:solidFill>
            <a:srgbClr val="F2F2F2"/>
          </a:solidFill>
          <a:ln w="12700">
            <a:miter lim="400000"/>
          </a:ln>
          <a:effectLst>
            <a:outerShdw blurRad="101600" dist="38100" dir="2700000" rotWithShape="0">
              <a:srgbClr val="B15F25">
                <a:alpha val="40000"/>
              </a:srgbClr>
            </a:outerShdw>
          </a:effectLst>
        </p:spPr>
        <p:txBody>
          <a:bodyPr lIns="0" tIns="0" rIns="0" bIns="0" anchor="ctr"/>
          <a:lstStyle/>
          <a:p>
            <a:pPr>
              <a:defRPr sz="800">
                <a:solidFill>
                  <a:srgbClr val="1C252C"/>
                </a:solidFill>
              </a:defRPr>
            </a:pPr>
            <a:endParaRPr/>
          </a:p>
        </p:txBody>
      </p:sp>
      <p:grpSp>
        <p:nvGrpSpPr>
          <p:cNvPr id="216" name="Google Shape;154;p28"/>
          <p:cNvGrpSpPr/>
          <p:nvPr/>
        </p:nvGrpSpPr>
        <p:grpSpPr>
          <a:xfrm>
            <a:off x="2153625" y="1960509"/>
            <a:ext cx="6755600" cy="2649585"/>
            <a:chOff x="0" y="0"/>
            <a:chExt cx="6755598" cy="2649584"/>
          </a:xfrm>
        </p:grpSpPr>
        <p:pic>
          <p:nvPicPr>
            <p:cNvPr id="210" name="Google Shape;155;p28" descr="Google Shape;155;p28"/>
            <p:cNvPicPr>
              <a:picLocks noChangeAspect="1"/>
            </p:cNvPicPr>
            <p:nvPr/>
          </p:nvPicPr>
          <p:blipFill>
            <a:blip r:embed="rId4"/>
            <a:stretch>
              <a:fillRect/>
            </a:stretch>
          </p:blipFill>
          <p:spPr>
            <a:xfrm>
              <a:off x="4377992" y="190515"/>
              <a:ext cx="1862109" cy="2429649"/>
            </a:xfrm>
            <a:prstGeom prst="rect">
              <a:avLst/>
            </a:prstGeom>
            <a:ln w="12700" cap="flat">
              <a:noFill/>
              <a:miter lim="400000"/>
            </a:ln>
            <a:effectLst>
              <a:reflection stA="44000" endPos="40000" dir="5400000" sy="-100000" algn="bl" rotWithShape="0"/>
            </a:effectLst>
          </p:spPr>
        </p:pic>
        <p:pic>
          <p:nvPicPr>
            <p:cNvPr id="211" name="Google Shape;156;p28" descr="Google Shape;156;p28"/>
            <p:cNvPicPr>
              <a:picLocks noChangeAspect="1"/>
            </p:cNvPicPr>
            <p:nvPr/>
          </p:nvPicPr>
          <p:blipFill>
            <a:blip r:embed="rId5"/>
            <a:stretch>
              <a:fillRect/>
            </a:stretch>
          </p:blipFill>
          <p:spPr>
            <a:xfrm>
              <a:off x="1238986" y="0"/>
              <a:ext cx="3485153" cy="2620165"/>
            </a:xfrm>
            <a:prstGeom prst="rect">
              <a:avLst/>
            </a:prstGeom>
            <a:ln w="12700" cap="flat">
              <a:noFill/>
              <a:miter lim="400000"/>
            </a:ln>
            <a:effectLst>
              <a:reflection stA="44000" endPos="40000" dir="5400000" sy="-100000" algn="bl" rotWithShape="0"/>
            </a:effectLst>
          </p:spPr>
        </p:pic>
        <p:pic>
          <p:nvPicPr>
            <p:cNvPr id="212" name="Google Shape;157;p28" descr="Google Shape;157;p28"/>
            <p:cNvPicPr>
              <a:picLocks noChangeAspect="1"/>
            </p:cNvPicPr>
            <p:nvPr/>
          </p:nvPicPr>
          <p:blipFill>
            <a:blip r:embed="rId6"/>
            <a:srcRect/>
            <a:stretch>
              <a:fillRect/>
            </a:stretch>
          </p:blipFill>
          <p:spPr>
            <a:xfrm>
              <a:off x="1110663" y="889885"/>
              <a:ext cx="861824" cy="1703560"/>
            </a:xfrm>
            <a:prstGeom prst="rect">
              <a:avLst/>
            </a:prstGeom>
            <a:ln w="12700" cap="flat">
              <a:noFill/>
              <a:miter lim="400000"/>
            </a:ln>
            <a:effectLst>
              <a:reflection stA="44000" endPos="40000" dir="5400000" sy="-100000" algn="bl" rotWithShape="0"/>
            </a:effectLst>
          </p:spPr>
        </p:pic>
        <p:pic>
          <p:nvPicPr>
            <p:cNvPr id="213" name="Google Shape;158;p28" descr="Google Shape;158;p28"/>
            <p:cNvPicPr>
              <a:picLocks noChangeAspect="1"/>
            </p:cNvPicPr>
            <p:nvPr/>
          </p:nvPicPr>
          <p:blipFill>
            <a:blip r:embed="rId7"/>
            <a:srcRect l="5117" t="3097" r="5105" b="6589"/>
            <a:stretch>
              <a:fillRect/>
            </a:stretch>
          </p:blipFill>
          <p:spPr>
            <a:xfrm>
              <a:off x="5709338" y="576519"/>
              <a:ext cx="1046261" cy="2073066"/>
            </a:xfrm>
            <a:prstGeom prst="rect">
              <a:avLst/>
            </a:prstGeom>
            <a:ln w="12700" cap="flat">
              <a:noFill/>
              <a:miter lim="400000"/>
            </a:ln>
            <a:effectLst>
              <a:reflection stA="44000" endPos="40000" dir="5400000" sy="-100000" algn="bl" rotWithShape="0"/>
            </a:effectLst>
          </p:spPr>
        </p:pic>
        <p:pic>
          <p:nvPicPr>
            <p:cNvPr id="214" name="Google Shape;159;p28" descr="Google Shape;159;p28"/>
            <p:cNvPicPr>
              <a:picLocks noChangeAspect="1"/>
            </p:cNvPicPr>
            <p:nvPr/>
          </p:nvPicPr>
          <p:blipFill>
            <a:blip r:embed="rId8"/>
            <a:srcRect b="4370"/>
            <a:stretch>
              <a:fillRect/>
            </a:stretch>
          </p:blipFill>
          <p:spPr>
            <a:xfrm>
              <a:off x="-1" y="1193553"/>
              <a:ext cx="390392" cy="1408586"/>
            </a:xfrm>
            <a:prstGeom prst="rect">
              <a:avLst/>
            </a:prstGeom>
            <a:ln w="12700" cap="flat">
              <a:noFill/>
              <a:miter lim="400000"/>
            </a:ln>
            <a:effectLst>
              <a:reflection stA="44000" endPos="40000" dir="5400000" sy="-100000" algn="bl" rotWithShape="0"/>
            </a:effectLst>
          </p:spPr>
        </p:pic>
        <p:pic>
          <p:nvPicPr>
            <p:cNvPr id="215" name="Google Shape;160;p28" descr="Google Shape;160;p28"/>
            <p:cNvPicPr>
              <a:picLocks noChangeAspect="1"/>
            </p:cNvPicPr>
            <p:nvPr/>
          </p:nvPicPr>
          <p:blipFill>
            <a:blip r:embed="rId9"/>
            <a:srcRect t="5489" b="23675"/>
            <a:stretch>
              <a:fillRect/>
            </a:stretch>
          </p:blipFill>
          <p:spPr>
            <a:xfrm>
              <a:off x="420882" y="1036418"/>
              <a:ext cx="657459" cy="1556246"/>
            </a:xfrm>
            <a:prstGeom prst="rect">
              <a:avLst/>
            </a:prstGeom>
            <a:ln w="12700" cap="flat">
              <a:noFill/>
              <a:miter lim="400000"/>
            </a:ln>
            <a:effectLst>
              <a:reflection stA="44000" endPos="40000" dir="5400000" sy="-100000" algn="bl" rotWithShape="0"/>
            </a:effectLst>
          </p:spPr>
        </p:pic>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208"/>
                                        </p:tgtEl>
                                        <p:attrNameLst>
                                          <p:attrName>style.visibility</p:attrName>
                                        </p:attrNameLst>
                                      </p:cBhvr>
                                      <p:to>
                                        <p:strVal val="visible"/>
                                      </p:to>
                                    </p:set>
                                    <p:animEffect transition="in" filter="fade">
                                      <p:cBhvr>
                                        <p:cTn id="7" dur="500"/>
                                        <p:tgtEl>
                                          <p:spTgt spid="208"/>
                                        </p:tgtEl>
                                      </p:cBhvr>
                                    </p:animEffect>
                                  </p:childTnLst>
                                </p:cTn>
                              </p:par>
                            </p:childTnLst>
                          </p:cTn>
                        </p:par>
                        <p:par>
                          <p:cTn id="8" fill="hold">
                            <p:stCondLst>
                              <p:cond delay="500"/>
                            </p:stCondLst>
                            <p:childTnLst>
                              <p:par>
                                <p:cTn id="9" presetID="10" presetClass="entr" fill="hold" grpId="2" nodeType="afterEffect">
                                  <p:stCondLst>
                                    <p:cond delay="100"/>
                                  </p:stCondLst>
                                  <p:iterate>
                                    <p:tmAbs val="0"/>
                                  </p:iterate>
                                  <p:childTnLst>
                                    <p:set>
                                      <p:cBhvr>
                                        <p:cTn id="10" fill="hold"/>
                                        <p:tgtEl>
                                          <p:spTgt spid="209"/>
                                        </p:tgtEl>
                                        <p:attrNameLst>
                                          <p:attrName>style.visibility</p:attrName>
                                        </p:attrNameLst>
                                      </p:cBhvr>
                                      <p:to>
                                        <p:strVal val="visible"/>
                                      </p:to>
                                    </p:set>
                                    <p:animEffect transition="in" filter="fade">
                                      <p:cBhvr>
                                        <p:cTn id="11"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1" animBg="1" advAuto="0"/>
      <p:bldP spid="209"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Google Shape;165;g25ddb5fd156_1_0" descr="Google Shape;165;g25ddb5fd156_1_0"/>
          <p:cNvPicPr>
            <a:picLocks noChangeAspect="1"/>
          </p:cNvPicPr>
          <p:nvPr/>
        </p:nvPicPr>
        <p:blipFill>
          <a:blip r:embed="rId3"/>
          <a:stretch>
            <a:fillRect/>
          </a:stretch>
        </p:blipFill>
        <p:spPr>
          <a:xfrm>
            <a:off x="1060699" y="0"/>
            <a:ext cx="6857976" cy="51435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Google Shape;171;g25710344fc7_0_0"/>
          <p:cNvSpPr/>
          <p:nvPr/>
        </p:nvSpPr>
        <p:spPr>
          <a:xfrm>
            <a:off x="0" y="-1"/>
            <a:ext cx="9144000" cy="5142902"/>
          </a:xfrm>
          <a:prstGeom prst="rect">
            <a:avLst/>
          </a:prstGeom>
          <a:gradFill>
            <a:gsLst>
              <a:gs pos="0">
                <a:schemeClr val="accent1"/>
              </a:gs>
              <a:gs pos="64999">
                <a:srgbClr val="E09C6C"/>
              </a:gs>
              <a:gs pos="100000">
                <a:srgbClr val="E7B490"/>
              </a:gs>
            </a:gsLst>
            <a:path path="circle">
              <a:fillToRect l="37721" t="-19636" r="62278" b="119636"/>
            </a:path>
          </a:gradFill>
          <a:ln w="12700">
            <a:miter lim="400000"/>
          </a:ln>
        </p:spPr>
        <p:txBody>
          <a:bodyPr lIns="0" tIns="0" rIns="0" bIns="0" anchor="ctr"/>
          <a:lstStyle/>
          <a:p>
            <a:pPr algn="ctr">
              <a:defRPr>
                <a:solidFill>
                  <a:srgbClr val="FFFFFF"/>
                </a:solidFill>
              </a:defRPr>
            </a:pPr>
            <a:endParaRPr/>
          </a:p>
        </p:txBody>
      </p:sp>
      <p:sp>
        <p:nvSpPr>
          <p:cNvPr id="225" name="Google Shape;172;g25710344fc7_0_0"/>
          <p:cNvSpPr/>
          <p:nvPr/>
        </p:nvSpPr>
        <p:spPr>
          <a:xfrm>
            <a:off x="-1" y="3000"/>
            <a:ext cx="9207002" cy="5137500"/>
          </a:xfrm>
          <a:prstGeom prst="rect">
            <a:avLst/>
          </a:prstGeom>
          <a:gradFill>
            <a:gsLst>
              <a:gs pos="0">
                <a:srgbClr val="D88347">
                  <a:alpha val="88627"/>
                </a:srgbClr>
              </a:gs>
              <a:gs pos="46000">
                <a:srgbClr val="D88347">
                  <a:alpha val="48627"/>
                </a:srgbClr>
              </a:gs>
              <a:gs pos="98000">
                <a:srgbClr val="D88347">
                  <a:alpha val="0"/>
                </a:srgbClr>
              </a:gs>
              <a:gs pos="100000">
                <a:srgbClr val="D88347">
                  <a:alpha val="0"/>
                </a:srgbClr>
              </a:gs>
            </a:gsLst>
          </a:gradFill>
          <a:ln w="12700">
            <a:miter lim="400000"/>
          </a:ln>
        </p:spPr>
        <p:txBody>
          <a:bodyPr lIns="0" tIns="0" rIns="0" bIns="0" anchor="ctr"/>
          <a:lstStyle/>
          <a:p>
            <a:pPr algn="ctr">
              <a:defRPr>
                <a:solidFill>
                  <a:srgbClr val="FFFFFF"/>
                </a:solidFill>
              </a:defRPr>
            </a:pPr>
            <a:endParaRPr/>
          </a:p>
        </p:txBody>
      </p:sp>
      <p:pic>
        <p:nvPicPr>
          <p:cNvPr id="226" name="Google Shape;173;g25710344fc7_0_0" descr="Google Shape;173;g25710344fc7_0_0"/>
          <p:cNvPicPr>
            <a:picLocks noChangeAspect="1"/>
          </p:cNvPicPr>
          <p:nvPr/>
        </p:nvPicPr>
        <p:blipFill>
          <a:blip r:embed="rId3"/>
          <a:stretch>
            <a:fillRect/>
          </a:stretch>
        </p:blipFill>
        <p:spPr>
          <a:xfrm>
            <a:off x="8845464" y="4823867"/>
            <a:ext cx="128146" cy="180719"/>
          </a:xfrm>
          <a:prstGeom prst="rect">
            <a:avLst/>
          </a:prstGeom>
          <a:ln w="12700">
            <a:miter lim="400000"/>
          </a:ln>
          <a:effectLst>
            <a:outerShdw blurRad="101600" dist="38100" dir="2700000" rotWithShape="0">
              <a:srgbClr val="B15F25">
                <a:alpha val="40000"/>
              </a:srgbClr>
            </a:outerShdw>
          </a:effectLst>
        </p:spPr>
      </p:pic>
      <p:sp>
        <p:nvSpPr>
          <p:cNvPr id="227" name="Google Shape;174;g25710344fc7_0_0"/>
          <p:cNvSpPr txBox="1"/>
          <p:nvPr/>
        </p:nvSpPr>
        <p:spPr>
          <a:xfrm>
            <a:off x="614777" y="756682"/>
            <a:ext cx="3021901" cy="10162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p>
            <a:pPr>
              <a:defRPr sz="4100" b="1">
                <a:solidFill>
                  <a:srgbClr val="F2F2F2"/>
                </a:solidFill>
              </a:defRPr>
            </a:pPr>
            <a:r>
              <a:t>MetaPWR</a:t>
            </a:r>
          </a:p>
          <a:p>
            <a:pPr>
              <a:defRPr sz="3000" i="1">
                <a:solidFill>
                  <a:srgbClr val="F2F2F2"/>
                </a:solidFill>
              </a:defRPr>
            </a:pPr>
            <a:r>
              <a:t>Advantage</a:t>
            </a:r>
          </a:p>
        </p:txBody>
      </p:sp>
      <p:sp>
        <p:nvSpPr>
          <p:cNvPr id="228" name="Google Shape;175;g25710344fc7_0_0"/>
          <p:cNvSpPr/>
          <p:nvPr/>
        </p:nvSpPr>
        <p:spPr>
          <a:xfrm>
            <a:off x="614777" y="1809587"/>
            <a:ext cx="292244" cy="54471"/>
          </a:xfrm>
          <a:custGeom>
            <a:avLst/>
            <a:gdLst/>
            <a:ahLst/>
            <a:cxnLst>
              <a:cxn ang="0">
                <a:pos x="wd2" y="hd2"/>
              </a:cxn>
              <a:cxn ang="5400000">
                <a:pos x="wd2" y="hd2"/>
              </a:cxn>
              <a:cxn ang="10800000">
                <a:pos x="wd2" y="hd2"/>
              </a:cxn>
              <a:cxn ang="16200000">
                <a:pos x="wd2" y="hd2"/>
              </a:cxn>
            </a:cxnLst>
            <a:rect l="0" t="0" r="r" b="b"/>
            <a:pathLst>
              <a:path w="21590" h="21568" extrusionOk="0">
                <a:moveTo>
                  <a:pt x="20276" y="0"/>
                </a:moveTo>
                <a:lnTo>
                  <a:pt x="1304" y="0"/>
                </a:lnTo>
                <a:cubicBezTo>
                  <a:pt x="0" y="0"/>
                  <a:pt x="0" y="7456"/>
                  <a:pt x="0" y="10800"/>
                </a:cubicBezTo>
                <a:cubicBezTo>
                  <a:pt x="8" y="13920"/>
                  <a:pt x="0" y="21600"/>
                  <a:pt x="1304" y="21568"/>
                </a:cubicBezTo>
                <a:lnTo>
                  <a:pt x="20276" y="21568"/>
                </a:lnTo>
                <a:cubicBezTo>
                  <a:pt x="21600" y="21600"/>
                  <a:pt x="21585" y="13936"/>
                  <a:pt x="21588" y="10800"/>
                </a:cubicBezTo>
                <a:cubicBezTo>
                  <a:pt x="21600" y="7456"/>
                  <a:pt x="21600" y="0"/>
                  <a:pt x="20276" y="0"/>
                </a:cubicBezTo>
                <a:close/>
              </a:path>
            </a:pathLst>
          </a:custGeom>
          <a:solidFill>
            <a:srgbClr val="F2F2F2"/>
          </a:solidFill>
          <a:ln w="12700">
            <a:miter lim="400000"/>
          </a:ln>
          <a:effectLst>
            <a:outerShdw blurRad="101600" dist="38100" dir="2700000" rotWithShape="0">
              <a:srgbClr val="B15F25">
                <a:alpha val="40000"/>
              </a:srgbClr>
            </a:outerShdw>
          </a:effectLst>
        </p:spPr>
        <p:txBody>
          <a:bodyPr lIns="0" tIns="0" rIns="0" bIns="0" anchor="ctr"/>
          <a:lstStyle/>
          <a:p>
            <a:pPr>
              <a:defRPr sz="800">
                <a:solidFill>
                  <a:srgbClr val="1C252C"/>
                </a:solidFill>
              </a:defRPr>
            </a:pPr>
            <a:endParaRPr/>
          </a:p>
        </p:txBody>
      </p:sp>
      <p:pic>
        <p:nvPicPr>
          <p:cNvPr id="229" name="Google Shape;176;g25710344fc7_0_0" descr="Google Shape;176;g25710344fc7_0_0"/>
          <p:cNvPicPr>
            <a:picLocks noChangeAspect="1"/>
          </p:cNvPicPr>
          <p:nvPr/>
        </p:nvPicPr>
        <p:blipFill>
          <a:blip r:embed="rId4"/>
          <a:stretch>
            <a:fillRect/>
          </a:stretch>
        </p:blipFill>
        <p:spPr>
          <a:xfrm>
            <a:off x="3595175" y="-300"/>
            <a:ext cx="5143501" cy="5143501"/>
          </a:xfrm>
          <a:prstGeom prst="rect">
            <a:avLst/>
          </a:prstGeom>
          <a:ln w="12700">
            <a:miter lim="400000"/>
          </a:ln>
        </p:spPr>
      </p:pic>
      <p:pic>
        <p:nvPicPr>
          <p:cNvPr id="230" name="Google Shape;177;g25710344fc7_0_0" descr="Google Shape;177;g25710344fc7_0_0"/>
          <p:cNvPicPr>
            <a:picLocks noChangeAspect="1"/>
          </p:cNvPicPr>
          <p:nvPr/>
        </p:nvPicPr>
        <p:blipFill>
          <a:blip r:embed="rId5"/>
          <a:stretch>
            <a:fillRect/>
          </a:stretch>
        </p:blipFill>
        <p:spPr>
          <a:xfrm>
            <a:off x="0" y="0"/>
            <a:ext cx="9144000" cy="5143500"/>
          </a:xfrm>
          <a:prstGeom prst="rect">
            <a:avLst/>
          </a:prstGeom>
          <a:ln w="12700">
            <a:miter lim="400000"/>
          </a:ln>
        </p:spPr>
      </p:pic>
      <p:pic>
        <p:nvPicPr>
          <p:cNvPr id="231" name="Google Shape;178;g25710344fc7_0_0" descr="Google Shape;178;g25710344fc7_0_0"/>
          <p:cNvPicPr>
            <a:picLocks noChangeAspect="1"/>
          </p:cNvPicPr>
          <p:nvPr/>
        </p:nvPicPr>
        <p:blipFill>
          <a:blip r:embed="rId6"/>
          <a:stretch>
            <a:fillRect/>
          </a:stretch>
        </p:blipFill>
        <p:spPr>
          <a:xfrm>
            <a:off x="0" y="0"/>
            <a:ext cx="9144000" cy="5143500"/>
          </a:xfrm>
          <a:prstGeom prst="rect">
            <a:avLst/>
          </a:prstGeom>
          <a:ln w="12700">
            <a:miter lim="400000"/>
          </a:ln>
        </p:spPr>
      </p:pic>
      <p:pic>
        <p:nvPicPr>
          <p:cNvPr id="232" name="Google Shape;179;g25710344fc7_0_0" descr="Google Shape;179;g25710344fc7_0_0"/>
          <p:cNvPicPr>
            <a:picLocks noChangeAspect="1"/>
          </p:cNvPicPr>
          <p:nvPr/>
        </p:nvPicPr>
        <p:blipFill>
          <a:blip r:embed="rId7"/>
          <a:stretch>
            <a:fillRect/>
          </a:stretch>
        </p:blipFill>
        <p:spPr>
          <a:xfrm>
            <a:off x="0" y="0"/>
            <a:ext cx="9144000" cy="5143500"/>
          </a:xfrm>
          <a:prstGeom prst="rect">
            <a:avLst/>
          </a:prstGeom>
          <a:ln w="12700">
            <a:miter lim="400000"/>
          </a:ln>
        </p:spPr>
      </p:pic>
      <p:pic>
        <p:nvPicPr>
          <p:cNvPr id="233" name="Google Shape;180;g25710344fc7_0_0" descr="Google Shape;180;g25710344fc7_0_0"/>
          <p:cNvPicPr>
            <a:picLocks noChangeAspect="1"/>
          </p:cNvPicPr>
          <p:nvPr/>
        </p:nvPicPr>
        <p:blipFill>
          <a:blip r:embed="rId8"/>
          <a:stretch>
            <a:fillRect/>
          </a:stretch>
        </p:blipFill>
        <p:spPr>
          <a:xfrm>
            <a:off x="0" y="0"/>
            <a:ext cx="9144000" cy="51435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227"/>
                                        </p:tgtEl>
                                        <p:attrNameLst>
                                          <p:attrName>style.visibility</p:attrName>
                                        </p:attrNameLst>
                                      </p:cBhvr>
                                      <p:to>
                                        <p:strVal val="visible"/>
                                      </p:to>
                                    </p:set>
                                    <p:animEffect transition="in" filter="fade">
                                      <p:cBhvr>
                                        <p:cTn id="7" dur="500"/>
                                        <p:tgtEl>
                                          <p:spTgt spid="227"/>
                                        </p:tgtEl>
                                      </p:cBhvr>
                                    </p:animEffect>
                                  </p:childTnLst>
                                </p:cTn>
                              </p:par>
                            </p:childTnLst>
                          </p:cTn>
                        </p:par>
                        <p:par>
                          <p:cTn id="8" fill="hold">
                            <p:stCondLst>
                              <p:cond delay="500"/>
                            </p:stCondLst>
                            <p:childTnLst>
                              <p:par>
                                <p:cTn id="9" presetID="10" presetClass="entr" fill="hold" grpId="2" nodeType="afterEffect">
                                  <p:stCondLst>
                                    <p:cond delay="100"/>
                                  </p:stCondLst>
                                  <p:iterate>
                                    <p:tmAbs val="0"/>
                                  </p:iterate>
                                  <p:childTnLst>
                                    <p:set>
                                      <p:cBhvr>
                                        <p:cTn id="10" fill="hold"/>
                                        <p:tgtEl>
                                          <p:spTgt spid="228"/>
                                        </p:tgtEl>
                                        <p:attrNameLst>
                                          <p:attrName>style.visibility</p:attrName>
                                        </p:attrNameLst>
                                      </p:cBhvr>
                                      <p:to>
                                        <p:strVal val="visible"/>
                                      </p:to>
                                    </p:set>
                                    <p:animEffect transition="in" filter="fade">
                                      <p:cBhvr>
                                        <p:cTn id="11"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1" animBg="1" advAuto="0"/>
      <p:bldP spid="228" grpId="2"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Google Shape;185;p4" descr="Google Shape;185;p4"/>
          <p:cNvPicPr>
            <a:picLocks noChangeAspect="1"/>
          </p:cNvPicPr>
          <p:nvPr/>
        </p:nvPicPr>
        <p:blipFill>
          <a:blip r:embed="rId3"/>
          <a:stretch>
            <a:fillRect/>
          </a:stretch>
        </p:blipFill>
        <p:spPr>
          <a:xfrm>
            <a:off x="25749" y="217325"/>
            <a:ext cx="9092502" cy="4708851"/>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Google Shape;190;p5" descr="Google Shape;190;p5"/>
          <p:cNvPicPr>
            <a:picLocks noChangeAspect="1"/>
          </p:cNvPicPr>
          <p:nvPr/>
        </p:nvPicPr>
        <p:blipFill>
          <a:blip r:embed="rId3"/>
          <a:stretch>
            <a:fillRect/>
          </a:stretch>
        </p:blipFill>
        <p:spPr>
          <a:xfrm>
            <a:off x="-180075" y="-52276"/>
            <a:ext cx="9324078" cy="5244803"/>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Google Shape;195;g24dfb220a35_1_8"/>
          <p:cNvSpPr txBox="1">
            <a:spLocks noGrp="1"/>
          </p:cNvSpPr>
          <p:nvPr>
            <p:ph type="title"/>
          </p:nvPr>
        </p:nvSpPr>
        <p:spPr>
          <a:xfrm>
            <a:off x="311699" y="445025"/>
            <a:ext cx="8520602" cy="572701"/>
          </a:xfrm>
          <a:prstGeom prst="rect">
            <a:avLst/>
          </a:prstGeom>
        </p:spPr>
        <p:txBody>
          <a:bodyPr/>
          <a:lstStyle/>
          <a:p>
            <a:pPr>
              <a:defRPr sz="2500"/>
            </a:pPr>
            <a:endParaRPr/>
          </a:p>
        </p:txBody>
      </p:sp>
      <p:pic>
        <p:nvPicPr>
          <p:cNvPr id="246" name="Google Shape;196;g24dfb220a35_1_8" descr="Google Shape;196;g24dfb220a35_1_8"/>
          <p:cNvPicPr>
            <a:picLocks noChangeAspect="1"/>
          </p:cNvPicPr>
          <p:nvPr/>
        </p:nvPicPr>
        <p:blipFill>
          <a:blip r:embed="rId3"/>
          <a:stretch>
            <a:fillRect/>
          </a:stretch>
        </p:blipFill>
        <p:spPr>
          <a:xfrm>
            <a:off x="0" y="4"/>
            <a:ext cx="9144000" cy="5143495"/>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Google Shape;68;p2" descr="Google Shape;68;p2"/>
          <p:cNvPicPr>
            <a:picLocks noChangeAspect="1"/>
          </p:cNvPicPr>
          <p:nvPr/>
        </p:nvPicPr>
        <p:blipFill rotWithShape="1">
          <a:blip r:embed="rId3"/>
          <a:srcRect t="22755"/>
          <a:stretch/>
        </p:blipFill>
        <p:spPr>
          <a:xfrm>
            <a:off x="0" y="1170432"/>
            <a:ext cx="9144000" cy="3973074"/>
          </a:xfrm>
          <a:prstGeom prst="rect">
            <a:avLst/>
          </a:prstGeom>
          <a:ln w="12700">
            <a:miter lim="400000"/>
          </a:ln>
        </p:spPr>
      </p:pic>
      <p:sp>
        <p:nvSpPr>
          <p:cNvPr id="2" name="TextBox 1">
            <a:extLst>
              <a:ext uri="{FF2B5EF4-FFF2-40B4-BE49-F238E27FC236}">
                <a16:creationId xmlns:a16="http://schemas.microsoft.com/office/drawing/2014/main" id="{25F4150D-0556-A1BB-566D-8C3A06B519E8}"/>
              </a:ext>
            </a:extLst>
          </p:cNvPr>
          <p:cNvSpPr txBox="1"/>
          <p:nvPr/>
        </p:nvSpPr>
        <p:spPr>
          <a:xfrm>
            <a:off x="909138" y="438912"/>
            <a:ext cx="7325723" cy="3847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500" b="1" dirty="0"/>
              <a:t>What would you like to address for your health?</a:t>
            </a:r>
            <a:endParaRPr kumimoji="0" lang="en-US" sz="2500" b="1" i="0" u="none" strike="noStrike" cap="none" spc="0" normalizeH="0" baseline="0" dirty="0">
              <a:ln>
                <a:noFill/>
              </a:ln>
              <a:solidFill>
                <a:srgbClr val="000000"/>
              </a:solidFill>
              <a:effectLst/>
              <a:uFillTx/>
              <a:latin typeface="+mj-lt"/>
              <a:ea typeface="+mj-ea"/>
              <a:cs typeface="+mj-cs"/>
              <a:sym typeface="Arial"/>
            </a:endParaRPr>
          </a:p>
        </p:txBody>
      </p:sp>
      <p:cxnSp>
        <p:nvCxnSpPr>
          <p:cNvPr id="4" name="Straight Connector 3">
            <a:extLst>
              <a:ext uri="{FF2B5EF4-FFF2-40B4-BE49-F238E27FC236}">
                <a16:creationId xmlns:a16="http://schemas.microsoft.com/office/drawing/2014/main" id="{C6EDC6F5-C8A1-8B1B-E764-74F93B9D0D7F}"/>
              </a:ext>
            </a:extLst>
          </p:cNvPr>
          <p:cNvCxnSpPr/>
          <p:nvPr/>
        </p:nvCxnSpPr>
        <p:spPr>
          <a:xfrm>
            <a:off x="-82296" y="1170432"/>
            <a:ext cx="9354312" cy="0"/>
          </a:xfrm>
          <a:prstGeom prst="line">
            <a:avLst/>
          </a:prstGeom>
          <a:noFill/>
          <a:ln w="25400" cap="flat">
            <a:solidFill>
              <a:schemeClr val="tx1"/>
            </a:solidFill>
            <a:prstDash val="solid"/>
            <a:round/>
          </a:ln>
          <a:effectLst>
            <a:outerShdw dist="20000" sx="1000" sy="1000" rotWithShape="0">
              <a:srgbClr val="000000"/>
            </a:outerShdw>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Google Shape;201;g24dfb220a35_1_13"/>
          <p:cNvSpPr txBox="1">
            <a:spLocks noGrp="1"/>
          </p:cNvSpPr>
          <p:nvPr>
            <p:ph type="title"/>
          </p:nvPr>
        </p:nvSpPr>
        <p:spPr>
          <a:xfrm>
            <a:off x="311699" y="445025"/>
            <a:ext cx="8520602" cy="572701"/>
          </a:xfrm>
          <a:prstGeom prst="rect">
            <a:avLst/>
          </a:prstGeom>
        </p:spPr>
        <p:txBody>
          <a:bodyPr/>
          <a:lstStyle/>
          <a:p>
            <a:pPr>
              <a:defRPr sz="2500"/>
            </a:pPr>
            <a:endParaRPr/>
          </a:p>
        </p:txBody>
      </p:sp>
      <p:pic>
        <p:nvPicPr>
          <p:cNvPr id="251" name="Google Shape;202;g24dfb220a35_1_13" descr="Google Shape;202;g24dfb220a35_1_13"/>
          <p:cNvPicPr>
            <a:picLocks noChangeAspect="1"/>
          </p:cNvPicPr>
          <p:nvPr/>
        </p:nvPicPr>
        <p:blipFill>
          <a:blip r:embed="rId3"/>
          <a:stretch>
            <a:fillRect/>
          </a:stretch>
        </p:blipFill>
        <p:spPr>
          <a:xfrm>
            <a:off x="0" y="0"/>
            <a:ext cx="9144011" cy="51435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Google Shape;207;g22ab0bd4bb1_0_0"/>
          <p:cNvSpPr txBox="1">
            <a:spLocks noGrp="1"/>
          </p:cNvSpPr>
          <p:nvPr>
            <p:ph type="title" idx="4294967295"/>
          </p:nvPr>
        </p:nvSpPr>
        <p:spPr>
          <a:xfrm>
            <a:off x="311699" y="445025"/>
            <a:ext cx="8520602" cy="572701"/>
          </a:xfrm>
          <a:prstGeom prst="rect">
            <a:avLst/>
          </a:prstGeom>
        </p:spPr>
        <p:txBody>
          <a:bodyPr/>
          <a:lstStyle>
            <a:lvl1pPr>
              <a:defRPr sz="2500">
                <a:solidFill>
                  <a:srgbClr val="FFFFFF"/>
                </a:solidFill>
              </a:defRPr>
            </a:lvl1pPr>
          </a:lstStyle>
          <a:p>
            <a:r>
              <a:t>Immune support oils</a:t>
            </a:r>
          </a:p>
        </p:txBody>
      </p:sp>
      <p:pic>
        <p:nvPicPr>
          <p:cNvPr id="256" name="Google Shape;208;g22ab0bd4bb1_0_0" descr="Google Shape;208;g22ab0bd4bb1_0_0"/>
          <p:cNvPicPr>
            <a:picLocks noChangeAspect="1"/>
          </p:cNvPicPr>
          <p:nvPr/>
        </p:nvPicPr>
        <p:blipFill>
          <a:blip r:embed="rId3"/>
          <a:stretch>
            <a:fillRect/>
          </a:stretch>
        </p:blipFill>
        <p:spPr>
          <a:xfrm>
            <a:off x="0" y="0"/>
            <a:ext cx="9144000" cy="5143495"/>
          </a:xfrm>
          <a:prstGeom prst="rect">
            <a:avLst/>
          </a:prstGeom>
          <a:ln w="12700">
            <a:miter lim="400000"/>
          </a:ln>
        </p:spPr>
      </p:pic>
      <p:pic>
        <p:nvPicPr>
          <p:cNvPr id="257" name="Google Shape;209;g22ab0bd4bb1_0_0" descr="Google Shape;209;g22ab0bd4bb1_0_0"/>
          <p:cNvPicPr>
            <a:picLocks noChangeAspect="1"/>
          </p:cNvPicPr>
          <p:nvPr/>
        </p:nvPicPr>
        <p:blipFill>
          <a:blip r:embed="rId4"/>
          <a:stretch>
            <a:fillRect/>
          </a:stretch>
        </p:blipFill>
        <p:spPr>
          <a:xfrm>
            <a:off x="0" y="0"/>
            <a:ext cx="9144000" cy="51435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Google Shape;214;p15"/>
          <p:cNvSpPr txBox="1">
            <a:spLocks noGrp="1"/>
          </p:cNvSpPr>
          <p:nvPr>
            <p:ph type="title" idx="4294967295"/>
          </p:nvPr>
        </p:nvSpPr>
        <p:spPr>
          <a:xfrm>
            <a:off x="311699" y="445025"/>
            <a:ext cx="8520602" cy="572701"/>
          </a:xfrm>
          <a:prstGeom prst="rect">
            <a:avLst/>
          </a:prstGeom>
        </p:spPr>
        <p:txBody>
          <a:bodyPr/>
          <a:lstStyle>
            <a:lvl1pPr>
              <a:defRPr sz="2500">
                <a:solidFill>
                  <a:srgbClr val="FFFFFF"/>
                </a:solidFill>
              </a:defRPr>
            </a:lvl1pPr>
          </a:lstStyle>
          <a:p>
            <a:r>
              <a:t>Medicine Cabinet Basics</a:t>
            </a:r>
          </a:p>
        </p:txBody>
      </p:sp>
      <p:pic>
        <p:nvPicPr>
          <p:cNvPr id="262" name="Google Shape;215;p15" descr="Google Shape;215;p15"/>
          <p:cNvPicPr>
            <a:picLocks noChangeAspect="1"/>
          </p:cNvPicPr>
          <p:nvPr/>
        </p:nvPicPr>
        <p:blipFill>
          <a:blip r:embed="rId3"/>
          <a:stretch>
            <a:fillRect/>
          </a:stretch>
        </p:blipFill>
        <p:spPr>
          <a:xfrm>
            <a:off x="0" y="0"/>
            <a:ext cx="9144011" cy="5143500"/>
          </a:xfrm>
          <a:prstGeom prst="rect">
            <a:avLst/>
          </a:prstGeom>
          <a:ln w="12700">
            <a:miter lim="400000"/>
          </a:ln>
        </p:spPr>
      </p:pic>
      <p:pic>
        <p:nvPicPr>
          <p:cNvPr id="263" name="Google Shape;216;p15" descr="Google Shape;216;p15"/>
          <p:cNvPicPr>
            <a:picLocks noChangeAspect="1"/>
          </p:cNvPicPr>
          <p:nvPr/>
        </p:nvPicPr>
        <p:blipFill>
          <a:blip r:embed="rId4"/>
          <a:stretch>
            <a:fillRect/>
          </a:stretch>
        </p:blipFill>
        <p:spPr>
          <a:xfrm>
            <a:off x="0" y="0"/>
            <a:ext cx="9144000" cy="51435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Google Shape;221;p16" descr="Google Shape;221;p16"/>
          <p:cNvPicPr>
            <a:picLocks noChangeAspect="1"/>
          </p:cNvPicPr>
          <p:nvPr/>
        </p:nvPicPr>
        <p:blipFill>
          <a:blip r:embed="rId3"/>
          <a:stretch>
            <a:fillRect/>
          </a:stretch>
        </p:blipFill>
        <p:spPr>
          <a:xfrm>
            <a:off x="0" y="0"/>
            <a:ext cx="9144000" cy="5143506"/>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Google Shape;226;p17"/>
          <p:cNvSpPr txBox="1">
            <a:spLocks noGrp="1"/>
          </p:cNvSpPr>
          <p:nvPr>
            <p:ph type="title"/>
          </p:nvPr>
        </p:nvSpPr>
        <p:spPr>
          <a:xfrm>
            <a:off x="311699" y="445025"/>
            <a:ext cx="8520602" cy="572701"/>
          </a:xfrm>
          <a:prstGeom prst="rect">
            <a:avLst/>
          </a:prstGeom>
        </p:spPr>
        <p:txBody>
          <a:bodyPr>
            <a:normAutofit fontScale="90000"/>
          </a:bodyPr>
          <a:lstStyle>
            <a:lvl1pPr defTabSz="768095">
              <a:defRPr sz="2688">
                <a:solidFill>
                  <a:srgbClr val="FFFFFF"/>
                </a:solidFill>
              </a:defRPr>
            </a:lvl1pPr>
          </a:lstStyle>
          <a:p>
            <a:r>
              <a:t>Mood &amp; Emotional Support</a:t>
            </a:r>
          </a:p>
        </p:txBody>
      </p:sp>
      <p:pic>
        <p:nvPicPr>
          <p:cNvPr id="272" name="Google Shape;227;p17" descr="Google Shape;227;p17"/>
          <p:cNvPicPr>
            <a:picLocks noChangeAspect="1"/>
          </p:cNvPicPr>
          <p:nvPr/>
        </p:nvPicPr>
        <p:blipFill>
          <a:blip r:embed="rId3"/>
          <a:stretch>
            <a:fillRect/>
          </a:stretch>
        </p:blipFill>
        <p:spPr>
          <a:xfrm>
            <a:off x="0" y="0"/>
            <a:ext cx="9144000" cy="5143495"/>
          </a:xfrm>
          <a:prstGeom prst="rect">
            <a:avLst/>
          </a:prstGeom>
          <a:ln w="12700">
            <a:miter lim="400000"/>
          </a:ln>
        </p:spPr>
      </p:pic>
      <p:pic>
        <p:nvPicPr>
          <p:cNvPr id="273" name="Google Shape;228;p17" descr="Google Shape;228;p17"/>
          <p:cNvPicPr>
            <a:picLocks noChangeAspect="1"/>
          </p:cNvPicPr>
          <p:nvPr/>
        </p:nvPicPr>
        <p:blipFill>
          <a:blip r:embed="rId4"/>
          <a:stretch>
            <a:fillRect/>
          </a:stretch>
        </p:blipFill>
        <p:spPr>
          <a:xfrm>
            <a:off x="0" y="0"/>
            <a:ext cx="9144000" cy="51435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Google Shape;233;g280e60140da_1_0" descr="Google Shape;233;g280e60140da_1_0"/>
          <p:cNvPicPr>
            <a:picLocks noChangeAspect="1"/>
          </p:cNvPicPr>
          <p:nvPr/>
        </p:nvPicPr>
        <p:blipFill>
          <a:blip r:embed="rId2"/>
          <a:stretch>
            <a:fillRect/>
          </a:stretch>
        </p:blipFill>
        <p:spPr>
          <a:xfrm>
            <a:off x="345424" y="0"/>
            <a:ext cx="5143501" cy="5143500"/>
          </a:xfrm>
          <a:prstGeom prst="rect">
            <a:avLst/>
          </a:prstGeom>
          <a:ln w="12700">
            <a:miter lim="400000"/>
          </a:ln>
        </p:spPr>
      </p:pic>
      <p:sp>
        <p:nvSpPr>
          <p:cNvPr id="278" name="Google Shape;234;g280e60140da_1_0"/>
          <p:cNvSpPr txBox="1"/>
          <p:nvPr/>
        </p:nvSpPr>
        <p:spPr>
          <a:xfrm>
            <a:off x="5702250" y="392675"/>
            <a:ext cx="3247201" cy="4261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2000">
                <a:latin typeface="Times New Roman"/>
                <a:ea typeface="Times New Roman"/>
                <a:cs typeface="Times New Roman"/>
                <a:sym typeface="Times New Roman"/>
              </a:defRPr>
            </a:pPr>
            <a:r>
              <a:t>100 PV:</a:t>
            </a:r>
          </a:p>
          <a:p>
            <a:pPr marL="457200" indent="-355600">
              <a:buClr>
                <a:srgbClr val="000000"/>
              </a:buClr>
              <a:buSzPts val="2000"/>
              <a:buFont typeface="Times New Roman"/>
              <a:buChar char="●"/>
              <a:defRPr sz="2000">
                <a:latin typeface="Times New Roman"/>
                <a:ea typeface="Times New Roman"/>
                <a:cs typeface="Times New Roman"/>
                <a:sym typeface="Times New Roman"/>
              </a:defRPr>
            </a:pPr>
            <a:r>
              <a:t>Free Shipping</a:t>
            </a:r>
          </a:p>
          <a:p>
            <a:pPr marL="457200" indent="-355600">
              <a:buClr>
                <a:srgbClr val="000000"/>
              </a:buClr>
              <a:buSzPts val="2000"/>
              <a:buFont typeface="Times New Roman"/>
              <a:buChar char="●"/>
              <a:defRPr sz="2000">
                <a:latin typeface="Times New Roman"/>
                <a:ea typeface="Times New Roman"/>
                <a:cs typeface="Times New Roman"/>
                <a:sym typeface="Times New Roman"/>
              </a:defRPr>
            </a:pPr>
            <a:r>
              <a:t>Free Citrus Bliss</a:t>
            </a:r>
          </a:p>
          <a:p>
            <a:endParaRPr sz="2000">
              <a:latin typeface="Times New Roman"/>
              <a:ea typeface="Times New Roman"/>
              <a:cs typeface="Times New Roman"/>
              <a:sym typeface="Times New Roman"/>
            </a:endParaRPr>
          </a:p>
          <a:p>
            <a:pPr>
              <a:defRPr sz="2000">
                <a:latin typeface="Times New Roman"/>
                <a:ea typeface="Times New Roman"/>
                <a:cs typeface="Times New Roman"/>
                <a:sym typeface="Times New Roman"/>
              </a:defRPr>
            </a:pPr>
            <a:r>
              <a:t>150 PV:</a:t>
            </a:r>
          </a:p>
          <a:p>
            <a:pPr marL="457200" indent="-355600">
              <a:buClr>
                <a:srgbClr val="000000"/>
              </a:buClr>
              <a:buSzPts val="2000"/>
              <a:buFont typeface="Times New Roman"/>
              <a:buChar char="●"/>
              <a:defRPr sz="2000">
                <a:latin typeface="Times New Roman"/>
                <a:ea typeface="Times New Roman"/>
                <a:cs typeface="Times New Roman"/>
                <a:sym typeface="Times New Roman"/>
              </a:defRPr>
            </a:pPr>
            <a:r>
              <a:t>Free Pebble Diffuser</a:t>
            </a:r>
          </a:p>
          <a:p>
            <a:endParaRPr sz="2000">
              <a:latin typeface="Times New Roman"/>
              <a:ea typeface="Times New Roman"/>
              <a:cs typeface="Times New Roman"/>
              <a:sym typeface="Times New Roman"/>
            </a:endParaRPr>
          </a:p>
          <a:p>
            <a:pPr>
              <a:defRPr sz="2000">
                <a:latin typeface="Times New Roman"/>
                <a:ea typeface="Times New Roman"/>
                <a:cs typeface="Times New Roman"/>
                <a:sym typeface="Times New Roman"/>
              </a:defRPr>
            </a:pPr>
            <a:r>
              <a:t>200PV</a:t>
            </a:r>
          </a:p>
          <a:p>
            <a:pPr marL="457200" indent="-355600">
              <a:buClr>
                <a:srgbClr val="000000"/>
              </a:buClr>
              <a:buSzPts val="2000"/>
              <a:buFont typeface="Times New Roman"/>
              <a:buChar char="●"/>
              <a:defRPr sz="2000">
                <a:latin typeface="Times New Roman"/>
                <a:ea typeface="Times New Roman"/>
                <a:cs typeface="Times New Roman"/>
                <a:sym typeface="Times New Roman"/>
              </a:defRPr>
            </a:pPr>
            <a:r>
              <a:t>Free Adaptive Touch</a:t>
            </a:r>
          </a:p>
          <a:p>
            <a:pPr marL="457200" indent="-355600">
              <a:buClr>
                <a:srgbClr val="000000"/>
              </a:buClr>
              <a:buSzPts val="2000"/>
              <a:buFont typeface="Times New Roman"/>
              <a:buChar char="●"/>
              <a:defRPr sz="2000">
                <a:latin typeface="Times New Roman"/>
                <a:ea typeface="Times New Roman"/>
                <a:cs typeface="Times New Roman"/>
                <a:sym typeface="Times New Roman"/>
              </a:defRPr>
            </a:pPr>
            <a:r>
              <a:t>Free 5 ML Frankincense</a:t>
            </a:r>
          </a:p>
          <a:p>
            <a:pPr marL="457200" indent="-355600">
              <a:buClr>
                <a:srgbClr val="000000"/>
              </a:buClr>
              <a:buSzPts val="2000"/>
              <a:buFont typeface="Times New Roman"/>
              <a:buChar char="●"/>
              <a:defRPr sz="2000">
                <a:latin typeface="Times New Roman"/>
                <a:ea typeface="Times New Roman"/>
                <a:cs typeface="Times New Roman"/>
                <a:sym typeface="Times New Roman"/>
              </a:defRPr>
            </a:pPr>
            <a:r>
              <a:t>FREE 15 ML Adaptive Oil (Oct only)</a:t>
            </a:r>
          </a:p>
          <a:p>
            <a:pPr marL="457200" indent="-355600">
              <a:buClr>
                <a:srgbClr val="000000"/>
              </a:buClr>
              <a:buSzPts val="2000"/>
              <a:buFont typeface="Times New Roman"/>
              <a:buChar char="●"/>
              <a:defRPr sz="2000">
                <a:latin typeface="Times New Roman"/>
                <a:ea typeface="Times New Roman"/>
                <a:cs typeface="Times New Roman"/>
                <a:sym typeface="Times New Roman"/>
              </a:defRPr>
            </a:pPr>
            <a:r>
              <a:t>FREE Adaptive Bath Oil (Oct only)</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Google Shape;239;p34" descr="Google Shape;239;p34"/>
          <p:cNvPicPr>
            <a:picLocks noChangeAspect="1"/>
          </p:cNvPicPr>
          <p:nvPr/>
        </p:nvPicPr>
        <p:blipFill>
          <a:blip r:embed="rId3"/>
          <a:stretch>
            <a:fillRect/>
          </a:stretch>
        </p:blipFill>
        <p:spPr>
          <a:xfrm>
            <a:off x="0" y="0"/>
            <a:ext cx="9144000" cy="6071016"/>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Google Shape;244;p35" descr="Google Shape;244;p35"/>
          <p:cNvPicPr>
            <a:picLocks noChangeAspect="1"/>
          </p:cNvPicPr>
          <p:nvPr/>
        </p:nvPicPr>
        <p:blipFill>
          <a:blip r:embed="rId3">
            <a:alphaModFix amt="85000"/>
          </a:blip>
          <a:srcRect l="1768" r="272" b="25080"/>
          <a:stretch>
            <a:fillRect/>
          </a:stretch>
        </p:blipFill>
        <p:spPr>
          <a:xfrm>
            <a:off x="-2" y="991"/>
            <a:ext cx="9385302" cy="5383528"/>
          </a:xfrm>
          <a:prstGeom prst="rect">
            <a:avLst/>
          </a:prstGeom>
          <a:ln w="12700">
            <a:miter lim="400000"/>
          </a:ln>
        </p:spPr>
      </p:pic>
      <p:sp>
        <p:nvSpPr>
          <p:cNvPr id="285" name="Google Shape;245;p35"/>
          <p:cNvSpPr txBox="1"/>
          <p:nvPr/>
        </p:nvSpPr>
        <p:spPr>
          <a:xfrm>
            <a:off x="45724" y="3851220"/>
            <a:ext cx="8811251" cy="8617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7200">
                <a:solidFill>
                  <a:srgbClr val="FFFFFF"/>
                </a:solidFill>
              </a:defRPr>
            </a:lvl1pPr>
          </a:lstStyle>
          <a:p>
            <a:r>
              <a:rPr sz="5000" b="1" dirty="0"/>
              <a:t>Want this?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Google Shape;250;p36" descr="Google Shape;250;p36"/>
          <p:cNvPicPr>
            <a:picLocks noChangeAspect="1"/>
          </p:cNvPicPr>
          <p:nvPr/>
        </p:nvPicPr>
        <p:blipFill>
          <a:blip r:embed="rId3"/>
          <a:stretch>
            <a:fillRect/>
          </a:stretch>
        </p:blipFill>
        <p:spPr>
          <a:xfrm>
            <a:off x="-22525" y="0"/>
            <a:ext cx="9144001" cy="51562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Google Shape;255;g24f78937095_5_18" descr="Google Shape;255;g24f78937095_5_18"/>
          <p:cNvPicPr>
            <a:picLocks noChangeAspect="1"/>
          </p:cNvPicPr>
          <p:nvPr/>
        </p:nvPicPr>
        <p:blipFill>
          <a:blip r:embed="rId3"/>
          <a:stretch>
            <a:fillRect/>
          </a:stretch>
        </p:blipFill>
        <p:spPr>
          <a:xfrm>
            <a:off x="0" y="-951933"/>
            <a:ext cx="9144000" cy="6095433"/>
          </a:xfrm>
          <a:prstGeom prst="rect">
            <a:avLst/>
          </a:prstGeom>
          <a:ln w="12700">
            <a:miter lim="400000"/>
          </a:ln>
        </p:spPr>
      </p:pic>
      <p:sp>
        <p:nvSpPr>
          <p:cNvPr id="294" name="Google Shape;256;g24f78937095_5_18"/>
          <p:cNvSpPr txBox="1"/>
          <p:nvPr/>
        </p:nvSpPr>
        <p:spPr>
          <a:xfrm>
            <a:off x="336009" y="304799"/>
            <a:ext cx="4741851" cy="181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a:defRPr sz="6000">
                <a:solidFill>
                  <a:srgbClr val="7030A0"/>
                </a:solidFill>
              </a:defRPr>
            </a:pPr>
            <a:r>
              <a:t>GIVEAWAY</a:t>
            </a:r>
          </a:p>
          <a:p>
            <a:pPr algn="ctr">
              <a:defRPr sz="6000">
                <a:solidFill>
                  <a:srgbClr val="7030A0"/>
                </a:solidFill>
              </a:defRPr>
            </a:pPr>
            <a:r>
              <a:t>TIME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Google Shape;73;p12"/>
          <p:cNvSpPr txBox="1">
            <a:spLocks noGrp="1"/>
          </p:cNvSpPr>
          <p:nvPr>
            <p:ph type="title"/>
          </p:nvPr>
        </p:nvSpPr>
        <p:spPr>
          <a:xfrm>
            <a:off x="311699" y="445025"/>
            <a:ext cx="8520602" cy="572701"/>
          </a:xfrm>
          <a:prstGeom prst="rect">
            <a:avLst/>
          </a:prstGeom>
        </p:spPr>
        <p:txBody>
          <a:bodyPr/>
          <a:lstStyle>
            <a:lvl1pPr>
              <a:defRPr sz="2500">
                <a:solidFill>
                  <a:srgbClr val="FFFFFF"/>
                </a:solidFill>
              </a:defRPr>
            </a:lvl1pPr>
          </a:lstStyle>
          <a:p>
            <a:r>
              <a:t>Modern Approach vs Natural Approach</a:t>
            </a:r>
          </a:p>
        </p:txBody>
      </p:sp>
      <p:pic>
        <p:nvPicPr>
          <p:cNvPr id="3" name="Picture 2" descr="A diagram of symptoms&#10;&#10;Description automatically generated">
            <a:extLst>
              <a:ext uri="{FF2B5EF4-FFF2-40B4-BE49-F238E27FC236}">
                <a16:creationId xmlns:a16="http://schemas.microsoft.com/office/drawing/2014/main" id="{25DF0AB9-0CA5-F4E8-4802-969E60755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20" y="235708"/>
            <a:ext cx="2356224" cy="2336042"/>
          </a:xfrm>
          <a:prstGeom prst="rect">
            <a:avLst/>
          </a:prstGeom>
        </p:spPr>
      </p:pic>
      <p:pic>
        <p:nvPicPr>
          <p:cNvPr id="5" name="Picture 4" descr="A white text on a white background&#10;&#10;Description automatically generated">
            <a:extLst>
              <a:ext uri="{FF2B5EF4-FFF2-40B4-BE49-F238E27FC236}">
                <a16:creationId xmlns:a16="http://schemas.microsoft.com/office/drawing/2014/main" id="{1FC7EDDE-700D-294B-030C-939C32265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99" y="2681797"/>
            <a:ext cx="3431315" cy="2335269"/>
          </a:xfrm>
          <a:prstGeom prst="rect">
            <a:avLst/>
          </a:prstGeom>
        </p:spPr>
      </p:pic>
      <p:pic>
        <p:nvPicPr>
          <p:cNvPr id="7" name="Picture 6" descr="A green circle with white letters&#10;&#10;Description automatically generated">
            <a:extLst>
              <a:ext uri="{FF2B5EF4-FFF2-40B4-BE49-F238E27FC236}">
                <a16:creationId xmlns:a16="http://schemas.microsoft.com/office/drawing/2014/main" id="{76D3F5AF-013D-FEF7-23A6-2C67B1057C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0860" y="216668"/>
            <a:ext cx="957197" cy="4710163"/>
          </a:xfrm>
          <a:prstGeom prst="rect">
            <a:avLst/>
          </a:prstGeom>
        </p:spPr>
      </p:pic>
      <p:pic>
        <p:nvPicPr>
          <p:cNvPr id="9" name="Picture 8" descr="A bottle of essential oil with oranges&#10;&#10;Description automatically generated">
            <a:extLst>
              <a:ext uri="{FF2B5EF4-FFF2-40B4-BE49-F238E27FC236}">
                <a16:creationId xmlns:a16="http://schemas.microsoft.com/office/drawing/2014/main" id="{04B9BE55-6B65-BDF2-0874-886D498275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1529" y="2676602"/>
            <a:ext cx="3743014" cy="2530702"/>
          </a:xfrm>
          <a:prstGeom prst="rect">
            <a:avLst/>
          </a:prstGeom>
        </p:spPr>
      </p:pic>
      <p:pic>
        <p:nvPicPr>
          <p:cNvPr id="11" name="Picture 10" descr="A diagram of a root cause&#10;&#10;Description automatically generated">
            <a:extLst>
              <a:ext uri="{FF2B5EF4-FFF2-40B4-BE49-F238E27FC236}">
                <a16:creationId xmlns:a16="http://schemas.microsoft.com/office/drawing/2014/main" id="{D5CF8ADB-2E55-8415-9F6F-12076AA2DE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4453" y="0"/>
            <a:ext cx="2575012" cy="2601110"/>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Google Shape;261;p37"/>
          <p:cNvSpPr txBox="1"/>
          <p:nvPr/>
        </p:nvSpPr>
        <p:spPr>
          <a:xfrm>
            <a:off x="169810" y="2125773"/>
            <a:ext cx="8520602"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lvl1pPr algn="ctr">
              <a:defRPr sz="2300" b="1"/>
            </a:lvl1pPr>
          </a:lstStyle>
          <a:p>
            <a:r>
              <a:t>EXTRA SLIDES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Google Shape;266;p38" descr="Google Shape;266;p38"/>
          <p:cNvPicPr>
            <a:picLocks noChangeAspect="1"/>
          </p:cNvPicPr>
          <p:nvPr/>
        </p:nvPicPr>
        <p:blipFill>
          <a:blip r:embed="rId3"/>
          <a:stretch>
            <a:fillRect/>
          </a:stretch>
        </p:blipFill>
        <p:spPr>
          <a:xfrm>
            <a:off x="0" y="1587"/>
            <a:ext cx="9144000" cy="5140326"/>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with text and numbers&#10;&#10;Description automatically generated">
            <a:extLst>
              <a:ext uri="{FF2B5EF4-FFF2-40B4-BE49-F238E27FC236}">
                <a16:creationId xmlns:a16="http://schemas.microsoft.com/office/drawing/2014/main" id="{929056C0-3DC8-552F-54E1-C58DF45F4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176" y="0"/>
            <a:ext cx="6135647" cy="5143500"/>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with text and numbers&#10;&#10;Description automatically generated">
            <a:extLst>
              <a:ext uri="{FF2B5EF4-FFF2-40B4-BE49-F238E27FC236}">
                <a16:creationId xmlns:a16="http://schemas.microsoft.com/office/drawing/2014/main" id="{47C7DCBD-3002-E4C8-32E5-931632E72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176" y="0"/>
            <a:ext cx="6135647" cy="5143500"/>
          </a:xfrm>
          <a:prstGeom prst="rect">
            <a:avLst/>
          </a:prstGeom>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Google Shape;281;g223a32ab8d2_0_0" descr="Google Shape;281;g223a32ab8d2_0_0"/>
          <p:cNvPicPr>
            <a:picLocks noChangeAspect="1"/>
          </p:cNvPicPr>
          <p:nvPr/>
        </p:nvPicPr>
        <p:blipFill>
          <a:blip r:embed="rId2"/>
          <a:stretch>
            <a:fillRect/>
          </a:stretch>
        </p:blipFill>
        <p:spPr>
          <a:xfrm>
            <a:off x="0" y="0"/>
            <a:ext cx="9144000" cy="5143506"/>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Google Shape;286;g223a32ab8d2_0_4" descr="Google Shape;286;g223a32ab8d2_0_4"/>
          <p:cNvPicPr>
            <a:picLocks noChangeAspect="1"/>
          </p:cNvPicPr>
          <p:nvPr/>
        </p:nvPicPr>
        <p:blipFill>
          <a:blip r:embed="rId2"/>
          <a:stretch>
            <a:fillRect/>
          </a:stretch>
        </p:blipFill>
        <p:spPr>
          <a:xfrm>
            <a:off x="0" y="0"/>
            <a:ext cx="9143990" cy="51435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Google Shape;291;p33" descr="Google Shape;291;p33"/>
          <p:cNvPicPr>
            <a:picLocks noChangeAspect="1"/>
          </p:cNvPicPr>
          <p:nvPr/>
        </p:nvPicPr>
        <p:blipFill>
          <a:blip r:embed="rId3"/>
          <a:srcRect t="61031" b="19023"/>
          <a:stretch>
            <a:fillRect/>
          </a:stretch>
        </p:blipFill>
        <p:spPr>
          <a:xfrm>
            <a:off x="8357" y="101600"/>
            <a:ext cx="3890248" cy="2019300"/>
          </a:xfrm>
          <a:prstGeom prst="rect">
            <a:avLst/>
          </a:prstGeom>
          <a:ln w="12700">
            <a:miter lim="400000"/>
          </a:ln>
        </p:spPr>
      </p:pic>
      <p:pic>
        <p:nvPicPr>
          <p:cNvPr id="319" name="Google Shape;292;p33" descr="Google Shape;292;p33"/>
          <p:cNvPicPr>
            <a:picLocks noChangeAspect="1"/>
          </p:cNvPicPr>
          <p:nvPr/>
        </p:nvPicPr>
        <p:blipFill>
          <a:blip r:embed="rId4"/>
          <a:stretch>
            <a:fillRect/>
          </a:stretch>
        </p:blipFill>
        <p:spPr>
          <a:xfrm>
            <a:off x="3898603" y="101600"/>
            <a:ext cx="5237040" cy="4940300"/>
          </a:xfrm>
          <a:prstGeom prst="rect">
            <a:avLst/>
          </a:prstGeom>
          <a:ln w="12700">
            <a:miter lim="400000"/>
          </a:ln>
        </p:spPr>
      </p:pic>
      <p:pic>
        <p:nvPicPr>
          <p:cNvPr id="320" name="Google Shape;293;p33" descr="Google Shape;293;p33"/>
          <p:cNvPicPr>
            <a:picLocks noChangeAspect="1"/>
          </p:cNvPicPr>
          <p:nvPr/>
        </p:nvPicPr>
        <p:blipFill>
          <a:blip r:embed="rId5"/>
          <a:srcRect l="21731" t="54074" r="37887" b="21792"/>
          <a:stretch>
            <a:fillRect/>
          </a:stretch>
        </p:blipFill>
        <p:spPr>
          <a:xfrm>
            <a:off x="6543" y="2208275"/>
            <a:ext cx="3892340" cy="2833626"/>
          </a:xfrm>
          <a:prstGeom prst="rect">
            <a:avLst/>
          </a:prstGeom>
          <a:ln w="12700">
            <a:miter lim="400000"/>
          </a:ln>
        </p:spPr>
      </p:pic>
      <p:sp>
        <p:nvSpPr>
          <p:cNvPr id="321" name="Google Shape;294;p33"/>
          <p:cNvSpPr/>
          <p:nvPr/>
        </p:nvSpPr>
        <p:spPr>
          <a:xfrm>
            <a:off x="-118851" y="-64826"/>
            <a:ext cx="4017602" cy="2273102"/>
          </a:xfrm>
          <a:prstGeom prst="rect">
            <a:avLst/>
          </a:prstGeom>
          <a:solidFill>
            <a:srgbClr val="EEEEEE"/>
          </a:solidFill>
          <a:ln>
            <a:solidFill>
              <a:schemeClr val="accent2">
                <a:lumOff val="21764"/>
              </a:schemeClr>
            </a:solidFill>
          </a:ln>
        </p:spPr>
        <p:txBody>
          <a:bodyPr lIns="0" tIns="0" rIns="0" bIns="0" anchor="ctr"/>
          <a:lstStyle/>
          <a:p>
            <a:endParaRPr/>
          </a:p>
        </p:txBody>
      </p:sp>
      <p:sp>
        <p:nvSpPr>
          <p:cNvPr id="322" name="Google Shape;295;p33"/>
          <p:cNvSpPr txBox="1"/>
          <p:nvPr/>
        </p:nvSpPr>
        <p:spPr>
          <a:xfrm>
            <a:off x="145200" y="191600"/>
            <a:ext cx="3615000" cy="651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gn="ctr">
              <a:defRPr sz="3300"/>
            </a:lvl1pPr>
          </a:lstStyle>
          <a:p>
            <a:r>
              <a:t>MetaPWR Results</a:t>
            </a:r>
          </a:p>
        </p:txBody>
      </p:sp>
      <p:sp>
        <p:nvSpPr>
          <p:cNvPr id="323" name="Google Shape;296;p33"/>
          <p:cNvSpPr txBox="1"/>
          <p:nvPr/>
        </p:nvSpPr>
        <p:spPr>
          <a:xfrm>
            <a:off x="37400" y="827900"/>
            <a:ext cx="3615000" cy="1066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marL="457200" indent="-304800">
              <a:spcBef>
                <a:spcPts val="1000"/>
              </a:spcBef>
              <a:buClr>
                <a:srgbClr val="354657"/>
              </a:buClr>
              <a:buSzPts val="1200"/>
              <a:buFont typeface="Arial"/>
              <a:buChar char="●"/>
              <a:defRPr sz="1200">
                <a:solidFill>
                  <a:srgbClr val="354657"/>
                </a:solidFill>
              </a:defRPr>
            </a:pPr>
            <a:r>
              <a:t>healthy metabolism</a:t>
            </a:r>
          </a:p>
          <a:p>
            <a:pPr marL="457200" indent="-304800">
              <a:buClr>
                <a:srgbClr val="354657"/>
              </a:buClr>
              <a:buSzPts val="1200"/>
              <a:buFont typeface="Arial"/>
              <a:buChar char="●"/>
              <a:defRPr sz="1200">
                <a:solidFill>
                  <a:srgbClr val="354657"/>
                </a:solidFill>
              </a:defRPr>
            </a:pPr>
            <a:r>
              <a:t>curbing cravings</a:t>
            </a:r>
          </a:p>
          <a:p>
            <a:pPr marL="457200" indent="-304800">
              <a:buClr>
                <a:srgbClr val="354657"/>
              </a:buClr>
              <a:buSzPts val="1200"/>
              <a:buFont typeface="Arial"/>
              <a:buChar char="●"/>
              <a:defRPr sz="1200">
                <a:solidFill>
                  <a:srgbClr val="354657"/>
                </a:solidFill>
              </a:defRPr>
            </a:pPr>
            <a:r>
              <a:t>sustaining normal-range glycemic and insulin response evenly throughout the day</a:t>
            </a:r>
          </a:p>
          <a:p>
            <a:pPr marL="457200" indent="-304800">
              <a:buClr>
                <a:srgbClr val="354657"/>
              </a:buClr>
              <a:buSzPts val="1200"/>
              <a:buFont typeface="Arial"/>
              <a:buChar char="●"/>
              <a:defRPr sz="1200">
                <a:solidFill>
                  <a:srgbClr val="354657"/>
                </a:solidFill>
              </a:defRPr>
            </a:pPr>
            <a:r>
              <a:t>naturally promoting cellular energy</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Google Shape;79;p19"/>
          <p:cNvSpPr txBox="1">
            <a:spLocks noGrp="1"/>
          </p:cNvSpPr>
          <p:nvPr>
            <p:ph type="title"/>
          </p:nvPr>
        </p:nvSpPr>
        <p:spPr>
          <a:xfrm>
            <a:off x="311699" y="445025"/>
            <a:ext cx="8520602" cy="572701"/>
          </a:xfrm>
          <a:prstGeom prst="rect">
            <a:avLst/>
          </a:prstGeom>
        </p:spPr>
        <p:txBody>
          <a:bodyPr/>
          <a:lstStyle>
            <a:lvl1pPr>
              <a:defRPr sz="2500">
                <a:solidFill>
                  <a:srgbClr val="FFFFFF"/>
                </a:solidFill>
              </a:defRPr>
            </a:lvl1pPr>
          </a:lstStyle>
          <a:p>
            <a:r>
              <a:t>What creates disease in the body</a:t>
            </a:r>
          </a:p>
        </p:txBody>
      </p:sp>
      <p:pic>
        <p:nvPicPr>
          <p:cNvPr id="148" name="Google Shape;80;p19" descr="Google Shape;80;p19"/>
          <p:cNvPicPr>
            <a:picLocks noChangeAspect="1"/>
          </p:cNvPicPr>
          <p:nvPr/>
        </p:nvPicPr>
        <p:blipFill rotWithShape="1">
          <a:blip r:embed="rId3"/>
          <a:srcRect t="27555"/>
          <a:stretch/>
        </p:blipFill>
        <p:spPr>
          <a:xfrm>
            <a:off x="0" y="1170432"/>
            <a:ext cx="9144000" cy="3726175"/>
          </a:xfrm>
          <a:prstGeom prst="rect">
            <a:avLst/>
          </a:prstGeom>
          <a:ln w="12700">
            <a:miter lim="400000"/>
          </a:ln>
        </p:spPr>
      </p:pic>
      <p:sp>
        <p:nvSpPr>
          <p:cNvPr id="2" name="TextBox 1">
            <a:extLst>
              <a:ext uri="{FF2B5EF4-FFF2-40B4-BE49-F238E27FC236}">
                <a16:creationId xmlns:a16="http://schemas.microsoft.com/office/drawing/2014/main" id="{F1C7832F-BBB9-C684-853E-B997CAF3C628}"/>
              </a:ext>
            </a:extLst>
          </p:cNvPr>
          <p:cNvSpPr txBox="1"/>
          <p:nvPr/>
        </p:nvSpPr>
        <p:spPr>
          <a:xfrm>
            <a:off x="424550" y="292319"/>
            <a:ext cx="8407751"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000" b="1" dirty="0"/>
              <a:t>What creates disease in the body?</a:t>
            </a:r>
            <a:endParaRPr kumimoji="0" lang="en-US" sz="4000" b="1" i="0" u="none" strike="noStrike" cap="none" spc="0" normalizeH="0" baseline="0" dirty="0">
              <a:ln>
                <a:noFill/>
              </a:ln>
              <a:solidFill>
                <a:srgbClr val="000000"/>
              </a:solidFill>
              <a:effectLst/>
              <a:uFillTx/>
              <a:latin typeface="+mj-lt"/>
              <a:ea typeface="+mj-ea"/>
              <a:cs typeface="+mj-cs"/>
              <a:sym typeface="Arial"/>
            </a:endParaRPr>
          </a:p>
        </p:txBody>
      </p:sp>
      <p:cxnSp>
        <p:nvCxnSpPr>
          <p:cNvPr id="3" name="Straight Connector 2">
            <a:extLst>
              <a:ext uri="{FF2B5EF4-FFF2-40B4-BE49-F238E27FC236}">
                <a16:creationId xmlns:a16="http://schemas.microsoft.com/office/drawing/2014/main" id="{55632C6D-215E-A731-3AA4-E742E537D6FA}"/>
              </a:ext>
            </a:extLst>
          </p:cNvPr>
          <p:cNvCxnSpPr/>
          <p:nvPr/>
        </p:nvCxnSpPr>
        <p:spPr>
          <a:xfrm>
            <a:off x="-82296" y="1170432"/>
            <a:ext cx="9354312" cy="0"/>
          </a:xfrm>
          <a:prstGeom prst="line">
            <a:avLst/>
          </a:prstGeom>
          <a:noFill/>
          <a:ln w="25400" cap="flat">
            <a:solidFill>
              <a:schemeClr val="tx1"/>
            </a:solidFill>
            <a:prstDash val="solid"/>
            <a:round/>
          </a:ln>
          <a:effectLst>
            <a:outerShdw dist="20000" sx="1000" sy="1000" rotWithShape="0">
              <a:srgbClr val="000000"/>
            </a:outerShdw>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Google Shape;85;g2271aacc2e7_0_4"/>
          <p:cNvSpPr txBox="1">
            <a:spLocks noGrp="1"/>
          </p:cNvSpPr>
          <p:nvPr>
            <p:ph type="title"/>
          </p:nvPr>
        </p:nvSpPr>
        <p:spPr>
          <a:xfrm>
            <a:off x="311699" y="445025"/>
            <a:ext cx="8520602" cy="572701"/>
          </a:xfrm>
          <a:prstGeom prst="rect">
            <a:avLst/>
          </a:prstGeom>
        </p:spPr>
        <p:txBody>
          <a:bodyPr/>
          <a:lstStyle>
            <a:lvl1pPr>
              <a:defRPr sz="2500">
                <a:solidFill>
                  <a:srgbClr val="FFFFFF"/>
                </a:solidFill>
              </a:defRPr>
            </a:lvl1pPr>
          </a:lstStyle>
          <a:p>
            <a:r>
              <a:t>What creates disease in the body</a:t>
            </a:r>
          </a:p>
        </p:txBody>
      </p:sp>
      <p:pic>
        <p:nvPicPr>
          <p:cNvPr id="153" name="Google Shape;86;g2271aacc2e7_0_4" descr="Google Shape;86;g2271aacc2e7_0_4"/>
          <p:cNvPicPr>
            <a:picLocks noChangeAspect="1"/>
          </p:cNvPicPr>
          <p:nvPr/>
        </p:nvPicPr>
        <p:blipFill>
          <a:blip r:embed="rId3"/>
          <a:stretch>
            <a:fillRect/>
          </a:stretch>
        </p:blipFill>
        <p:spPr>
          <a:xfrm>
            <a:off x="0" y="0"/>
            <a:ext cx="9144004" cy="521941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Google Shape;91;g24f78937095_5_1"/>
          <p:cNvSpPr txBox="1">
            <a:spLocks noGrp="1"/>
          </p:cNvSpPr>
          <p:nvPr>
            <p:ph type="title"/>
          </p:nvPr>
        </p:nvSpPr>
        <p:spPr>
          <a:xfrm>
            <a:off x="311699" y="445025"/>
            <a:ext cx="8520602" cy="572701"/>
          </a:xfrm>
          <a:prstGeom prst="rect">
            <a:avLst/>
          </a:prstGeom>
        </p:spPr>
        <p:txBody>
          <a:bodyPr/>
          <a:lstStyle>
            <a:lvl1pPr>
              <a:defRPr sz="2500">
                <a:solidFill>
                  <a:srgbClr val="FFFFFF"/>
                </a:solidFill>
              </a:defRPr>
            </a:lvl1pPr>
          </a:lstStyle>
          <a:p>
            <a:r>
              <a:t>What creates disease in the body</a:t>
            </a:r>
          </a:p>
        </p:txBody>
      </p:sp>
      <p:pic>
        <p:nvPicPr>
          <p:cNvPr id="158" name="Google Shape;92;g24f78937095_5_1" descr="Google Shape;92;g24f78937095_5_1"/>
          <p:cNvPicPr>
            <a:picLocks noChangeAspect="1"/>
          </p:cNvPicPr>
          <p:nvPr/>
        </p:nvPicPr>
        <p:blipFill>
          <a:blip r:embed="rId3"/>
          <a:stretch>
            <a:fillRect/>
          </a:stretch>
        </p:blipFill>
        <p:spPr>
          <a:xfrm>
            <a:off x="196625" y="0"/>
            <a:ext cx="10248904" cy="51435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F110BD-B999-7C42-F382-97F0856DF8EA}"/>
              </a:ext>
            </a:extLst>
          </p:cNvPr>
          <p:cNvSpPr/>
          <p:nvPr/>
        </p:nvSpPr>
        <p:spPr>
          <a:xfrm>
            <a:off x="-82296" y="1017726"/>
            <a:ext cx="9354312" cy="4285794"/>
          </a:xfrm>
          <a:prstGeom prst="rect">
            <a:avLst/>
          </a:prstGeom>
          <a:gradFill>
            <a:gsLst>
              <a:gs pos="0">
                <a:srgbClr val="E5E7DF"/>
              </a:gs>
              <a:gs pos="47000">
                <a:srgbClr val="F1F4EC"/>
              </a:gs>
              <a:gs pos="86000">
                <a:srgbClr val="DCDDD0"/>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Arial"/>
            </a:endParaRPr>
          </a:p>
        </p:txBody>
      </p:sp>
      <p:sp>
        <p:nvSpPr>
          <p:cNvPr id="162" name="Google Shape;97;p23"/>
          <p:cNvSpPr txBox="1">
            <a:spLocks noGrp="1"/>
          </p:cNvSpPr>
          <p:nvPr>
            <p:ph type="title"/>
          </p:nvPr>
        </p:nvSpPr>
        <p:spPr>
          <a:xfrm>
            <a:off x="311699" y="445025"/>
            <a:ext cx="8520602" cy="572701"/>
          </a:xfrm>
          <a:prstGeom prst="rect">
            <a:avLst/>
          </a:prstGeom>
        </p:spPr>
        <p:txBody>
          <a:bodyPr>
            <a:normAutofit fontScale="90000"/>
          </a:bodyPr>
          <a:lstStyle>
            <a:lvl1pPr algn="l" defTabSz="768095">
              <a:defRPr sz="2688">
                <a:solidFill>
                  <a:srgbClr val="FFFFFF"/>
                </a:solidFill>
              </a:defRPr>
            </a:lvl1pPr>
          </a:lstStyle>
          <a:p>
            <a:r>
              <a:t>LifeLong Vitality</a:t>
            </a:r>
          </a:p>
        </p:txBody>
      </p:sp>
      <p:pic>
        <p:nvPicPr>
          <p:cNvPr id="163" name="Google Shape;98;p23" descr="Google Shape;98;p23"/>
          <p:cNvPicPr>
            <a:picLocks noChangeAspect="1"/>
          </p:cNvPicPr>
          <p:nvPr/>
        </p:nvPicPr>
        <p:blipFill rotWithShape="1">
          <a:blip r:embed="rId3"/>
          <a:srcRect l="2904" t="19446" r="6417" b="2578"/>
          <a:stretch/>
        </p:blipFill>
        <p:spPr>
          <a:xfrm>
            <a:off x="1746504" y="1124711"/>
            <a:ext cx="5815584" cy="3804597"/>
          </a:xfrm>
          <a:prstGeom prst="rect">
            <a:avLst/>
          </a:prstGeom>
          <a:ln w="12700">
            <a:miter lim="400000"/>
          </a:ln>
        </p:spPr>
      </p:pic>
      <p:sp>
        <p:nvSpPr>
          <p:cNvPr id="2" name="TextBox 1">
            <a:extLst>
              <a:ext uri="{FF2B5EF4-FFF2-40B4-BE49-F238E27FC236}">
                <a16:creationId xmlns:a16="http://schemas.microsoft.com/office/drawing/2014/main" id="{E98F217B-E3ED-62E4-71CB-9138E97F0878}"/>
              </a:ext>
            </a:extLst>
          </p:cNvPr>
          <p:cNvSpPr txBox="1"/>
          <p:nvPr/>
        </p:nvSpPr>
        <p:spPr>
          <a:xfrm>
            <a:off x="1761552" y="151769"/>
            <a:ext cx="5666616"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000" b="1" dirty="0"/>
              <a:t>Toxic Load to the Body</a:t>
            </a:r>
            <a:endParaRPr kumimoji="0" lang="en-US" sz="4000" b="1" i="0" u="none" strike="noStrike" cap="none" spc="0" normalizeH="0" baseline="0" dirty="0">
              <a:ln>
                <a:noFill/>
              </a:ln>
              <a:solidFill>
                <a:srgbClr val="000000"/>
              </a:solidFill>
              <a:effectLst/>
              <a:uFillTx/>
              <a:latin typeface="+mj-lt"/>
              <a:ea typeface="+mj-ea"/>
              <a:cs typeface="+mj-cs"/>
              <a:sym typeface="Arial"/>
            </a:endParaRPr>
          </a:p>
        </p:txBody>
      </p:sp>
      <p:cxnSp>
        <p:nvCxnSpPr>
          <p:cNvPr id="3" name="Straight Connector 2">
            <a:extLst>
              <a:ext uri="{FF2B5EF4-FFF2-40B4-BE49-F238E27FC236}">
                <a16:creationId xmlns:a16="http://schemas.microsoft.com/office/drawing/2014/main" id="{470B3B22-FAAE-8D07-5F82-12A5FBB25D30}"/>
              </a:ext>
            </a:extLst>
          </p:cNvPr>
          <p:cNvCxnSpPr/>
          <p:nvPr/>
        </p:nvCxnSpPr>
        <p:spPr>
          <a:xfrm>
            <a:off x="-82296" y="999438"/>
            <a:ext cx="9354312" cy="0"/>
          </a:xfrm>
          <a:prstGeom prst="line">
            <a:avLst/>
          </a:prstGeom>
          <a:noFill/>
          <a:ln w="25400" cap="flat">
            <a:solidFill>
              <a:schemeClr val="tx1"/>
            </a:solidFill>
            <a:prstDash val="solid"/>
            <a:round/>
          </a:ln>
          <a:effectLst>
            <a:outerShdw dist="20000" sx="1000" sy="1000" rotWithShape="0">
              <a:srgbClr val="000000"/>
            </a:outerShdw>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Google Shape;103;p18" descr="Google Shape;103;p18"/>
          <p:cNvPicPr>
            <a:picLocks noChangeAspect="1"/>
          </p:cNvPicPr>
          <p:nvPr/>
        </p:nvPicPr>
        <p:blipFill rotWithShape="1">
          <a:blip r:embed="rId3"/>
          <a:srcRect t="27022"/>
          <a:stretch/>
        </p:blipFill>
        <p:spPr>
          <a:xfrm>
            <a:off x="0" y="1389888"/>
            <a:ext cx="9144000" cy="3753612"/>
          </a:xfrm>
          <a:prstGeom prst="rect">
            <a:avLst/>
          </a:prstGeom>
          <a:ln w="12700">
            <a:miter lim="400000"/>
          </a:ln>
        </p:spPr>
      </p:pic>
      <p:sp>
        <p:nvSpPr>
          <p:cNvPr id="2" name="TextBox 1">
            <a:extLst>
              <a:ext uri="{FF2B5EF4-FFF2-40B4-BE49-F238E27FC236}">
                <a16:creationId xmlns:a16="http://schemas.microsoft.com/office/drawing/2014/main" id="{10D0E445-4B72-7504-A105-E5B85850F7E8}"/>
              </a:ext>
            </a:extLst>
          </p:cNvPr>
          <p:cNvSpPr txBox="1"/>
          <p:nvPr/>
        </p:nvSpPr>
        <p:spPr>
          <a:xfrm>
            <a:off x="1226869" y="218974"/>
            <a:ext cx="7033977"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3000" b="1" dirty="0"/>
              <a:t>What’s in that supplement?</a:t>
            </a:r>
          </a:p>
          <a:p>
            <a:pPr marL="0" marR="0" indent="0" algn="ctr" defTabSz="9144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000000"/>
                </a:solidFill>
                <a:effectLst/>
                <a:uFillTx/>
                <a:latin typeface="+mj-lt"/>
                <a:ea typeface="+mj-ea"/>
                <a:cs typeface="+mj-cs"/>
                <a:sym typeface="Arial"/>
              </a:rPr>
              <a:t>Sometimes more than you bargain for.</a:t>
            </a:r>
          </a:p>
        </p:txBody>
      </p:sp>
      <p:cxnSp>
        <p:nvCxnSpPr>
          <p:cNvPr id="3" name="Straight Connector 2">
            <a:extLst>
              <a:ext uri="{FF2B5EF4-FFF2-40B4-BE49-F238E27FC236}">
                <a16:creationId xmlns:a16="http://schemas.microsoft.com/office/drawing/2014/main" id="{FB1957BC-0691-2F8B-BB8D-9E9D4A8CD190}"/>
              </a:ext>
            </a:extLst>
          </p:cNvPr>
          <p:cNvCxnSpPr/>
          <p:nvPr/>
        </p:nvCxnSpPr>
        <p:spPr>
          <a:xfrm>
            <a:off x="-82296" y="1389888"/>
            <a:ext cx="9354312" cy="0"/>
          </a:xfrm>
          <a:prstGeom prst="line">
            <a:avLst/>
          </a:prstGeom>
          <a:noFill/>
          <a:ln w="25400" cap="flat">
            <a:solidFill>
              <a:schemeClr val="tx1"/>
            </a:solidFill>
            <a:prstDash val="solid"/>
            <a:round/>
          </a:ln>
          <a:effectLst>
            <a:outerShdw dist="20000" sx="1000" sy="1000" rotWithShape="0">
              <a:srgbClr val="000000"/>
            </a:outerShdw>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Google Shape;108;g24dfb220a35_1_0"/>
          <p:cNvSpPr txBox="1">
            <a:spLocks noGrp="1"/>
          </p:cNvSpPr>
          <p:nvPr>
            <p:ph type="title"/>
          </p:nvPr>
        </p:nvSpPr>
        <p:spPr>
          <a:xfrm>
            <a:off x="311699" y="445025"/>
            <a:ext cx="8520602" cy="572701"/>
          </a:xfrm>
          <a:prstGeom prst="rect">
            <a:avLst/>
          </a:prstGeom>
        </p:spPr>
        <p:txBody>
          <a:bodyPr>
            <a:normAutofit fontScale="90000"/>
          </a:bodyPr>
          <a:lstStyle>
            <a:lvl1pPr algn="l" defTabSz="768095">
              <a:defRPr sz="2688">
                <a:solidFill>
                  <a:srgbClr val="FFFFFF"/>
                </a:solidFill>
              </a:defRPr>
            </a:lvl1pPr>
          </a:lstStyle>
          <a:p>
            <a:r>
              <a:t>LifeLong Vitality</a:t>
            </a:r>
          </a:p>
        </p:txBody>
      </p:sp>
      <p:sp>
        <p:nvSpPr>
          <p:cNvPr id="173" name="Google Shape;110;g24dfb220a35_1_0"/>
          <p:cNvSpPr txBox="1">
            <a:spLocks noGrp="1"/>
          </p:cNvSpPr>
          <p:nvPr>
            <p:ph type="body" sz="half" idx="4294967295"/>
          </p:nvPr>
        </p:nvSpPr>
        <p:spPr>
          <a:xfrm>
            <a:off x="3446800" y="2218300"/>
            <a:ext cx="5622301" cy="2851501"/>
          </a:xfrm>
          <a:prstGeom prst="rect">
            <a:avLst/>
          </a:prstGeom>
        </p:spPr>
        <p:txBody>
          <a:bodyPr/>
          <a:lstStyle/>
          <a:p>
            <a:pPr>
              <a:lnSpc>
                <a:spcPct val="150000"/>
              </a:lnSpc>
              <a:buClr>
                <a:srgbClr val="000000"/>
              </a:buClr>
              <a:defRPr>
                <a:solidFill>
                  <a:srgbClr val="000000"/>
                </a:solidFill>
              </a:defRPr>
            </a:pPr>
            <a:r>
              <a:t>Less pain &amp; inflammation</a:t>
            </a:r>
          </a:p>
          <a:p>
            <a:pPr>
              <a:lnSpc>
                <a:spcPct val="150000"/>
              </a:lnSpc>
              <a:buClr>
                <a:srgbClr val="000000"/>
              </a:buClr>
              <a:defRPr>
                <a:solidFill>
                  <a:srgbClr val="000000"/>
                </a:solidFill>
              </a:defRPr>
            </a:pPr>
            <a:r>
              <a:t>More energy</a:t>
            </a:r>
          </a:p>
          <a:p>
            <a:pPr>
              <a:lnSpc>
                <a:spcPct val="150000"/>
              </a:lnSpc>
              <a:buClr>
                <a:srgbClr val="000000"/>
              </a:buClr>
              <a:defRPr>
                <a:solidFill>
                  <a:srgbClr val="000000"/>
                </a:solidFill>
              </a:defRPr>
            </a:pPr>
            <a:r>
              <a:t>More balanced mood</a:t>
            </a:r>
          </a:p>
          <a:p>
            <a:pPr>
              <a:lnSpc>
                <a:spcPct val="150000"/>
              </a:lnSpc>
              <a:buClr>
                <a:srgbClr val="000000"/>
              </a:buClr>
              <a:defRPr>
                <a:solidFill>
                  <a:srgbClr val="000000"/>
                </a:solidFill>
              </a:defRPr>
            </a:pPr>
            <a:r>
              <a:t>All whole food ingredients - no synthetics </a:t>
            </a:r>
          </a:p>
          <a:p>
            <a:pPr>
              <a:lnSpc>
                <a:spcPct val="150000"/>
              </a:lnSpc>
              <a:buClr>
                <a:srgbClr val="000000"/>
              </a:buClr>
              <a:defRPr>
                <a:solidFill>
                  <a:srgbClr val="000000"/>
                </a:solidFill>
              </a:defRPr>
            </a:pPr>
            <a:r>
              <a:t>Bioavailable - your body know how to use it!</a:t>
            </a:r>
          </a:p>
          <a:p>
            <a:pPr>
              <a:lnSpc>
                <a:spcPct val="150000"/>
              </a:lnSpc>
              <a:buClr>
                <a:srgbClr val="000000"/>
              </a:buClr>
              <a:defRPr>
                <a:solidFill>
                  <a:srgbClr val="000000"/>
                </a:solidFill>
              </a:defRPr>
            </a:pPr>
            <a:r>
              <a:t>Ingredient levels make an impact on the body</a:t>
            </a:r>
          </a:p>
        </p:txBody>
      </p:sp>
      <p:pic>
        <p:nvPicPr>
          <p:cNvPr id="175" name="Google Shape;112;g24dfb220a35_1_0" descr="Google Shape;112;g24dfb220a35_1_0"/>
          <p:cNvPicPr>
            <a:picLocks noChangeAspect="1"/>
          </p:cNvPicPr>
          <p:nvPr/>
        </p:nvPicPr>
        <p:blipFill rotWithShape="1">
          <a:blip r:embed="rId3"/>
          <a:srcRect t="24000"/>
          <a:stretch/>
        </p:blipFill>
        <p:spPr>
          <a:xfrm>
            <a:off x="0" y="1234440"/>
            <a:ext cx="9144000" cy="3909059"/>
          </a:xfrm>
          <a:prstGeom prst="rect">
            <a:avLst/>
          </a:prstGeom>
          <a:ln w="12700">
            <a:miter lim="400000"/>
          </a:ln>
        </p:spPr>
      </p:pic>
      <p:cxnSp>
        <p:nvCxnSpPr>
          <p:cNvPr id="2" name="Straight Connector 1">
            <a:extLst>
              <a:ext uri="{FF2B5EF4-FFF2-40B4-BE49-F238E27FC236}">
                <a16:creationId xmlns:a16="http://schemas.microsoft.com/office/drawing/2014/main" id="{873C2AC9-D862-C092-D75C-AAA27EBF0D7C}"/>
              </a:ext>
            </a:extLst>
          </p:cNvPr>
          <p:cNvCxnSpPr/>
          <p:nvPr/>
        </p:nvCxnSpPr>
        <p:spPr>
          <a:xfrm>
            <a:off x="-82296" y="1170432"/>
            <a:ext cx="9354312" cy="0"/>
          </a:xfrm>
          <a:prstGeom prst="line">
            <a:avLst/>
          </a:prstGeom>
          <a:noFill/>
          <a:ln w="25400" cap="flat">
            <a:solidFill>
              <a:schemeClr val="tx1"/>
            </a:solidFill>
            <a:prstDash val="solid"/>
            <a:round/>
          </a:ln>
          <a:effectLst>
            <a:outerShdw dist="20000" sx="1000" sy="1000" rotWithShape="0">
              <a:srgbClr val="000000"/>
            </a:outerShdw>
          </a:effectLst>
          <a:sp3d/>
        </p:spPr>
        <p:style>
          <a:lnRef idx="0">
            <a:scrgbClr r="0" g="0" b="0"/>
          </a:lnRef>
          <a:fillRef idx="0">
            <a:scrgbClr r="0" g="0" b="0"/>
          </a:fillRef>
          <a:effectRef idx="0">
            <a:scrgbClr r="0" g="0" b="0"/>
          </a:effectRef>
          <a:fontRef idx="none"/>
        </p:style>
      </p:cxnSp>
      <p:sp>
        <p:nvSpPr>
          <p:cNvPr id="3" name="TextBox 2">
            <a:extLst>
              <a:ext uri="{FF2B5EF4-FFF2-40B4-BE49-F238E27FC236}">
                <a16:creationId xmlns:a16="http://schemas.microsoft.com/office/drawing/2014/main" id="{0E852992-FAB7-EC73-402C-C555077EE0C2}"/>
              </a:ext>
            </a:extLst>
          </p:cNvPr>
          <p:cNvSpPr txBox="1"/>
          <p:nvPr/>
        </p:nvSpPr>
        <p:spPr>
          <a:xfrm>
            <a:off x="2552940" y="215099"/>
            <a:ext cx="3818353"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4000" b="1" dirty="0"/>
              <a:t>Lifelong Vitality</a:t>
            </a:r>
            <a:endParaRPr kumimoji="0" lang="en-US" sz="4000" b="1" i="0" u="none" strike="noStrike" cap="none" spc="0" normalizeH="0" baseline="0" dirty="0">
              <a:ln>
                <a:noFill/>
              </a:ln>
              <a:solidFill>
                <a:srgbClr val="000000"/>
              </a:solidFill>
              <a:effectLst/>
              <a:uFillTx/>
              <a:latin typeface="+mj-lt"/>
              <a:ea typeface="+mj-ea"/>
              <a:cs typeface="+mj-cs"/>
              <a:sym typeface="Arial"/>
            </a:endParaRPr>
          </a:p>
        </p:txBody>
      </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4951</Words>
  <Application>Microsoft Macintosh PowerPoint</Application>
  <PresentationFormat>On-screen Show (16:9)</PresentationFormat>
  <Paragraphs>432</Paragraphs>
  <Slides>36</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Times New Roman</vt:lpstr>
      <vt:lpstr>Simple Light</vt:lpstr>
      <vt:lpstr>PowerPoint Presentation</vt:lpstr>
      <vt:lpstr>PowerPoint Presentation</vt:lpstr>
      <vt:lpstr>Modern Approach vs Natural Approach</vt:lpstr>
      <vt:lpstr>What creates disease in the body</vt:lpstr>
      <vt:lpstr>What creates disease in the body</vt:lpstr>
      <vt:lpstr>What creates disease in the body</vt:lpstr>
      <vt:lpstr>LifeLong Vitality</vt:lpstr>
      <vt:lpstr>PowerPoint Presentation</vt:lpstr>
      <vt:lpstr>LifeLong Vitality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Immune support oils</vt:lpstr>
      <vt:lpstr>Medicine Cabinet Basics</vt:lpstr>
      <vt:lpstr>PowerPoint Presentation</vt:lpstr>
      <vt:lpstr>Mood &amp; Emotional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Talmage Goddard</cp:lastModifiedBy>
  <cp:revision>1</cp:revision>
  <dcterms:modified xsi:type="dcterms:W3CDTF">2023-11-01T18:33:33Z</dcterms:modified>
</cp:coreProperties>
</file>