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Text"/>
          <p:cNvSpPr txBox="1"/>
          <p:nvPr>
            <p:ph type="title"/>
          </p:nvPr>
        </p:nvSpPr>
        <p:spPr>
          <a:xfrm>
            <a:off x="457200" y="204788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idx="1"/>
          </p:nvPr>
        </p:nvSpPr>
        <p:spPr>
          <a:xfrm>
            <a:off x="3575050" y="204788"/>
            <a:ext cx="5111750" cy="43894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Text Placeholder 3"/>
          <p:cNvSpPr/>
          <p:nvPr>
            <p:ph type="body" sz="half" idx="13"/>
          </p:nvPr>
        </p:nvSpPr>
        <p:spPr>
          <a:xfrm>
            <a:off x="457199" y="1076325"/>
            <a:ext cx="3008315" cy="35179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/>
          <p:nvPr>
            <p:ph type="title"/>
          </p:nvPr>
        </p:nvSpPr>
        <p:spPr>
          <a:xfrm>
            <a:off x="1792288" y="3600450"/>
            <a:ext cx="5486401" cy="4254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Picture Placeholder 2"/>
          <p:cNvSpPr/>
          <p:nvPr>
            <p:ph type="pic" sz="half" idx="13"/>
          </p:nvPr>
        </p:nvSpPr>
        <p:spPr>
          <a:xfrm>
            <a:off x="1792288" y="460375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2" name="Body Level One…"/>
          <p:cNvSpPr txBox="1"/>
          <p:nvPr>
            <p:ph type="body" sz="quarter" idx="1"/>
          </p:nvPr>
        </p:nvSpPr>
        <p:spPr>
          <a:xfrm>
            <a:off x="1792288" y="4025900"/>
            <a:ext cx="5486401" cy="603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/>
          <p:nvPr>
            <p:ph type="title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Title Text"/>
          <p:cNvSpPr txBox="1"/>
          <p:nvPr>
            <p:ph type="title"/>
          </p:nvPr>
        </p:nvSpPr>
        <p:spPr>
          <a:xfrm>
            <a:off x="685800" y="1598612"/>
            <a:ext cx="7772400" cy="11017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3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Title Text"/>
          <p:cNvSpPr txBox="1"/>
          <p:nvPr>
            <p:ph type="title"/>
          </p:nvPr>
        </p:nvSpPr>
        <p:spPr>
          <a:xfrm>
            <a:off x="722312" y="3305175"/>
            <a:ext cx="7772401" cy="1022350"/>
          </a:xfrm>
          <a:prstGeom prst="rect">
            <a:avLst/>
          </a:prstGeom>
        </p:spPr>
        <p:txBody>
          <a:bodyPr/>
          <a:lstStyle>
            <a:lvl1pPr algn="l">
              <a:defRPr b="1" cap="all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722312" y="2179638"/>
            <a:ext cx="7772401" cy="1125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7" name="Body Level One…"/>
          <p:cNvSpPr txBox="1"/>
          <p:nvPr>
            <p:ph type="body" sz="quarter" idx="1"/>
          </p:nvPr>
        </p:nvSpPr>
        <p:spPr>
          <a:xfrm>
            <a:off x="457200" y="1150937"/>
            <a:ext cx="4040188" cy="4810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Text Placeholder 4"/>
          <p:cNvSpPr/>
          <p:nvPr>
            <p:ph type="body" sz="quarter" idx="13"/>
          </p:nvPr>
        </p:nvSpPr>
        <p:spPr>
          <a:xfrm>
            <a:off x="4645025" y="1150937"/>
            <a:ext cx="4041775" cy="4810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7" name="Title Text"/>
          <p:cNvSpPr txBox="1"/>
          <p:nvPr>
            <p:ph type="title"/>
          </p:nvPr>
        </p:nvSpPr>
        <p:spPr>
          <a:xfrm>
            <a:off x="457200" y="204788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xfrm>
            <a:off x="3575050" y="204788"/>
            <a:ext cx="5111750" cy="43894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ext Placeholder 3"/>
          <p:cNvSpPr/>
          <p:nvPr>
            <p:ph type="body" sz="half" idx="13"/>
          </p:nvPr>
        </p:nvSpPr>
        <p:spPr>
          <a:xfrm>
            <a:off x="457199" y="1076325"/>
            <a:ext cx="3008315" cy="35179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Title Text"/>
          <p:cNvSpPr txBox="1"/>
          <p:nvPr>
            <p:ph type="title"/>
          </p:nvPr>
        </p:nvSpPr>
        <p:spPr>
          <a:xfrm>
            <a:off x="1792288" y="3600450"/>
            <a:ext cx="5486401" cy="4254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0" name="Picture Placeholder 2"/>
          <p:cNvSpPr/>
          <p:nvPr>
            <p:ph type="pic" sz="half" idx="13"/>
          </p:nvPr>
        </p:nvSpPr>
        <p:spPr>
          <a:xfrm>
            <a:off x="1792288" y="460375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1" name="Body Level One…"/>
          <p:cNvSpPr txBox="1"/>
          <p:nvPr>
            <p:ph type="body" sz="quarter" idx="1"/>
          </p:nvPr>
        </p:nvSpPr>
        <p:spPr>
          <a:xfrm>
            <a:off x="1792288" y="4025900"/>
            <a:ext cx="5486401" cy="603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2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ctangle 7"/>
          <p:cNvSpPr/>
          <p:nvPr/>
        </p:nvSpPr>
        <p:spPr>
          <a:xfrm>
            <a:off x="0" y="3981215"/>
            <a:ext cx="9170945" cy="1182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Title Text"/>
          <p:cNvSpPr txBox="1"/>
          <p:nvPr>
            <p:ph type="title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le Text"/>
          <p:cNvSpPr txBox="1"/>
          <p:nvPr>
            <p:ph type="title"/>
          </p:nvPr>
        </p:nvSpPr>
        <p:spPr>
          <a:xfrm>
            <a:off x="685800" y="1598612"/>
            <a:ext cx="7772400" cy="11017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3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itle Text"/>
          <p:cNvSpPr txBox="1"/>
          <p:nvPr>
            <p:ph type="title"/>
          </p:nvPr>
        </p:nvSpPr>
        <p:spPr>
          <a:xfrm>
            <a:off x="722312" y="3305175"/>
            <a:ext cx="7772401" cy="1022350"/>
          </a:xfrm>
          <a:prstGeom prst="rect">
            <a:avLst/>
          </a:prstGeom>
        </p:spPr>
        <p:txBody>
          <a:bodyPr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83" name="Body Level One…"/>
          <p:cNvSpPr txBox="1"/>
          <p:nvPr>
            <p:ph type="body" sz="quarter" idx="1"/>
          </p:nvPr>
        </p:nvSpPr>
        <p:spPr>
          <a:xfrm>
            <a:off x="722312" y="2179638"/>
            <a:ext cx="7772401" cy="1125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3" name="Body Level One…"/>
          <p:cNvSpPr txBox="1"/>
          <p:nvPr>
            <p:ph type="body" sz="quarter" idx="1"/>
          </p:nvPr>
        </p:nvSpPr>
        <p:spPr>
          <a:xfrm>
            <a:off x="457200" y="1150937"/>
            <a:ext cx="4040188" cy="4810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Text Placeholder 4"/>
          <p:cNvSpPr/>
          <p:nvPr>
            <p:ph type="body" sz="quarter" idx="13"/>
          </p:nvPr>
        </p:nvSpPr>
        <p:spPr>
          <a:xfrm>
            <a:off x="4645025" y="1150937"/>
            <a:ext cx="4041775" cy="4810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3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/>
          <p:nvPr>
            <p:ph type="title"/>
          </p:nvPr>
        </p:nvSpPr>
        <p:spPr>
          <a:xfrm>
            <a:off x="685800" y="1598612"/>
            <a:ext cx="7772400" cy="110172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Title Text"/>
          <p:cNvSpPr txBox="1"/>
          <p:nvPr>
            <p:ph type="title"/>
          </p:nvPr>
        </p:nvSpPr>
        <p:spPr>
          <a:xfrm>
            <a:off x="457200" y="204788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31" name="Body Level One…"/>
          <p:cNvSpPr txBox="1"/>
          <p:nvPr>
            <p:ph type="body" idx="1"/>
          </p:nvPr>
        </p:nvSpPr>
        <p:spPr>
          <a:xfrm>
            <a:off x="3575050" y="204788"/>
            <a:ext cx="5111750" cy="43894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Text Placeholder 3"/>
          <p:cNvSpPr/>
          <p:nvPr>
            <p:ph type="body" sz="half" idx="13"/>
          </p:nvPr>
        </p:nvSpPr>
        <p:spPr>
          <a:xfrm>
            <a:off x="457199" y="1076325"/>
            <a:ext cx="3008315" cy="35179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Title Text"/>
          <p:cNvSpPr txBox="1"/>
          <p:nvPr>
            <p:ph type="title"/>
          </p:nvPr>
        </p:nvSpPr>
        <p:spPr>
          <a:xfrm>
            <a:off x="1792288" y="3600450"/>
            <a:ext cx="5486401" cy="4254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42" name="Picture Placeholder 2"/>
          <p:cNvSpPr/>
          <p:nvPr>
            <p:ph type="pic" sz="half" idx="13"/>
          </p:nvPr>
        </p:nvSpPr>
        <p:spPr>
          <a:xfrm>
            <a:off x="1792288" y="460375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3" name="Body Level One…"/>
          <p:cNvSpPr txBox="1"/>
          <p:nvPr>
            <p:ph type="body" sz="quarter" idx="1"/>
          </p:nvPr>
        </p:nvSpPr>
        <p:spPr>
          <a:xfrm>
            <a:off x="1792288" y="4025900"/>
            <a:ext cx="5486401" cy="603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3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" y="1224"/>
            <a:ext cx="9155408" cy="51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itle Text"/>
          <p:cNvSpPr txBox="1"/>
          <p:nvPr>
            <p:ph type="title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3" name="Body Level One…"/>
          <p:cNvSpPr txBox="1"/>
          <p:nvPr>
            <p:ph type="body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 Text"/>
          <p:cNvSpPr txBox="1"/>
          <p:nvPr>
            <p:ph type="title"/>
          </p:nvPr>
        </p:nvSpPr>
        <p:spPr>
          <a:xfrm>
            <a:off x="722312" y="3305175"/>
            <a:ext cx="7772401" cy="1022350"/>
          </a:xfrm>
          <a:prstGeom prst="rect">
            <a:avLst/>
          </a:prstGeom>
        </p:spPr>
        <p:txBody>
          <a:bodyPr/>
          <a:lstStyle>
            <a:lvl1pPr algn="l">
              <a:defRPr b="1" cap="all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722312" y="2179638"/>
            <a:ext cx="7772401" cy="1125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457200" y="1150937"/>
            <a:ext cx="4040188" cy="4810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/>
          <p:nvPr>
            <p:ph type="body" sz="quarter" idx="13"/>
          </p:nvPr>
        </p:nvSpPr>
        <p:spPr>
          <a:xfrm>
            <a:off x="4645025" y="1150937"/>
            <a:ext cx="4041775" cy="4810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le Text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6" y="1224"/>
            <a:ext cx="9150431" cy="516079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553200" y="4767262"/>
            <a:ext cx="343903" cy="3581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3" y="1224"/>
            <a:ext cx="9161856" cy="5160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itle 1"/>
          <p:cNvSpPr txBox="1"/>
          <p:nvPr/>
        </p:nvSpPr>
        <p:spPr>
          <a:xfrm>
            <a:off x="769533" y="4136968"/>
            <a:ext cx="7772401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r">
              <a:lnSpc>
                <a:spcPct val="90000"/>
              </a:lnSpc>
              <a:defRPr b="1" sz="40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Heather Patenaude</a:t>
            </a:r>
          </a:p>
        </p:txBody>
      </p:sp>
      <p:sp>
        <p:nvSpPr>
          <p:cNvPr id="374" name="Text Placeholder 2"/>
          <p:cNvSpPr txBox="1"/>
          <p:nvPr/>
        </p:nvSpPr>
        <p:spPr>
          <a:xfrm>
            <a:off x="728893" y="4716088"/>
            <a:ext cx="7772401" cy="30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r">
              <a:lnSpc>
                <a:spcPct val="80000"/>
              </a:lnSpc>
              <a:spcBef>
                <a:spcPts val="300"/>
              </a:spcBef>
              <a:defRPr i="1" sz="15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Blue Diamond Wellness Advocate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Leadership/CEO:…"/>
          <p:cNvSpPr txBox="1"/>
          <p:nvPr>
            <p:ph type="ctrTitle"/>
          </p:nvPr>
        </p:nvSpPr>
        <p:spPr>
          <a:xfrm>
            <a:off x="-2129057" y="1486123"/>
            <a:ext cx="9252641" cy="2171254"/>
          </a:xfrm>
          <a:prstGeom prst="rect">
            <a:avLst/>
          </a:prstGeom>
        </p:spPr>
        <p:txBody>
          <a:bodyPr/>
          <a:lstStyle/>
          <a:p>
            <a:pPr defTabSz="182880">
              <a:defRPr b="1" sz="48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Leadership/CEO: </a:t>
            </a:r>
          </a:p>
          <a:p>
            <a:pPr defTabSz="182880">
              <a:defRPr b="1" sz="48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Moving Pieces</a:t>
            </a:r>
          </a:p>
        </p:txBody>
      </p:sp>
      <p:grpSp>
        <p:nvGrpSpPr>
          <p:cNvPr id="403" name="Untitled design.jpg"/>
          <p:cNvGrpSpPr/>
          <p:nvPr/>
        </p:nvGrpSpPr>
        <p:grpSpPr>
          <a:xfrm>
            <a:off x="4667250" y="277564"/>
            <a:ext cx="3926136" cy="3964236"/>
            <a:chOff x="0" y="0"/>
            <a:chExt cx="3926135" cy="3964235"/>
          </a:xfrm>
        </p:grpSpPr>
        <p:pic>
          <p:nvPicPr>
            <p:cNvPr id="402" name="Untitled design.jpg" descr="Untitled desig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3519736" cy="35197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1" name="Untitled design.jpg" descr="Untitled design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26136" cy="39642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Would You Hire Yourself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Would You Hire Yourself?</a:t>
            </a:r>
          </a:p>
        </p:txBody>
      </p:sp>
      <p:sp>
        <p:nvSpPr>
          <p:cNvPr id="406" name="Consistent…"/>
          <p:cNvSpPr txBox="1"/>
          <p:nvPr>
            <p:ph type="body" sz="half" idx="1"/>
          </p:nvPr>
        </p:nvSpPr>
        <p:spPr>
          <a:xfrm>
            <a:off x="3771900" y="1238250"/>
            <a:ext cx="4038600" cy="3394075"/>
          </a:xfrm>
          <a:prstGeom prst="rect">
            <a:avLst/>
          </a:prstGeom>
        </p:spPr>
        <p:txBody>
          <a:bodyPr/>
          <a:lstStyle/>
          <a:p>
            <a:pPr marL="236600" indent="-236600" defTabSz="403097">
              <a:spcBef>
                <a:spcPts val="2200"/>
              </a:spcBef>
              <a:buSzPct val="145000"/>
              <a:buFontTx/>
              <a:defRPr b="1" sz="3036">
                <a:solidFill>
                  <a:srgbClr val="535353"/>
                </a:solidFill>
              </a:defRPr>
            </a:pPr>
            <a:r>
              <a:t>Consistent</a:t>
            </a:r>
          </a:p>
          <a:p>
            <a:pPr marL="236600" indent="-236600" defTabSz="403097">
              <a:spcBef>
                <a:spcPts val="2200"/>
              </a:spcBef>
              <a:buSzPct val="145000"/>
              <a:buFontTx/>
              <a:defRPr b="1" sz="3036">
                <a:solidFill>
                  <a:srgbClr val="535353"/>
                </a:solidFill>
              </a:defRPr>
            </a:pPr>
            <a:r>
              <a:t>Capable </a:t>
            </a:r>
          </a:p>
          <a:p>
            <a:pPr marL="236600" indent="-236600" defTabSz="403097">
              <a:spcBef>
                <a:spcPts val="2200"/>
              </a:spcBef>
              <a:buSzPct val="145000"/>
              <a:buFontTx/>
              <a:defRPr b="1" sz="3036">
                <a:solidFill>
                  <a:srgbClr val="535353"/>
                </a:solidFill>
              </a:defRPr>
            </a:pPr>
            <a:r>
              <a:t>Committed</a:t>
            </a:r>
          </a:p>
          <a:p>
            <a:pPr marL="236600" indent="-236600" defTabSz="403097">
              <a:spcBef>
                <a:spcPts val="2200"/>
              </a:spcBef>
              <a:buSzPct val="145000"/>
              <a:buFontTx/>
              <a:defRPr b="1" sz="3036">
                <a:solidFill>
                  <a:srgbClr val="535353"/>
                </a:solidFill>
              </a:defRPr>
            </a:pPr>
            <a:r>
              <a:t>Communicate</a:t>
            </a:r>
          </a:p>
          <a:p>
            <a:pPr marL="236600" indent="-236600" defTabSz="403097">
              <a:spcBef>
                <a:spcPts val="2200"/>
              </a:spcBef>
              <a:buSzPct val="145000"/>
              <a:buFontTx/>
              <a:defRPr b="1" sz="3036">
                <a:solidFill>
                  <a:srgbClr val="535353"/>
                </a:solidFill>
              </a:defRPr>
            </a:pPr>
            <a:r>
              <a:t>Community </a:t>
            </a:r>
          </a:p>
        </p:txBody>
      </p:sp>
      <p:grpSp>
        <p:nvGrpSpPr>
          <p:cNvPr id="409" name="IMG_8530.JPG"/>
          <p:cNvGrpSpPr/>
          <p:nvPr/>
        </p:nvGrpSpPr>
        <p:grpSpPr>
          <a:xfrm>
            <a:off x="546501" y="1084649"/>
            <a:ext cx="2578110" cy="3701276"/>
            <a:chOff x="0" y="0"/>
            <a:chExt cx="2578108" cy="3701274"/>
          </a:xfrm>
        </p:grpSpPr>
        <p:pic>
          <p:nvPicPr>
            <p:cNvPr id="408" name="IMG_8530.JPG" descr="IMG_8530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03200" y="203200"/>
              <a:ext cx="2171709" cy="32567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7" name="IMG_8530.JPG" descr="IMG_8530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578109" cy="37012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Ways to Sharpen Mind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Ways to Sharpen Mindset</a:t>
            </a:r>
          </a:p>
        </p:txBody>
      </p:sp>
      <p:sp>
        <p:nvSpPr>
          <p:cNvPr id="412" name="Spend time with excellent people…"/>
          <p:cNvSpPr txBox="1"/>
          <p:nvPr>
            <p:ph type="body" idx="1"/>
          </p:nvPr>
        </p:nvSpPr>
        <p:spPr>
          <a:xfrm>
            <a:off x="457200" y="917177"/>
            <a:ext cx="8229600" cy="3613946"/>
          </a:xfrm>
          <a:prstGeom prst="rect">
            <a:avLst/>
          </a:prstGeom>
        </p:spPr>
        <p:txBody>
          <a:bodyPr/>
          <a:lstStyle/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 Spend time with excellent people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 Incorporate your Business (hire an accountant and lawyer if you need to)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 Be Intentional 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 Business Budget (i.e. take a salary, taxes, budget, track expenses) 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Know how to find solutions and answers 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Set aside time to strategize and plan 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Lead by example (if you run promotions, do them!) 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r>
              <a:t>Hire people to help you in areas that are not your strengths </a:t>
            </a: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</a:p>
          <a:p>
            <a:pPr marL="137160" indent="-137160" defTabSz="233679">
              <a:spcBef>
                <a:spcPts val="1200"/>
              </a:spcBef>
              <a:buSzPct val="145000"/>
              <a:buFontTx/>
              <a:defRPr b="1" sz="1760">
                <a:solidFill>
                  <a:srgbClr val="535353"/>
                </a:solidFill>
              </a:defRPr>
            </a:pPr>
            <a:br/>
          </a:p>
        </p:txBody>
      </p:sp>
      <p:sp>
        <p:nvSpPr>
          <p:cNvPr id="413" name="Set the vision for their company…"/>
          <p:cNvSpPr txBox="1"/>
          <p:nvPr/>
        </p:nvSpPr>
        <p:spPr>
          <a:xfrm>
            <a:off x="8966200" y="6499059"/>
            <a:ext cx="3402767" cy="3769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Set the vision for their company</a:t>
            </a:r>
          </a:p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Plan ahead and prepare based on vision</a:t>
            </a:r>
          </a:p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Work hard to execute the vision</a:t>
            </a:r>
          </a:p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Professional</a:t>
            </a:r>
          </a:p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Carry a lot of responsibility </a:t>
            </a:r>
          </a:p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Servant leaders</a:t>
            </a:r>
          </a:p>
          <a:p>
            <a:pPr marL="342900" indent="-342900" defTabSz="584200">
              <a:spcBef>
                <a:spcPts val="3200"/>
              </a:spcBef>
              <a:buSzPct val="145000"/>
              <a:buChar char="•"/>
              <a:defRPr b="1" sz="1200">
                <a:solidFill>
                  <a:srgbClr val="535353"/>
                </a:solidFill>
              </a:defRPr>
            </a:pPr>
            <a:r>
              <a:t>Willing to be uncomfo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itle"/>
          <p:cNvSpPr txBox="1"/>
          <p:nvPr>
            <p:ph type="ctrTitle"/>
          </p:nvPr>
        </p:nvSpPr>
        <p:spPr>
          <a:xfrm>
            <a:off x="-1917700" y="8036718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6" name="Body"/>
          <p:cNvSpPr txBox="1"/>
          <p:nvPr>
            <p:ph type="subTitle" sz="quarter" idx="1"/>
          </p:nvPr>
        </p:nvSpPr>
        <p:spPr>
          <a:xfrm>
            <a:off x="-571500" y="7778750"/>
            <a:ext cx="6400800" cy="131445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NOW IS THE TIME!…"/>
          <p:cNvSpPr txBox="1"/>
          <p:nvPr/>
        </p:nvSpPr>
        <p:spPr>
          <a:xfrm>
            <a:off x="46335" y="481756"/>
            <a:ext cx="9051330" cy="34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defRPr b="1" sz="72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NOW IS THE TIME!</a:t>
            </a:r>
          </a:p>
          <a:p>
            <a:pPr algn="ctr">
              <a:defRPr b="1" sz="24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algn="ctr">
              <a:defRPr b="1" sz="65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Be the CEO!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 1"/>
          <p:cNvSpPr txBox="1"/>
          <p:nvPr>
            <p:ph type="ctrTitle"/>
          </p:nvPr>
        </p:nvSpPr>
        <p:spPr>
          <a:xfrm>
            <a:off x="185890" y="1178719"/>
            <a:ext cx="8799162" cy="1376165"/>
          </a:xfrm>
          <a:prstGeom prst="rect">
            <a:avLst/>
          </a:prstGeom>
        </p:spPr>
        <p:txBody>
          <a:bodyPr/>
          <a:lstStyle/>
          <a:p>
            <a:pPr defTabSz="210311">
              <a:defRPr b="1" sz="4416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Are You Treating Your Business</a:t>
            </a:r>
          </a:p>
          <a:p>
            <a:pPr defTabSz="210311">
              <a:defRPr b="1" sz="4416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Like a Business?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ontent Placeholder 2"/>
          <p:cNvSpPr txBox="1"/>
          <p:nvPr>
            <p:ph type="body" idx="1"/>
          </p:nvPr>
        </p:nvSpPr>
        <p:spPr>
          <a:xfrm>
            <a:off x="457200" y="1200150"/>
            <a:ext cx="8229600" cy="3215780"/>
          </a:xfrm>
          <a:prstGeom prst="rect">
            <a:avLst/>
          </a:prstGeom>
        </p:spPr>
        <p:txBody>
          <a:bodyPr/>
          <a:lstStyle/>
          <a:p>
            <a:pPr marL="320842" indent="-320842">
              <a:lnSpc>
                <a:spcPct val="150000"/>
              </a:lnSpc>
              <a:buFontTx/>
              <a:defRPr b="1">
                <a:solidFill>
                  <a:srgbClr val="808080"/>
                </a:solidFill>
              </a:defRPr>
            </a:pPr>
            <a:r>
              <a:t>What’s your average organizational volume?</a:t>
            </a:r>
          </a:p>
          <a:p>
            <a:pPr marL="320842" indent="-320842">
              <a:lnSpc>
                <a:spcPct val="150000"/>
              </a:lnSpc>
              <a:buFontTx/>
              <a:defRPr b="1">
                <a:solidFill>
                  <a:srgbClr val="808080"/>
                </a:solidFill>
              </a:defRPr>
            </a:pPr>
            <a:r>
              <a:t>Multiply that by 12</a:t>
            </a:r>
          </a:p>
          <a:p>
            <a:pPr marL="320842" indent="-320842">
              <a:lnSpc>
                <a:spcPct val="150000"/>
              </a:lnSpc>
              <a:buFontTx/>
              <a:defRPr b="1">
                <a:solidFill>
                  <a:srgbClr val="808080"/>
                </a:solidFill>
              </a:defRPr>
            </a:pPr>
            <a:r>
              <a:t>That’s the worth of your business!</a:t>
            </a:r>
          </a:p>
        </p:txBody>
      </p:sp>
      <p:sp>
        <p:nvSpPr>
          <p:cNvPr id="379" name="Title 1"/>
          <p:cNvSpPr txBox="1"/>
          <p:nvPr/>
        </p:nvSpPr>
        <p:spPr>
          <a:xfrm>
            <a:off x="537296" y="308686"/>
            <a:ext cx="809635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What’s the Worth of Your Business?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1"/>
          <p:cNvSpPr txBox="1"/>
          <p:nvPr>
            <p:ph type="title"/>
          </p:nvPr>
        </p:nvSpPr>
        <p:spPr>
          <a:xfrm>
            <a:off x="2324100" y="1653623"/>
            <a:ext cx="8018314" cy="3875932"/>
          </a:xfrm>
          <a:prstGeom prst="rect">
            <a:avLst/>
          </a:prstGeom>
        </p:spPr>
        <p:txBody>
          <a:bodyPr/>
          <a:lstStyle/>
          <a:p>
            <a:pPr>
              <a:defRPr sz="64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Does this number </a:t>
            </a:r>
          </a:p>
          <a:p>
            <a:pPr>
              <a:defRPr sz="64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surprise you?</a:t>
            </a:r>
          </a:p>
        </p:txBody>
      </p:sp>
      <p:sp>
        <p:nvSpPr>
          <p:cNvPr id="382" name="Subtitle 2"/>
          <p:cNvSpPr txBox="1"/>
          <p:nvPr>
            <p:ph type="body" sz="half" idx="1"/>
          </p:nvPr>
        </p:nvSpPr>
        <p:spPr>
          <a:xfrm>
            <a:off x="8864600" y="54165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/>
            <a:r>
              <a:t>Subtitle here</a:t>
            </a:r>
          </a:p>
        </p:txBody>
      </p:sp>
      <p:pic>
        <p:nvPicPr>
          <p:cNvPr id="383" name="Untitled design.jpg" descr="Untitled design.jpg"/>
          <p:cNvPicPr>
            <a:picLocks noChangeAspect="1"/>
          </p:cNvPicPr>
          <p:nvPr/>
        </p:nvPicPr>
        <p:blipFill>
          <a:blip r:embed="rId2">
            <a:extLst/>
          </a:blip>
          <a:srcRect l="1335" t="0" r="1335" b="0"/>
          <a:stretch>
            <a:fillRect/>
          </a:stretch>
        </p:blipFill>
        <p:spPr>
          <a:xfrm>
            <a:off x="221795" y="46055"/>
            <a:ext cx="3279152" cy="5051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ontent Placeholder 2"/>
          <p:cNvSpPr txBox="1"/>
          <p:nvPr>
            <p:ph type="body" idx="1"/>
          </p:nvPr>
        </p:nvSpPr>
        <p:spPr>
          <a:xfrm>
            <a:off x="457200" y="1250950"/>
            <a:ext cx="8229600" cy="3215780"/>
          </a:xfrm>
          <a:prstGeom prst="rect">
            <a:avLst/>
          </a:prstGeom>
        </p:spPr>
        <p:txBody>
          <a:bodyPr/>
          <a:lstStyle/>
          <a:p>
            <a:pPr marL="311216" indent="-311216" defTabSz="443484">
              <a:lnSpc>
                <a:spcPct val="150000"/>
              </a:lnSpc>
              <a:buFontTx/>
              <a:defRPr b="1" sz="4656">
                <a:solidFill>
                  <a:srgbClr val="808080"/>
                </a:solidFill>
              </a:defRPr>
            </a:pPr>
            <a:r>
              <a:t>Your Average OV is 90,000</a:t>
            </a:r>
          </a:p>
          <a:p>
            <a:pPr marL="311216" indent="-311216" defTabSz="443484">
              <a:lnSpc>
                <a:spcPct val="150000"/>
              </a:lnSpc>
              <a:buFontTx/>
              <a:defRPr b="1" sz="4656">
                <a:solidFill>
                  <a:srgbClr val="808080"/>
                </a:solidFill>
              </a:defRPr>
            </a:pPr>
            <a:r>
              <a:t>Multiply by 12</a:t>
            </a:r>
          </a:p>
          <a:p>
            <a:pPr marL="466825" indent="-466825" defTabSz="443484">
              <a:lnSpc>
                <a:spcPct val="150000"/>
              </a:lnSpc>
              <a:buFontTx/>
              <a:defRPr b="1" sz="3104">
                <a:solidFill>
                  <a:srgbClr val="808080"/>
                </a:solidFill>
              </a:defRPr>
            </a:pPr>
            <a:r>
              <a:rPr sz="4656"/>
              <a:t>One Million Dollar Business</a:t>
            </a:r>
            <a:r>
              <a:t> </a:t>
            </a:r>
          </a:p>
        </p:txBody>
      </p:sp>
      <p:sp>
        <p:nvSpPr>
          <p:cNvPr id="386" name="Title 1"/>
          <p:cNvSpPr txBox="1"/>
          <p:nvPr/>
        </p:nvSpPr>
        <p:spPr>
          <a:xfrm>
            <a:off x="795680" y="308685"/>
            <a:ext cx="7772401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Let’s do three examples…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Your Average OV is 150,000…"/>
          <p:cNvSpPr txBox="1"/>
          <p:nvPr/>
        </p:nvSpPr>
        <p:spPr>
          <a:xfrm>
            <a:off x="301191" y="665873"/>
            <a:ext cx="8568561" cy="3040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20842" indent="-320842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4800">
                <a:solidFill>
                  <a:srgbClr val="808080"/>
                </a:solidFill>
              </a:defRPr>
            </a:pPr>
            <a:r>
              <a:t>Your Average OV is 150,000</a:t>
            </a:r>
          </a:p>
          <a:p>
            <a:pPr marL="320842" indent="-320842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4800">
                <a:solidFill>
                  <a:srgbClr val="808080"/>
                </a:solidFill>
              </a:defRPr>
            </a:pPr>
            <a:r>
              <a:t>Multiply by 12</a:t>
            </a:r>
          </a:p>
          <a:p>
            <a:pPr marL="481263" indent="-481263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3200">
                <a:solidFill>
                  <a:srgbClr val="808080"/>
                </a:solidFill>
              </a:defRPr>
            </a:pPr>
            <a:r>
              <a:rPr sz="4800"/>
              <a:t>1.8 Million Dollar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Your Average OV is 320,000…"/>
          <p:cNvSpPr txBox="1"/>
          <p:nvPr/>
        </p:nvSpPr>
        <p:spPr>
          <a:xfrm>
            <a:off x="301191" y="653173"/>
            <a:ext cx="8568561" cy="3040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20842" indent="-320842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4800">
                <a:solidFill>
                  <a:srgbClr val="808080"/>
                </a:solidFill>
              </a:defRPr>
            </a:pPr>
            <a:r>
              <a:t>Your Average OV is 320,000</a:t>
            </a:r>
          </a:p>
          <a:p>
            <a:pPr marL="320842" indent="-320842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4800">
                <a:solidFill>
                  <a:srgbClr val="808080"/>
                </a:solidFill>
              </a:defRPr>
            </a:pPr>
            <a:r>
              <a:t>Multiply by 12</a:t>
            </a:r>
          </a:p>
          <a:p>
            <a:pPr marL="481263" indent="-481263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3200">
                <a:solidFill>
                  <a:srgbClr val="808080"/>
                </a:solidFill>
              </a:defRPr>
            </a:pPr>
            <a:r>
              <a:rPr sz="4800"/>
              <a:t>3.8 Million Dollar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How does the CEO of a million + dollar business act, think, and respond?"/>
          <p:cNvSpPr txBox="1"/>
          <p:nvPr/>
        </p:nvSpPr>
        <p:spPr>
          <a:xfrm>
            <a:off x="329773" y="633730"/>
            <a:ext cx="8484454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6500"/>
              <a:t>How does the CEO of a million + dollar business act, think, and respond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Qualities of a Successful CE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1A5E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Qualities of a Successful CEO</a:t>
            </a:r>
          </a:p>
        </p:txBody>
      </p:sp>
      <p:sp>
        <p:nvSpPr>
          <p:cNvPr id="395" name="Set the vision for their company…"/>
          <p:cNvSpPr txBox="1"/>
          <p:nvPr>
            <p:ph type="body" idx="1"/>
          </p:nvPr>
        </p:nvSpPr>
        <p:spPr>
          <a:xfrm>
            <a:off x="3245991" y="1080550"/>
            <a:ext cx="5536704" cy="3775224"/>
          </a:xfrm>
          <a:prstGeom prst="rect">
            <a:avLst/>
          </a:prstGeom>
        </p:spPr>
        <p:txBody>
          <a:bodyPr/>
          <a:lstStyle/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Set the vision for their company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Plan ahead and prepare based on vision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Work hard to execute the vision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Professional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Carry a lot of responsibility 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Servant leaders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Willing to be uncomfortable</a:t>
            </a:r>
          </a:p>
          <a:p>
            <a:pPr marL="140588" indent="-140588" defTabSz="239522">
              <a:spcBef>
                <a:spcPts val="1300"/>
              </a:spcBef>
              <a:buSzPct val="145000"/>
              <a:buFontTx/>
              <a:defRPr b="1" sz="1803">
                <a:solidFill>
                  <a:srgbClr val="535353"/>
                </a:solidFill>
              </a:defRPr>
            </a:pPr>
            <a:r>
              <a:t>Take responsibility for the success or failure of their business  </a:t>
            </a:r>
          </a:p>
        </p:txBody>
      </p:sp>
      <p:grpSp>
        <p:nvGrpSpPr>
          <p:cNvPr id="398" name="Image"/>
          <p:cNvGrpSpPr/>
          <p:nvPr/>
        </p:nvGrpSpPr>
        <p:grpSpPr>
          <a:xfrm>
            <a:off x="71437" y="1386677"/>
            <a:ext cx="2988947" cy="3162971"/>
            <a:chOff x="0" y="0"/>
            <a:chExt cx="2988946" cy="3162969"/>
          </a:xfrm>
        </p:grpSpPr>
        <p:pic>
          <p:nvPicPr>
            <p:cNvPr id="39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03200" y="203200"/>
              <a:ext cx="2582547" cy="27184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88947" cy="31629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