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414141"/>
        </a:fontRef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DBE3"/>
          </a:solidFill>
        </a:fill>
      </a:tcStyle>
    </a:wholeTbl>
    <a:band2H>
      <a:tcTxStyle b="def" i="def"/>
      <a:tcStyle>
        <a:tcBdr/>
        <a:fill>
          <a:solidFill>
            <a:srgbClr val="EBEE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414141"/>
        </a:fontRef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FE2D3"/>
          </a:solidFill>
        </a:fill>
      </a:tcStyle>
    </a:wholeTbl>
    <a:band2H>
      <a:tcTxStyle b="def" i="def"/>
      <a:tcStyle>
        <a:tcBdr/>
        <a:fill>
          <a:solidFill>
            <a:srgbClr val="F0F1E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414141"/>
        </a:fontRef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DCE1"/>
          </a:solidFill>
        </a:fill>
      </a:tcStyle>
    </a:wholeTbl>
    <a:band2H>
      <a:tcTxStyle b="def" i="def"/>
      <a:tcStyle>
        <a:tcBdr/>
        <a:fill>
          <a:solidFill>
            <a:srgbClr val="EFEEF1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414141"/>
        </a:fontRef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8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414141"/>
        </a:fontRef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414141"/>
              </a:solidFill>
              <a:prstDash val="solid"/>
              <a:round/>
            </a:ln>
          </a:top>
          <a:bottom>
            <a:ln w="254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414141"/>
              </a:solidFill>
              <a:prstDash val="solid"/>
              <a:round/>
            </a:ln>
          </a:top>
          <a:bottom>
            <a:ln w="254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14141"/>
        </a:fontRef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CDCD"/>
          </a:solidFill>
        </a:fill>
      </a:tcStyle>
    </a:wholeTbl>
    <a:band2H>
      <a:tcTxStyle b="def" i="def"/>
      <a:tcStyle>
        <a:tcBdr/>
        <a:fill>
          <a:solidFill>
            <a:srgbClr val="E8E8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1414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1414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1414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414141"/>
        </a:fontRef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round/>
            </a:ln>
          </a:left>
          <a:right>
            <a:ln w="12700" cap="flat">
              <a:solidFill>
                <a:srgbClr val="414141"/>
              </a:solidFill>
              <a:prstDash val="solid"/>
              <a:round/>
            </a:ln>
          </a:right>
          <a:top>
            <a:ln w="12700" cap="flat">
              <a:solidFill>
                <a:srgbClr val="414141"/>
              </a:solidFill>
              <a:prstDash val="solid"/>
              <a:round/>
            </a:ln>
          </a:top>
          <a:bottom>
            <a:ln w="127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solidFill>
                <a:srgbClr val="414141"/>
              </a:solidFill>
              <a:prstDash val="solid"/>
              <a:round/>
            </a:ln>
          </a:insideH>
          <a:insideV>
            <a:ln w="12700" cap="flat">
              <a:solidFill>
                <a:srgbClr val="414141"/>
              </a:solidFill>
              <a:prstDash val="solid"/>
              <a:round/>
            </a:ln>
          </a:insideV>
        </a:tcBdr>
        <a:fill>
          <a:solidFill>
            <a:srgbClr val="414141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414141"/>
        </a:fontRef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round/>
            </a:ln>
          </a:left>
          <a:right>
            <a:ln w="12700" cap="flat">
              <a:solidFill>
                <a:srgbClr val="414141"/>
              </a:solidFill>
              <a:prstDash val="solid"/>
              <a:round/>
            </a:ln>
          </a:right>
          <a:top>
            <a:ln w="12700" cap="flat">
              <a:solidFill>
                <a:srgbClr val="414141"/>
              </a:solidFill>
              <a:prstDash val="solid"/>
              <a:round/>
            </a:ln>
          </a:top>
          <a:bottom>
            <a:ln w="127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solidFill>
                <a:srgbClr val="414141"/>
              </a:solidFill>
              <a:prstDash val="solid"/>
              <a:round/>
            </a:ln>
          </a:insideH>
          <a:insideV>
            <a:ln w="12700" cap="flat">
              <a:solidFill>
                <a:srgbClr val="414141"/>
              </a:solidFill>
              <a:prstDash val="solid"/>
              <a:round/>
            </a:ln>
          </a:insideV>
        </a:tcBdr>
        <a:fill>
          <a:solidFill>
            <a:srgbClr val="414141">
              <a:alpha val="20000"/>
            </a:srgbClr>
          </a:solidFill>
        </a:fill>
      </a:tcStyle>
    </a:firstCol>
    <a:lastRow>
      <a:tcTxStyle b="on" i="off">
        <a:fontRef idx="major">
          <a:srgbClr val="414141"/>
        </a:fontRef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round/>
            </a:ln>
          </a:left>
          <a:right>
            <a:ln w="12700" cap="flat">
              <a:solidFill>
                <a:srgbClr val="414141"/>
              </a:solidFill>
              <a:prstDash val="solid"/>
              <a:round/>
            </a:ln>
          </a:right>
          <a:top>
            <a:ln w="50800" cap="flat">
              <a:solidFill>
                <a:srgbClr val="414141"/>
              </a:solidFill>
              <a:prstDash val="solid"/>
              <a:round/>
            </a:ln>
          </a:top>
          <a:bottom>
            <a:ln w="127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solidFill>
                <a:srgbClr val="414141"/>
              </a:solidFill>
              <a:prstDash val="solid"/>
              <a:round/>
            </a:ln>
          </a:insideH>
          <a:insideV>
            <a:ln w="12700" cap="flat">
              <a:solidFill>
                <a:srgbClr val="41414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414141"/>
        </a:fontRef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round/>
            </a:ln>
          </a:left>
          <a:right>
            <a:ln w="12700" cap="flat">
              <a:solidFill>
                <a:srgbClr val="414141"/>
              </a:solidFill>
              <a:prstDash val="solid"/>
              <a:round/>
            </a:ln>
          </a:right>
          <a:top>
            <a:ln w="12700" cap="flat">
              <a:solidFill>
                <a:srgbClr val="414141"/>
              </a:solidFill>
              <a:prstDash val="solid"/>
              <a:round/>
            </a:ln>
          </a:top>
          <a:bottom>
            <a:ln w="254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solidFill>
                <a:srgbClr val="414141"/>
              </a:solidFill>
              <a:prstDash val="solid"/>
              <a:round/>
            </a:ln>
          </a:insideH>
          <a:insideV>
            <a:ln w="12700" cap="flat">
              <a:solidFill>
                <a:srgbClr val="414141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hape 13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508000" y="659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" name="Shape 14"/>
          <p:cNvSpPr/>
          <p:nvPr/>
        </p:nvSpPr>
        <p:spPr>
          <a:xfrm>
            <a:off x="507998" y="4089400"/>
            <a:ext cx="1200002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" name="Shape 15"/>
          <p:cNvSpPr/>
          <p:nvPr/>
        </p:nvSpPr>
        <p:spPr>
          <a:xfrm flipV="1">
            <a:off x="7994300" y="4526255"/>
            <a:ext cx="3" cy="164276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" name="Body Level One…"/>
          <p:cNvSpPr txBox="1"/>
          <p:nvPr>
            <p:ph type="body" sz="quarter" idx="1"/>
          </p:nvPr>
        </p:nvSpPr>
        <p:spPr>
          <a:xfrm>
            <a:off x="508000" y="3505200"/>
            <a:ext cx="7200900" cy="508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2400"/>
            </a:lvl1pPr>
            <a:lvl2pPr marL="783166" indent="-313266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2pPr>
            <a:lvl3pPr marL="1253065" indent="-313265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3pPr>
            <a:lvl4pPr marL="1722965" indent="-313265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4pPr>
            <a:lvl5pPr marL="2192865" indent="-313265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Title Text"/>
          <p:cNvSpPr txBox="1"/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18" name="Shape 18"/>
          <p:cNvSpPr/>
          <p:nvPr>
            <p:ph type="body" sz="quarter" idx="13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Body Level One…"/>
          <p:cNvSpPr txBox="1"/>
          <p:nvPr>
            <p:ph type="body" sz="quarter" idx="1"/>
          </p:nvPr>
        </p:nvSpPr>
        <p:spPr>
          <a:xfrm>
            <a:off x="533400" y="5969000"/>
            <a:ext cx="11938000" cy="609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1200"/>
              </a:spcBef>
              <a:buClrTx/>
              <a:buSzTx/>
              <a:buFontTx/>
              <a:buNone/>
              <a:defRPr i="1" sz="3000"/>
            </a:lvl1pPr>
            <a:lvl2pPr marL="861482" indent="-391582" algn="ctr">
              <a:spcBef>
                <a:spcPts val="1200"/>
              </a:spcBef>
              <a:buClrTx/>
              <a:buFontTx/>
              <a:defRPr i="1" sz="3000"/>
            </a:lvl2pPr>
            <a:lvl3pPr marL="1331382" indent="-391582" algn="ctr">
              <a:spcBef>
                <a:spcPts val="1200"/>
              </a:spcBef>
              <a:buClrTx/>
              <a:buFontTx/>
              <a:defRPr i="1" sz="3000"/>
            </a:lvl3pPr>
            <a:lvl4pPr marL="1801283" indent="-391582" algn="ctr">
              <a:spcBef>
                <a:spcPts val="1200"/>
              </a:spcBef>
              <a:buClrTx/>
              <a:buFontTx/>
              <a:defRPr i="1" sz="3000"/>
            </a:lvl4pPr>
            <a:lvl5pPr marL="2271183" indent="-391583" algn="ctr">
              <a:spcBef>
                <a:spcPts val="1200"/>
              </a:spcBef>
              <a:buClrTx/>
              <a:buFontTx/>
              <a:defRPr i="1"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hape 108"/>
          <p:cNvSpPr/>
          <p:nvPr>
            <p:ph type="body" sz="quarter" idx="13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 flipV="1">
            <a:off x="7994300" y="7053554"/>
            <a:ext cx="3" cy="164276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" name="Shape 27"/>
          <p:cNvSpPr/>
          <p:nvPr/>
        </p:nvSpPr>
        <p:spPr>
          <a:xfrm>
            <a:off x="508000" y="913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8" name="Shape 28"/>
          <p:cNvSpPr/>
          <p:nvPr/>
        </p:nvSpPr>
        <p:spPr>
          <a:xfrm>
            <a:off x="507998" y="6629400"/>
            <a:ext cx="1200002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" name="Shape 29"/>
          <p:cNvSpPr/>
          <p:nvPr/>
        </p:nvSpPr>
        <p:spPr>
          <a:xfrm flipV="1">
            <a:off x="7994300" y="7053554"/>
            <a:ext cx="3" cy="164276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508000" y="6096000"/>
            <a:ext cx="7200900" cy="508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2400"/>
            </a:lvl1pPr>
            <a:lvl2pPr marL="783166" indent="-313266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2pPr>
            <a:lvl3pPr marL="1253065" indent="-313265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3pPr>
            <a:lvl4pPr marL="1722965" indent="-313265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4pPr>
            <a:lvl5pPr marL="2192865" indent="-313265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/>
          <p:nvPr>
            <p:ph type="pic" idx="13"/>
          </p:nvPr>
        </p:nvSpPr>
        <p:spPr>
          <a:xfrm>
            <a:off x="596900" y="633459"/>
            <a:ext cx="11811000" cy="52070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2" name="Title Text"/>
          <p:cNvSpPr txBox="1"/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33" name="Shape 33"/>
          <p:cNvSpPr/>
          <p:nvPr>
            <p:ph type="body" sz="quarter" idx="14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07998" y="4876800"/>
            <a:ext cx="5676377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0" name="Shape 50"/>
          <p:cNvSpPr/>
          <p:nvPr/>
        </p:nvSpPr>
        <p:spPr>
          <a:xfrm>
            <a:off x="508000" y="2768600"/>
            <a:ext cx="5676316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1" name="Body Level One…"/>
          <p:cNvSpPr txBox="1"/>
          <p:nvPr>
            <p:ph type="body" sz="quarter" idx="1"/>
          </p:nvPr>
        </p:nvSpPr>
        <p:spPr>
          <a:xfrm>
            <a:off x="508000" y="2171700"/>
            <a:ext cx="5676900" cy="508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2400"/>
            </a:lvl1pPr>
            <a:lvl2pPr marL="783166" indent="-313266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2pPr>
            <a:lvl3pPr marL="1253065" indent="-313265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3pPr>
            <a:lvl4pPr marL="1722965" indent="-313265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4pPr>
            <a:lvl5pPr marL="2192865" indent="-313265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Shape 52"/>
          <p:cNvSpPr/>
          <p:nvPr>
            <p:ph type="pic" sz="half" idx="13"/>
          </p:nvPr>
        </p:nvSpPr>
        <p:spPr>
          <a:xfrm>
            <a:off x="6818217" y="647698"/>
            <a:ext cx="5588003" cy="83312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3" name="Title Text"/>
          <p:cNvSpPr txBox="1"/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pPr/>
            <a:r>
              <a:t>Title Text</a:t>
            </a:r>
          </a:p>
        </p:txBody>
      </p:sp>
      <p:sp>
        <p:nvSpPr>
          <p:cNvPr id="54" name="Shape 54"/>
          <p:cNvSpPr/>
          <p:nvPr>
            <p:ph type="body" sz="quarter" idx="14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/>
          <a:p>
            <a:pPr/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pic" sz="half" idx="13"/>
          </p:nvPr>
        </p:nvSpPr>
        <p:spPr>
          <a:xfrm>
            <a:off x="6819900" y="2654300"/>
            <a:ext cx="5588000" cy="635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1" name="Body Level One…"/>
          <p:cNvSpPr txBox="1"/>
          <p:nvPr>
            <p:ph type="body" sz="half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Body Level One…"/>
          <p:cNvSpPr txBox="1"/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pic" sz="quarter" idx="13"/>
          </p:nvPr>
        </p:nvSpPr>
        <p:spPr>
          <a:xfrm>
            <a:off x="6856317" y="4772797"/>
            <a:ext cx="5499103" cy="422910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Shape 98"/>
          <p:cNvSpPr/>
          <p:nvPr>
            <p:ph type="pic" sz="quarter" idx="14"/>
          </p:nvPr>
        </p:nvSpPr>
        <p:spPr>
          <a:xfrm>
            <a:off x="6860561" y="609600"/>
            <a:ext cx="5499104" cy="3530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9" name="Shape 99"/>
          <p:cNvSpPr/>
          <p:nvPr>
            <p:ph type="pic" sz="half" idx="15"/>
          </p:nvPr>
        </p:nvSpPr>
        <p:spPr>
          <a:xfrm>
            <a:off x="557117" y="609598"/>
            <a:ext cx="5588005" cy="83947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7998" y="2171700"/>
            <a:ext cx="1199729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" name="Shape 3"/>
          <p:cNvSpPr/>
          <p:nvPr/>
        </p:nvSpPr>
        <p:spPr>
          <a:xfrm>
            <a:off x="507998" y="635000"/>
            <a:ext cx="1199729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6324599" y="9258300"/>
            <a:ext cx="342901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1pPr>
      <a:lvl2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2pPr>
      <a:lvl3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3pPr>
      <a:lvl4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4pPr>
      <a:lvl5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5pPr>
      <a:lvl6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6pPr>
      <a:lvl7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7pPr>
      <a:lvl8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8pPr>
      <a:lvl9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9398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4097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18796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23495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28194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32893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37592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42291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sourcedtoyou.com" TargetMode="Externa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Relationship Id="rId3" Type="http://schemas.openxmlformats.org/officeDocument/2006/relationships/image" Target="../media/image10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8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Relationship Id="rId3" Type="http://schemas.openxmlformats.org/officeDocument/2006/relationships/image" Target="../media/image16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7.jpeg"/><Relationship Id="rId4" Type="http://schemas.openxmlformats.org/officeDocument/2006/relationships/image" Target="../media/image17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8.jpe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3.jpeg"/><Relationship Id="rId4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4.jpeg"/><Relationship Id="rId4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5.jpeg"/><Relationship Id="rId4" Type="http://schemas.openxmlformats.org/officeDocument/2006/relationships/image" Target="../media/image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Relationship Id="rId3" Type="http://schemas.openxmlformats.org/officeDocument/2006/relationships/image" Target="../media/image6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body" sz="quarter" idx="1"/>
          </p:nvPr>
        </p:nvSpPr>
        <p:spPr>
          <a:xfrm>
            <a:off x="-1049867" y="-2235200"/>
            <a:ext cx="7200901" cy="508000"/>
          </a:xfrm>
          <a:prstGeom prst="rect">
            <a:avLst/>
          </a:prstGeom>
        </p:spPr>
        <p:txBody>
          <a:bodyPr/>
          <a:lstStyle/>
          <a:p>
            <a:pPr/>
            <a:r>
              <a:t>Lorem Ipsum Dolor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-1693334" y="3505200"/>
            <a:ext cx="10010776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Six Sessions to Launch YOUR Business</a:t>
            </a:r>
          </a:p>
        </p:txBody>
      </p:sp>
      <p:sp>
        <p:nvSpPr>
          <p:cNvPr id="135" name="Shape 135"/>
          <p:cNvSpPr txBox="1"/>
          <p:nvPr>
            <p:ph type="title"/>
          </p:nvPr>
        </p:nvSpPr>
        <p:spPr>
          <a:xfrm>
            <a:off x="694266" y="4092575"/>
            <a:ext cx="7200901" cy="2413000"/>
          </a:xfrm>
          <a:prstGeom prst="rect">
            <a:avLst/>
          </a:prstGeom>
        </p:spPr>
        <p:txBody>
          <a:bodyPr/>
          <a:lstStyle>
            <a:lvl1pPr>
              <a:defRPr sz="10000">
                <a:solidFill>
                  <a:srgbClr val="FFFFFF"/>
                </a:solidFill>
                <a:latin typeface="SignPainter-HouseScript"/>
                <a:ea typeface="SignPainter-HouseScript"/>
                <a:cs typeface="SignPainter-HouseScript"/>
                <a:sym typeface="SignPainter-HouseScript"/>
              </a:defRPr>
            </a:lvl1pPr>
          </a:lstStyle>
          <a:p>
            <a:pPr/>
            <a:r>
              <a:t>Empowered University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8280400" y="4140200"/>
            <a:ext cx="4241800" cy="241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>
              <a:defRPr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Session One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9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Belief in dōTERRA</a:t>
            </a:r>
          </a:p>
        </p:txBody>
      </p:sp>
      <p:sp>
        <p:nvSpPr>
          <p:cNvPr id="184" name="Shape 19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9415" indent="-399415" defTabSz="496569">
              <a:spcBef>
                <a:spcPts val="2000"/>
              </a:spcBef>
              <a:defRPr sz="3000"/>
            </a:pPr>
            <a:r>
              <a:t>Transparent (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www.sourcedtoyou.com</a:t>
            </a:r>
            <a:r>
              <a:t>) </a:t>
            </a:r>
          </a:p>
          <a:p>
            <a:pPr marL="399415" indent="-399415" defTabSz="496569">
              <a:spcBef>
                <a:spcPts val="2000"/>
              </a:spcBef>
              <a:defRPr sz="3000"/>
            </a:pPr>
            <a:r>
              <a:t>Integrity </a:t>
            </a:r>
          </a:p>
          <a:p>
            <a:pPr marL="399415" indent="-399415" defTabSz="496569">
              <a:spcBef>
                <a:spcPts val="2000"/>
              </a:spcBef>
              <a:defRPr sz="3000"/>
            </a:pPr>
            <a:r>
              <a:t>Confident in purity and potent</a:t>
            </a:r>
          </a:p>
          <a:p>
            <a:pPr marL="399415" indent="-399415" defTabSz="496569">
              <a:spcBef>
                <a:spcPts val="2000"/>
              </a:spcBef>
              <a:defRPr sz="3000"/>
            </a:pPr>
            <a:r>
              <a:t>World Leaders in the field of Essential Oils</a:t>
            </a:r>
          </a:p>
          <a:p>
            <a:pPr marL="399415" indent="-399415" defTabSz="496569">
              <a:spcBef>
                <a:spcPts val="2000"/>
              </a:spcBef>
              <a:defRPr sz="3000"/>
            </a:pPr>
            <a:r>
              <a:t>Testing the competitors oils </a:t>
            </a:r>
          </a:p>
          <a:p>
            <a:pPr marL="399415" indent="-399415" defTabSz="496569">
              <a:spcBef>
                <a:spcPts val="2000"/>
              </a:spcBef>
              <a:defRPr sz="3000"/>
            </a:pPr>
            <a:r>
              <a:t>Debt free</a:t>
            </a:r>
          </a:p>
          <a:p>
            <a:pPr marL="399415" indent="-399415" defTabSz="496569">
              <a:spcBef>
                <a:spcPts val="2000"/>
              </a:spcBef>
              <a:defRPr sz="3000"/>
            </a:pPr>
            <a:r>
              <a:t>Science and Research Company</a:t>
            </a:r>
          </a:p>
          <a:p>
            <a:pPr marL="399415" indent="-399415" defTabSz="496569">
              <a:spcBef>
                <a:spcPts val="2000"/>
              </a:spcBef>
              <a:defRPr sz="3000"/>
            </a:pPr>
            <a:r>
              <a:t>Co-Impact Sourcing and Healing Hands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9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Belief in the Business Opportunity  </a:t>
            </a:r>
          </a:p>
        </p:txBody>
      </p:sp>
      <p:sp>
        <p:nvSpPr>
          <p:cNvPr id="187" name="Shape 195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5201" indent="-465201" defTabSz="578358">
              <a:spcBef>
                <a:spcPts val="2300"/>
              </a:spcBef>
              <a:defRPr sz="3500"/>
            </a:pPr>
            <a:r>
              <a:t>Compensation Plan </a:t>
            </a:r>
          </a:p>
          <a:p>
            <a:pPr marL="465201" indent="-465201" defTabSz="578358">
              <a:spcBef>
                <a:spcPts val="2300"/>
              </a:spcBef>
              <a:defRPr sz="3500"/>
            </a:pPr>
            <a:r>
              <a:t>Essential oil market will double in the next 8 years</a:t>
            </a:r>
          </a:p>
          <a:p>
            <a:pPr marL="465201" indent="-465201" defTabSz="578358">
              <a:spcBef>
                <a:spcPts val="2300"/>
              </a:spcBef>
              <a:defRPr sz="3500"/>
            </a:pPr>
            <a:r>
              <a:t>Essential oils are mainstream </a:t>
            </a:r>
          </a:p>
          <a:p>
            <a:pPr marL="465201" indent="-465201" defTabSz="578358">
              <a:spcBef>
                <a:spcPts val="2300"/>
              </a:spcBef>
              <a:defRPr sz="3500"/>
            </a:pPr>
            <a:r>
              <a:t>People are wanting natural solutions</a:t>
            </a:r>
          </a:p>
          <a:p>
            <a:pPr marL="465201" indent="-465201" defTabSz="578358">
              <a:spcBef>
                <a:spcPts val="2300"/>
              </a:spcBef>
              <a:defRPr sz="3500"/>
            </a:pPr>
            <a:r>
              <a:t>The market is not saturated </a:t>
            </a:r>
          </a:p>
          <a:p>
            <a:pPr marL="465201" indent="-465201" defTabSz="578358">
              <a:spcBef>
                <a:spcPts val="2300"/>
              </a:spcBef>
              <a:defRPr sz="3500"/>
            </a:pPr>
            <a:r>
              <a:t>65% of folks open to natural solutions*</a:t>
            </a:r>
          </a:p>
          <a:p>
            <a:pPr marL="465201" indent="-465201" defTabSz="578358">
              <a:spcBef>
                <a:spcPts val="2300"/>
              </a:spcBef>
              <a:defRPr sz="3500"/>
            </a:pPr>
            <a:r>
              <a:t>18% of the general public have heard of doTERRA*</a:t>
            </a:r>
          </a:p>
        </p:txBody>
      </p:sp>
      <p:sp>
        <p:nvSpPr>
          <p:cNvPr id="188" name="*2016 Study by Cicero Group"/>
          <p:cNvSpPr txBox="1"/>
          <p:nvPr/>
        </p:nvSpPr>
        <p:spPr>
          <a:xfrm>
            <a:off x="8830021" y="9000066"/>
            <a:ext cx="3608223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</a:lstStyle>
          <a:p>
            <a:pPr/>
            <a:r>
              <a:t>*2016 Study by Cicero Group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2016 Cicero Group Research*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2016 Cicero Group Research*</a:t>
            </a:r>
          </a:p>
        </p:txBody>
      </p:sp>
      <p:pic>
        <p:nvPicPr>
          <p:cNvPr id="191" name="Screen Shot 2018-01-20 at 4.16.21 PM.png" descr="Screen Shot 2018-01-20 at 4.16.21 PM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7402" r="0" b="7401"/>
          <a:stretch>
            <a:fillRect/>
          </a:stretch>
        </p:blipFill>
        <p:spPr>
          <a:xfrm>
            <a:off x="596900" y="633460"/>
            <a:ext cx="11811000" cy="5207004"/>
          </a:xfrm>
          <a:prstGeom prst="rect">
            <a:avLst/>
          </a:prstGeom>
        </p:spPr>
      </p:pic>
      <p:sp>
        <p:nvSpPr>
          <p:cNvPr id="192" name="The market is wide open!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The market is wide open!</a:t>
            </a:r>
          </a:p>
        </p:txBody>
      </p:sp>
      <p:sp>
        <p:nvSpPr>
          <p:cNvPr id="193" name="Shape 33"/>
          <p:cNvSpPr/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2400"/>
            </a:pPr>
          </a:p>
        </p:txBody>
      </p:sp>
      <p:sp>
        <p:nvSpPr>
          <p:cNvPr id="194" name="*From youtube video: https://www.youtube.com/watch?v=rqIgQoPoVWs"/>
          <p:cNvSpPr txBox="1"/>
          <p:nvPr/>
        </p:nvSpPr>
        <p:spPr>
          <a:xfrm>
            <a:off x="4020006" y="9114118"/>
            <a:ext cx="8723987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</a:lstStyle>
          <a:p>
            <a:pPr/>
            <a:r>
              <a:t>*From youtube video: https://www.youtube.com/watch?v=rqIgQoPoVWs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Belief in Self</a:t>
            </a:r>
          </a:p>
        </p:txBody>
      </p:sp>
      <p:sp>
        <p:nvSpPr>
          <p:cNvPr id="197" name="Shape 198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Willing to be uncomfortable</a:t>
            </a:r>
          </a:p>
          <a:p>
            <a:pPr/>
            <a:r>
              <a:t>Push through</a:t>
            </a:r>
          </a:p>
          <a:p>
            <a:pPr/>
            <a:r>
              <a:t>Know success is within your grasp</a:t>
            </a:r>
          </a:p>
          <a:p>
            <a:pPr/>
            <a:r>
              <a:t>Confident, likable, hardworking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20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Your experiences greatly effect your belief. </a:t>
            </a:r>
          </a:p>
        </p:txBody>
      </p:sp>
      <p:sp>
        <p:nvSpPr>
          <p:cNvPr id="200" name="Shape 201"/>
          <p:cNvSpPr txBox="1"/>
          <p:nvPr/>
        </p:nvSpPr>
        <p:spPr>
          <a:xfrm>
            <a:off x="1948920" y="6917266"/>
            <a:ext cx="910696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Experiences can wound or cause joy, both can impact your belief.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Obstacles to Overcom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Obstacles to Overcome </a:t>
            </a:r>
          </a:p>
        </p:txBody>
      </p:sp>
      <p:sp>
        <p:nvSpPr>
          <p:cNvPr id="203" name="Limiting beliefs about yourself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Limiting beliefs about yourself</a:t>
            </a:r>
          </a:p>
          <a:p>
            <a:pPr/>
            <a:r>
              <a:t>Limiting beliefs about money and success</a:t>
            </a:r>
          </a:p>
          <a:p>
            <a:pPr/>
            <a:r>
              <a:t>Being willing to do things scared</a:t>
            </a:r>
          </a:p>
          <a:p>
            <a:pPr/>
            <a:r>
              <a:t>Being willing to fail </a:t>
            </a:r>
          </a:p>
          <a:p>
            <a:pPr/>
            <a:r>
              <a:t>Rejection from small minded people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Next Step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Next Steps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Shape 97" descr="Shape 97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4239250" y="5873465"/>
            <a:ext cx="6502402" cy="6502401"/>
          </a:xfrm>
          <a:prstGeom prst="rect">
            <a:avLst/>
          </a:prstGeom>
        </p:spPr>
      </p:pic>
      <p:pic>
        <p:nvPicPr>
          <p:cNvPr id="208" name="Shape 98" descr="Shape 98"/>
          <p:cNvPicPr>
            <a:picLocks noChangeAspect="1"/>
          </p:cNvPicPr>
          <p:nvPr>
            <p:ph type="pic" idx="14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4683762" y="3623733"/>
            <a:ext cx="5499103" cy="3530602"/>
          </a:xfrm>
          <a:prstGeom prst="rect">
            <a:avLst/>
          </a:prstGeom>
        </p:spPr>
      </p:pic>
      <p:pic>
        <p:nvPicPr>
          <p:cNvPr id="209" name="Screen Shot 2018-01-20 at 9.45.39 AM.png" descr="Screen Shot 2018-01-20 at 9.45.39 AM.png"/>
          <p:cNvPicPr>
            <a:picLocks noChangeAspect="1"/>
          </p:cNvPicPr>
          <p:nvPr>
            <p:ph type="pic" idx="15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1373256" y="1371597"/>
            <a:ext cx="9931401" cy="6299203"/>
          </a:xfrm>
          <a:prstGeom prst="rect">
            <a:avLst/>
          </a:prstGeom>
        </p:spPr>
      </p:pic>
      <p:sp>
        <p:nvSpPr>
          <p:cNvPr id="210" name="Page 2 of the launch guide"/>
          <p:cNvSpPr txBox="1"/>
          <p:nvPr/>
        </p:nvSpPr>
        <p:spPr>
          <a:xfrm>
            <a:off x="4787219" y="8271933"/>
            <a:ext cx="3103474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</a:lstStyle>
          <a:p>
            <a:pPr/>
            <a:r>
              <a:t>Page 2 of the launch guide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Screen Shot 2018-01-20 at 9.51.08 AM.png" descr="Screen Shot 2018-01-20 at 9.51.08 AM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448654" y="1511085"/>
            <a:ext cx="6092067" cy="3530975"/>
          </a:xfrm>
          <a:prstGeom prst="rect">
            <a:avLst/>
          </a:prstGeom>
        </p:spPr>
      </p:pic>
      <p:pic>
        <p:nvPicPr>
          <p:cNvPr id="213" name="Screen Shot 2018-01-20 at 9.50.55 AM.png" descr="Screen Shot 2018-01-20 at 9.50.55 AM.png"/>
          <p:cNvPicPr>
            <a:picLocks noChangeAspect="1"/>
          </p:cNvPicPr>
          <p:nvPr>
            <p:ph type="pic" idx="14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620489" y="1511085"/>
            <a:ext cx="5821465" cy="3530815"/>
          </a:xfrm>
          <a:prstGeom prst="rect">
            <a:avLst/>
          </a:prstGeom>
        </p:spPr>
      </p:pic>
      <p:pic>
        <p:nvPicPr>
          <p:cNvPr id="214" name="Shape 99" descr="Shape 99"/>
          <p:cNvPicPr>
            <a:picLocks noChangeAspect="1"/>
          </p:cNvPicPr>
          <p:nvPr>
            <p:ph type="pic" idx="15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-7232216" y="7450665"/>
            <a:ext cx="5588003" cy="8394703"/>
          </a:xfrm>
          <a:prstGeom prst="rect">
            <a:avLst/>
          </a:prstGeom>
        </p:spPr>
      </p:pic>
      <p:sp>
        <p:nvSpPr>
          <p:cNvPr id="215" name="The Basic Steps of Empowered Success: PIPES  Prepare Invite…"/>
          <p:cNvSpPr txBox="1"/>
          <p:nvPr/>
        </p:nvSpPr>
        <p:spPr>
          <a:xfrm>
            <a:off x="1795566" y="5166783"/>
            <a:ext cx="9858697" cy="3924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600"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pPr>
            <a:r>
              <a:t>The Basic Steps of Empowered Success: PIPES</a:t>
            </a:r>
            <a:br/>
            <a:br/>
            <a:r>
              <a:t>Prepare</a:t>
            </a:r>
            <a:br/>
            <a:r>
              <a:t>Invite</a:t>
            </a:r>
          </a:p>
          <a:p>
            <a:pPr>
              <a:defRPr sz="3600"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pPr>
            <a:r>
              <a:t>Present</a:t>
            </a:r>
            <a:br/>
            <a:r>
              <a:t>Enroll</a:t>
            </a:r>
          </a:p>
          <a:p>
            <a:pPr>
              <a:defRPr sz="3600"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pPr>
            <a:r>
              <a:t>Support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Screen Shot 2018-01-20 at 9.54.02 AM.png" descr="Screen Shot 2018-01-20 at 9.54.02 AM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946584" y="886329"/>
            <a:ext cx="3276603" cy="6007102"/>
          </a:xfrm>
          <a:prstGeom prst="rect">
            <a:avLst/>
          </a:prstGeom>
        </p:spPr>
      </p:pic>
      <p:pic>
        <p:nvPicPr>
          <p:cNvPr id="218" name="Screen Shot 2018-01-20 at 9.54.09 AM.png" descr="Screen Shot 2018-01-20 at 9.54.09 AM.png"/>
          <p:cNvPicPr>
            <a:picLocks noChangeAspect="1"/>
          </p:cNvPicPr>
          <p:nvPr>
            <p:ph type="pic" idx="14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5262467" y="899029"/>
            <a:ext cx="3111502" cy="5981702"/>
          </a:xfrm>
          <a:prstGeom prst="rect">
            <a:avLst/>
          </a:prstGeom>
        </p:spPr>
      </p:pic>
      <p:pic>
        <p:nvPicPr>
          <p:cNvPr id="219" name="Screen Shot 2018-01-20 at 9.54.15 AM.png" descr="Screen Shot 2018-01-20 at 9.54.15 AM.png"/>
          <p:cNvPicPr>
            <a:picLocks noChangeAspect="1"/>
          </p:cNvPicPr>
          <p:nvPr>
            <p:ph type="pic" idx="15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9413251" y="924429"/>
            <a:ext cx="3009902" cy="593090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body" sz="quarter" idx="1"/>
          </p:nvPr>
        </p:nvSpPr>
        <p:spPr>
          <a:xfrm>
            <a:off x="-4148669" y="12216576"/>
            <a:ext cx="7200904" cy="5080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9" name="image2.png" descr="image2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0342033" y="-6177973"/>
            <a:ext cx="12065001" cy="5537203"/>
          </a:xfrm>
          <a:prstGeom prst="rect">
            <a:avLst/>
          </a:prstGeom>
        </p:spPr>
      </p:pic>
      <p:sp>
        <p:nvSpPr>
          <p:cNvPr id="140" name="Shape 140"/>
          <p:cNvSpPr txBox="1"/>
          <p:nvPr/>
        </p:nvSpPr>
        <p:spPr>
          <a:xfrm>
            <a:off x="-1371600" y="6118223"/>
            <a:ext cx="1507734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10000"/>
              </a:lnSpc>
              <a:defRPr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My Why: I am passionate to help others overcome fears and live more abundant lives</a:t>
            </a:r>
          </a:p>
        </p:txBody>
      </p:sp>
      <p:sp>
        <p:nvSpPr>
          <p:cNvPr id="141" name="Shape 14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Heather Patenaude</a:t>
            </a:r>
          </a:p>
        </p:txBody>
      </p:sp>
      <p:sp>
        <p:nvSpPr>
          <p:cNvPr id="142" name="Shape 142"/>
          <p:cNvSpPr/>
          <p:nvPr>
            <p:ph type="body" idx="14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Blue Diamond Wellness Advocate</a:t>
            </a:r>
          </a:p>
        </p:txBody>
      </p:sp>
      <p:grpSp>
        <p:nvGrpSpPr>
          <p:cNvPr id="145" name="Group 145"/>
          <p:cNvGrpSpPr/>
          <p:nvPr/>
        </p:nvGrpSpPr>
        <p:grpSpPr>
          <a:xfrm>
            <a:off x="3680632" y="454832"/>
            <a:ext cx="5643536" cy="5719737"/>
            <a:chOff x="0" y="-1"/>
            <a:chExt cx="5643534" cy="5719735"/>
          </a:xfrm>
        </p:grpSpPr>
        <p:pic>
          <p:nvPicPr>
            <p:cNvPr id="143" name="23031706_10155622439231346_2498730694839341515_n.jpg" descr="23031706_10155622439231346_2498730694839341515_n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6999" y="88899"/>
              <a:ext cx="5389536" cy="53895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4" name="image3.png" descr="image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-2"/>
              <a:ext cx="5643536" cy="57197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Shape 97" descr="Shape 97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3782050" y="2762249"/>
            <a:ext cx="5499103" cy="4229102"/>
          </a:xfrm>
          <a:prstGeom prst="rect">
            <a:avLst/>
          </a:prstGeom>
        </p:spPr>
      </p:pic>
      <p:pic>
        <p:nvPicPr>
          <p:cNvPr id="222" name="Shape 98" descr="Shape 98"/>
          <p:cNvPicPr>
            <a:picLocks noChangeAspect="1"/>
          </p:cNvPicPr>
          <p:nvPr>
            <p:ph type="pic" idx="14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6563361" y="-2353735"/>
            <a:ext cx="5499103" cy="3530603"/>
          </a:xfrm>
          <a:prstGeom prst="rect">
            <a:avLst/>
          </a:prstGeom>
        </p:spPr>
      </p:pic>
      <p:pic>
        <p:nvPicPr>
          <p:cNvPr id="223" name="Screen Shot 2018-01-20 at 9.56.34 AM.png" descr="Screen Shot 2018-01-20 at 9.56.34 AM.png"/>
          <p:cNvPicPr>
            <a:picLocks noChangeAspect="1"/>
          </p:cNvPicPr>
          <p:nvPr>
            <p:ph type="pic" idx="15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1771650" y="931332"/>
            <a:ext cx="9461500" cy="7137401"/>
          </a:xfrm>
          <a:prstGeom prst="rect">
            <a:avLst/>
          </a:prstGeom>
        </p:spPr>
      </p:pic>
      <p:sp>
        <p:nvSpPr>
          <p:cNvPr id="224" name="Who do you want to sample and invite to learn more?"/>
          <p:cNvSpPr txBox="1"/>
          <p:nvPr/>
        </p:nvSpPr>
        <p:spPr>
          <a:xfrm>
            <a:off x="3269690" y="8604249"/>
            <a:ext cx="646541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pPr/>
            <a:r>
              <a:t>Who do you want to sample and invite to learn more?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image6.png" descr="image6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3229166" y="-8153400"/>
            <a:ext cx="5842003" cy="6680200"/>
          </a:xfrm>
          <a:prstGeom prst="rect">
            <a:avLst/>
          </a:prstGeom>
        </p:spPr>
      </p:pic>
      <p:grpSp>
        <p:nvGrpSpPr>
          <p:cNvPr id="229" name="Group 206"/>
          <p:cNvGrpSpPr/>
          <p:nvPr/>
        </p:nvGrpSpPr>
        <p:grpSpPr>
          <a:xfrm>
            <a:off x="6422790" y="2710156"/>
            <a:ext cx="6018981" cy="6095183"/>
            <a:chOff x="0" y="0"/>
            <a:chExt cx="6018980" cy="6095182"/>
          </a:xfrm>
        </p:grpSpPr>
        <p:pic>
          <p:nvPicPr>
            <p:cNvPr id="227" name="image7.jpeg" descr="image7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6999" y="88900"/>
              <a:ext cx="5764981" cy="57649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8" name="image7.png" descr="image7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-1"/>
              <a:ext cx="6018981" cy="60951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0" name="Shape 20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Challenges are stepping stones</a:t>
            </a:r>
          </a:p>
        </p:txBody>
      </p:sp>
      <p:sp>
        <p:nvSpPr>
          <p:cNvPr id="231" name="Shape 208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 the next rank</a:t>
            </a:r>
          </a:p>
          <a:p>
            <a:pPr/>
            <a:r>
              <a:t>To the next level of growth</a:t>
            </a:r>
          </a:p>
          <a:p>
            <a:pPr/>
            <a:r>
              <a:t>To giving you confidence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10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`</a:t>
            </a:r>
          </a:p>
        </p:txBody>
      </p:sp>
      <p:sp>
        <p:nvSpPr>
          <p:cNvPr id="234" name="Shape 211"/>
          <p:cNvSpPr/>
          <p:nvPr>
            <p:ph type="body" idx="13"/>
          </p:nvPr>
        </p:nvSpPr>
        <p:spPr>
          <a:xfrm>
            <a:off x="11311466" y="-2197100"/>
            <a:ext cx="10464801" cy="711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235" name="Shape 212"/>
          <p:cNvSpPr txBox="1"/>
          <p:nvPr/>
        </p:nvSpPr>
        <p:spPr>
          <a:xfrm>
            <a:off x="533400" y="5714998"/>
            <a:ext cx="1193800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ts val="1200"/>
              </a:spcBef>
              <a:defRPr sz="30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–Heather Patenaude ~ Blue Diamond Wellness Advocate</a:t>
            </a:r>
          </a:p>
        </p:txBody>
      </p:sp>
      <p:sp>
        <p:nvSpPr>
          <p:cNvPr id="236" name="Shape 213"/>
          <p:cNvSpPr txBox="1"/>
          <p:nvPr/>
        </p:nvSpPr>
        <p:spPr>
          <a:xfrm>
            <a:off x="1270000" y="3272366"/>
            <a:ext cx="10464800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6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“If you don’t believe challenges are the stepping stones to the next rank, you will give up with the first challenge!”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1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Are you all in? Are you ready?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17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Business Goals </a:t>
            </a:r>
          </a:p>
        </p:txBody>
      </p:sp>
      <p:pic>
        <p:nvPicPr>
          <p:cNvPr id="241" name="image4.png" descr="image4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7630150" y="-9042401"/>
            <a:ext cx="5842003" cy="8661401"/>
          </a:xfrm>
          <a:prstGeom prst="rect">
            <a:avLst/>
          </a:prstGeom>
        </p:spPr>
      </p:pic>
      <p:sp>
        <p:nvSpPr>
          <p:cNvPr id="242" name="Shape 219"/>
          <p:cNvSpPr txBox="1"/>
          <p:nvPr/>
        </p:nvSpPr>
        <p:spPr>
          <a:xfrm>
            <a:off x="846664" y="-2027767"/>
            <a:ext cx="567690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lnSpc>
                <a:spcPct val="110000"/>
              </a:lnSpc>
              <a:defRPr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Business Goals</a:t>
            </a:r>
          </a:p>
        </p:txBody>
      </p:sp>
      <p:grpSp>
        <p:nvGrpSpPr>
          <p:cNvPr id="247" name="Group 222"/>
          <p:cNvGrpSpPr/>
          <p:nvPr/>
        </p:nvGrpSpPr>
        <p:grpSpPr>
          <a:xfrm>
            <a:off x="6517389" y="2791240"/>
            <a:ext cx="14823424" cy="8036261"/>
            <a:chOff x="-943858" y="284958"/>
            <a:chExt cx="14823423" cy="8036260"/>
          </a:xfrm>
        </p:grpSpPr>
        <p:grpSp>
          <p:nvGrpSpPr>
            <p:cNvPr id="245" name="125.JPG"/>
            <p:cNvGrpSpPr/>
            <p:nvPr/>
          </p:nvGrpSpPr>
          <p:grpSpPr>
            <a:xfrm>
              <a:off x="-943859" y="284958"/>
              <a:ext cx="6028814" cy="4197461"/>
              <a:chOff x="0" y="0"/>
              <a:chExt cx="6028813" cy="4197460"/>
            </a:xfrm>
          </p:grpSpPr>
          <p:pic>
            <p:nvPicPr>
              <p:cNvPr id="244" name="125.JPG" descr="125.JP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203200" y="203200"/>
                <a:ext cx="5622414" cy="3752961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43" name="125.JPG" descr="125.JPG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-1" y="-1"/>
                <a:ext cx="6028815" cy="4197462"/>
              </a:xfrm>
              <a:prstGeom prst="rect">
                <a:avLst/>
              </a:prstGeom>
              <a:effectLst/>
            </p:spPr>
          </p:pic>
        </p:grpSp>
        <p:pic>
          <p:nvPicPr>
            <p:cNvPr id="246" name="image8.png" descr="image8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085005" y="3749366"/>
              <a:ext cx="4794561" cy="45718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8" name="Shape 22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Chop at your tree</a:t>
            </a:r>
          </a:p>
        </p:txBody>
      </p:sp>
      <p:sp>
        <p:nvSpPr>
          <p:cNvPr id="249" name="Shape 224"/>
          <p:cNvSpPr/>
          <p:nvPr>
            <p:ph type="body" idx="14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2400"/>
            </a:pPr>
            <a:r>
              <a:t>1 Silver</a:t>
            </a:r>
          </a:p>
          <a:p>
            <a:pPr marL="0" indent="0">
              <a:spcBef>
                <a:spcPts val="0"/>
              </a:spcBef>
              <a:buSzTx/>
              <a:buNone/>
              <a:defRPr sz="2400"/>
            </a:pPr>
            <a:r>
              <a:t>2-3 Diamond</a:t>
            </a:r>
          </a:p>
          <a:p>
            <a:pPr marL="0" indent="0">
              <a:spcBef>
                <a:spcPts val="0"/>
              </a:spcBef>
              <a:buSzTx/>
              <a:buNone/>
              <a:defRPr sz="2400"/>
            </a:pPr>
            <a:r>
              <a:t>4-5 Blue Diamond</a:t>
            </a:r>
          </a:p>
          <a:p>
            <a:pPr marL="0" indent="0">
              <a:spcBef>
                <a:spcPts val="0"/>
              </a:spcBef>
              <a:buSzTx/>
              <a:buNone/>
              <a:defRPr sz="2400"/>
            </a:pPr>
            <a:r>
              <a:t>5-7 Presidential and beyond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2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20623">
              <a:spcBef>
                <a:spcPts val="1100"/>
              </a:spcBef>
              <a:defRPr sz="5000">
                <a:solidFill>
                  <a:srgbClr val="FFFFFF"/>
                </a:solidFill>
              </a:defRPr>
            </a:pPr>
            <a:r>
              <a:t>Homework</a:t>
            </a:r>
          </a:p>
          <a:p>
            <a:pPr defTabSz="420623">
              <a:spcBef>
                <a:spcPts val="1100"/>
              </a:spcBef>
              <a:defRPr sz="1800">
                <a:solidFill>
                  <a:srgbClr val="FFFFFF"/>
                </a:solidFill>
              </a:defRPr>
            </a:pPr>
            <a:r>
              <a:t>(all links in video description)</a:t>
            </a:r>
          </a:p>
        </p:txBody>
      </p:sp>
      <p:sp>
        <p:nvSpPr>
          <p:cNvPr id="252" name="Shape 227"/>
          <p:cNvSpPr txBox="1"/>
          <p:nvPr>
            <p:ph type="body" idx="1"/>
          </p:nvPr>
        </p:nvSpPr>
        <p:spPr>
          <a:xfrm>
            <a:off x="829731" y="2628900"/>
            <a:ext cx="11988805" cy="6096002"/>
          </a:xfrm>
          <a:prstGeom prst="rect">
            <a:avLst/>
          </a:prstGeom>
        </p:spPr>
        <p:txBody>
          <a:bodyPr/>
          <a:lstStyle/>
          <a:p>
            <a:pPr/>
            <a:r>
              <a:t>Start with your “Why”? By Simon Sinek</a:t>
            </a:r>
          </a:p>
          <a:p>
            <a:pPr/>
            <a:r>
              <a:t>The Belief Levels Video</a:t>
            </a:r>
          </a:p>
          <a:p>
            <a:pPr/>
            <a:r>
              <a:t>Pages 2-4, 7 of Launch Guide</a:t>
            </a:r>
          </a:p>
          <a:p>
            <a:pPr/>
            <a:r>
              <a:t>Back office training video </a:t>
            </a:r>
          </a:p>
          <a:p>
            <a:pPr/>
            <a:r>
              <a:t>Work on Names List</a:t>
            </a:r>
          </a:p>
          <a:p>
            <a:pPr/>
            <a:r>
              <a:t>If you haven’t had a Business Overview, watch video</a:t>
            </a:r>
          </a:p>
        </p:txBody>
      </p:sp>
      <p:sp>
        <p:nvSpPr>
          <p:cNvPr id="253" name="Dirk@olioessentials.com"/>
          <p:cNvSpPr txBox="1"/>
          <p:nvPr/>
        </p:nvSpPr>
        <p:spPr>
          <a:xfrm>
            <a:off x="14008811" y="10807956"/>
            <a:ext cx="1785046" cy="431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900"/>
              </a:lnSpc>
              <a:defRPr sz="1200">
                <a:solidFill>
                  <a:srgbClr val="4B4F5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Dirk@olioessentials.com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body" sz="quarter" idx="1"/>
          </p:nvPr>
        </p:nvSpPr>
        <p:spPr>
          <a:xfrm>
            <a:off x="-4047067" y="-656168"/>
            <a:ext cx="5676903" cy="508002"/>
          </a:xfrm>
          <a:prstGeom prst="rect">
            <a:avLst/>
          </a:prstGeom>
        </p:spPr>
        <p:txBody>
          <a:bodyPr/>
          <a:lstStyle/>
          <a:p>
            <a:pPr/>
            <a:r>
              <a:t>Lorem Ipsum Dolor</a:t>
            </a:r>
          </a:p>
        </p:txBody>
      </p:sp>
      <p:pic>
        <p:nvPicPr>
          <p:cNvPr id="148" name="image4.png" descr="image4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5648950" y="-2319870"/>
            <a:ext cx="5842003" cy="8661404"/>
          </a:xfrm>
          <a:prstGeom prst="rect">
            <a:avLst/>
          </a:prstGeom>
        </p:spPr>
      </p:pic>
      <p:sp>
        <p:nvSpPr>
          <p:cNvPr id="149" name="Shape 149"/>
          <p:cNvSpPr txBox="1"/>
          <p:nvPr/>
        </p:nvSpPr>
        <p:spPr>
          <a:xfrm>
            <a:off x="-1303869" y="2237314"/>
            <a:ext cx="567690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lnSpc>
                <a:spcPct val="110000"/>
              </a:lnSpc>
              <a:defRPr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Key Questions</a:t>
            </a:r>
          </a:p>
        </p:txBody>
      </p:sp>
      <p:grpSp>
        <p:nvGrpSpPr>
          <p:cNvPr id="152" name="Group 152"/>
          <p:cNvGrpSpPr/>
          <p:nvPr/>
        </p:nvGrpSpPr>
        <p:grpSpPr>
          <a:xfrm>
            <a:off x="6934467" y="1594431"/>
            <a:ext cx="5358867" cy="6029807"/>
            <a:chOff x="0" y="0"/>
            <a:chExt cx="5358865" cy="6029806"/>
          </a:xfrm>
        </p:grpSpPr>
        <p:pic>
          <p:nvPicPr>
            <p:cNvPr id="150" name="image3.jpeg" descr="image3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899"/>
              <a:ext cx="5104864" cy="5699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1" name="image3.png" descr="image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-1"/>
              <a:ext cx="5358866" cy="60298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3" name="Shape 153"/>
          <p:cNvSpPr txBox="1"/>
          <p:nvPr>
            <p:ph type="title"/>
          </p:nvPr>
        </p:nvSpPr>
        <p:spPr>
          <a:xfrm>
            <a:off x="508000" y="2741083"/>
            <a:ext cx="5676900" cy="2032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Why?</a:t>
            </a:r>
          </a:p>
        </p:txBody>
      </p:sp>
      <p:sp>
        <p:nvSpPr>
          <p:cNvPr id="154" name="Shape 154"/>
          <p:cNvSpPr/>
          <p:nvPr>
            <p:ph type="body" idx="14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Why do you want to do this business?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age6.png" descr="image6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3940366" y="-5562600"/>
            <a:ext cx="5842003" cy="6680200"/>
          </a:xfrm>
          <a:prstGeom prst="rect">
            <a:avLst/>
          </a:prstGeom>
        </p:spPr>
      </p:pic>
      <p:grpSp>
        <p:nvGrpSpPr>
          <p:cNvPr id="159" name="Group 159"/>
          <p:cNvGrpSpPr/>
          <p:nvPr/>
        </p:nvGrpSpPr>
        <p:grpSpPr>
          <a:xfrm>
            <a:off x="7099296" y="2944159"/>
            <a:ext cx="3849168" cy="5922681"/>
            <a:chOff x="0" y="0"/>
            <a:chExt cx="3849166" cy="5922680"/>
          </a:xfrm>
        </p:grpSpPr>
        <p:pic>
          <p:nvPicPr>
            <p:cNvPr id="157" name="image4.jpeg" descr="image4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6999" y="88899"/>
              <a:ext cx="3595167" cy="55924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8" name="image4.png" descr="image4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-1"/>
              <a:ext cx="3849167" cy="59226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0" name="Shape 16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This business</a:t>
            </a:r>
          </a:p>
        </p:txBody>
      </p:sp>
      <p:sp>
        <p:nvSpPr>
          <p:cNvPr id="161" name="Shape 161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Is simple</a:t>
            </a:r>
          </a:p>
          <a:p>
            <a:pPr/>
            <a:r>
              <a:t>Takes work</a:t>
            </a:r>
          </a:p>
          <a:p>
            <a:pPr/>
            <a:r>
              <a:t>Will grow you</a:t>
            </a:r>
          </a:p>
          <a:p>
            <a:pPr/>
            <a:r>
              <a:t>Will stretch you</a:t>
            </a:r>
          </a:p>
          <a:p>
            <a:pPr/>
            <a:r>
              <a:t>Is a ton of fun</a:t>
            </a:r>
          </a:p>
          <a:p>
            <a:pPr/>
            <a:r>
              <a:t>Filled with friendships</a:t>
            </a:r>
          </a:p>
          <a:p>
            <a:pPr/>
            <a:r>
              <a:t>Is relational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508000" y="647700"/>
            <a:ext cx="11988800" cy="121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You need three things</a:t>
            </a:r>
          </a:p>
        </p:txBody>
      </p:sp>
      <p:sp>
        <p:nvSpPr>
          <p:cNvPr id="164" name="Shape 164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0000"/>
            </a:pPr>
            <a:r>
              <a:t>Mindset</a:t>
            </a:r>
          </a:p>
          <a:p>
            <a:pPr>
              <a:defRPr sz="10000"/>
            </a:pPr>
            <a:r>
              <a:t>Skill-set</a:t>
            </a:r>
          </a:p>
          <a:p>
            <a:pPr>
              <a:defRPr sz="10000"/>
            </a:pPr>
            <a:r>
              <a:t>Tools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6.png" descr="image6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692900" y="2565400"/>
            <a:ext cx="5842000" cy="6680200"/>
          </a:xfrm>
          <a:prstGeom prst="rect">
            <a:avLst/>
          </a:prstGeom>
        </p:spPr>
      </p:pic>
      <p:grpSp>
        <p:nvGrpSpPr>
          <p:cNvPr id="169" name="Group 169"/>
          <p:cNvGrpSpPr/>
          <p:nvPr/>
        </p:nvGrpSpPr>
        <p:grpSpPr>
          <a:xfrm>
            <a:off x="6692900" y="2565400"/>
            <a:ext cx="5842000" cy="6680200"/>
            <a:chOff x="0" y="0"/>
            <a:chExt cx="5842000" cy="6680200"/>
          </a:xfrm>
        </p:grpSpPr>
        <p:pic>
          <p:nvPicPr>
            <p:cNvPr id="167" name="image5.jpeg" descr="image5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6000" t="0" r="6000" b="0"/>
            <a:stretch>
              <a:fillRect/>
            </a:stretch>
          </p:blipFill>
          <p:spPr>
            <a:xfrm>
              <a:off x="127000" y="88900"/>
              <a:ext cx="5588000" cy="635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8" name="image5.png" descr="image5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842000" cy="6680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0" name="Shape 17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Key Questions for your Mindset</a:t>
            </a:r>
          </a:p>
        </p:txBody>
      </p:sp>
      <p:sp>
        <p:nvSpPr>
          <p:cNvPr id="171" name="Shape 171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Why do you use dōTERRA?</a:t>
            </a:r>
          </a:p>
          <a:p>
            <a:pPr/>
            <a:r>
              <a:t>Why are you growing a business?</a:t>
            </a:r>
          </a:p>
          <a:p>
            <a:pPr/>
            <a:r>
              <a:t>Are you ready to be a business owner?</a:t>
            </a:r>
          </a:p>
          <a:p>
            <a:pPr/>
            <a:r>
              <a:t>Is this a hobby or a business?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85"/>
          <p:cNvSpPr txBox="1"/>
          <p:nvPr>
            <p:ph type="title"/>
          </p:nvPr>
        </p:nvSpPr>
        <p:spPr>
          <a:xfrm>
            <a:off x="321733" y="793750"/>
            <a:ext cx="11988801" cy="121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Close Cousin to Mindset is Belief</a:t>
            </a:r>
          </a:p>
        </p:txBody>
      </p:sp>
      <p:sp>
        <p:nvSpPr>
          <p:cNvPr id="174" name="Shape 186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Belief in products</a:t>
            </a:r>
          </a:p>
          <a:p>
            <a:pPr/>
            <a:r>
              <a:t>Belief in dōTERRA</a:t>
            </a:r>
          </a:p>
          <a:p>
            <a:pPr/>
            <a:r>
              <a:t>Belief in business opportunity</a:t>
            </a:r>
          </a:p>
          <a:p>
            <a:pPr/>
            <a:r>
              <a:t>Belief in Self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Shape 116" descr="Shape 116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4476319" y="7490597"/>
            <a:ext cx="5499103" cy="4229103"/>
          </a:xfrm>
          <a:prstGeom prst="rect">
            <a:avLst/>
          </a:prstGeom>
        </p:spPr>
      </p:pic>
      <p:pic>
        <p:nvPicPr>
          <p:cNvPr id="177" name="Shape 98" descr="Shape 98"/>
          <p:cNvPicPr>
            <a:picLocks noChangeAspect="1"/>
          </p:cNvPicPr>
          <p:nvPr>
            <p:ph type="pic" idx="14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6258561" y="4233333"/>
            <a:ext cx="5499103" cy="3530602"/>
          </a:xfrm>
          <a:prstGeom prst="rect">
            <a:avLst/>
          </a:prstGeom>
        </p:spPr>
      </p:pic>
      <p:pic>
        <p:nvPicPr>
          <p:cNvPr id="178" name="maxresdefault.jpg" descr="maxresdefault.jpg"/>
          <p:cNvPicPr>
            <a:picLocks noChangeAspect="1"/>
          </p:cNvPicPr>
          <p:nvPr>
            <p:ph type="pic" idx="15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455810" y="840770"/>
            <a:ext cx="12093059" cy="755816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Belief in the Products</a:t>
            </a:r>
          </a:p>
        </p:txBody>
      </p:sp>
      <p:sp>
        <p:nvSpPr>
          <p:cNvPr id="181" name="Shape 189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Sourced</a:t>
            </a:r>
          </a:p>
          <a:p>
            <a:pPr/>
            <a:r>
              <a:t>Tested</a:t>
            </a:r>
          </a:p>
          <a:p>
            <a:pPr/>
            <a:r>
              <a:t>Powerful</a:t>
            </a:r>
          </a:p>
          <a:p>
            <a:pPr/>
            <a:r>
              <a:t>Potent</a:t>
            </a:r>
          </a:p>
          <a:p>
            <a:pPr/>
            <a:r>
              <a:t>Pure</a:t>
            </a:r>
          </a:p>
          <a:p>
            <a:pPr/>
            <a:r>
              <a:t>Effective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1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414141"/>
      </a:dk1>
      <a:lt1>
        <a:srgbClr val="FFFFFF"/>
      </a:lt1>
      <a:dk2>
        <a:srgbClr val="A7A7A7"/>
      </a:dk2>
      <a:lt2>
        <a:srgbClr val="535353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