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3"/>
          <p:cNvGrpSpPr/>
          <p:nvPr/>
        </p:nvGrpSpPr>
        <p:grpSpPr>
          <a:xfrm>
            <a:off x="507999" y="6591299"/>
            <a:ext cx="11999454" cy="1"/>
            <a:chOff x="0" y="0"/>
            <a:chExt cx="11999452" cy="0"/>
          </a:xfrm>
        </p:grpSpPr>
        <p:sp>
          <p:nvSpPr>
            <p:cNvPr id="17" name="Line"/>
            <p:cNvSpPr/>
            <p:nvPr/>
          </p:nvSpPr>
          <p:spPr>
            <a:xfrm>
              <a:off x="0" y="0"/>
              <a:ext cx="11999453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" name="Line"/>
            <p:cNvSpPr/>
            <p:nvPr/>
          </p:nvSpPr>
          <p:spPr>
            <a:xfrm flipH="1" flipV="1">
              <a:off x="0" y="-1"/>
              <a:ext cx="11999453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" name="Shape 14"/>
          <p:cNvGrpSpPr/>
          <p:nvPr/>
        </p:nvGrpSpPr>
        <p:grpSpPr>
          <a:xfrm>
            <a:off x="508000" y="4089400"/>
            <a:ext cx="12000019" cy="1"/>
            <a:chOff x="0" y="0"/>
            <a:chExt cx="12000018" cy="0"/>
          </a:xfrm>
        </p:grpSpPr>
        <p:sp>
          <p:nvSpPr>
            <p:cNvPr id="20" name="Line"/>
            <p:cNvSpPr/>
            <p:nvPr/>
          </p:nvSpPr>
          <p:spPr>
            <a:xfrm>
              <a:off x="0" y="0"/>
              <a:ext cx="12000019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1" name="Line"/>
            <p:cNvSpPr/>
            <p:nvPr/>
          </p:nvSpPr>
          <p:spPr>
            <a:xfrm flipH="1" flipV="1">
              <a:off x="0" y="-1"/>
              <a:ext cx="12000019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" name="Shape 15"/>
          <p:cNvGrpSpPr/>
          <p:nvPr/>
        </p:nvGrpSpPr>
        <p:grpSpPr>
          <a:xfrm>
            <a:off x="7993030" y="4527524"/>
            <a:ext cx="1" cy="1642761"/>
            <a:chOff x="0" y="0"/>
            <a:chExt cx="0" cy="1642759"/>
          </a:xfrm>
        </p:grpSpPr>
        <p:sp>
          <p:nvSpPr>
            <p:cNvPr id="23" name="Line"/>
            <p:cNvSpPr/>
            <p:nvPr/>
          </p:nvSpPr>
          <p:spPr>
            <a:xfrm flipV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" name="Line"/>
            <p:cNvSpPr/>
            <p:nvPr/>
          </p:nvSpPr>
          <p:spPr>
            <a:xfrm flipH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6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25"/>
          <p:cNvGrpSpPr/>
          <p:nvPr/>
        </p:nvGrpSpPr>
        <p:grpSpPr>
          <a:xfrm>
            <a:off x="7993030" y="7054824"/>
            <a:ext cx="1" cy="1642761"/>
            <a:chOff x="0" y="0"/>
            <a:chExt cx="0" cy="1642759"/>
          </a:xfrm>
        </p:grpSpPr>
        <p:sp>
          <p:nvSpPr>
            <p:cNvPr id="35" name="Line"/>
            <p:cNvSpPr/>
            <p:nvPr/>
          </p:nvSpPr>
          <p:spPr>
            <a:xfrm flipV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6" name="Line"/>
            <p:cNvSpPr/>
            <p:nvPr/>
          </p:nvSpPr>
          <p:spPr>
            <a:xfrm flipH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0" name="Shape 26"/>
          <p:cNvGrpSpPr/>
          <p:nvPr/>
        </p:nvGrpSpPr>
        <p:grpSpPr>
          <a:xfrm>
            <a:off x="507999" y="9131299"/>
            <a:ext cx="11999454" cy="1"/>
            <a:chOff x="0" y="0"/>
            <a:chExt cx="11999452" cy="0"/>
          </a:xfrm>
        </p:grpSpPr>
        <p:sp>
          <p:nvSpPr>
            <p:cNvPr id="38" name="Line"/>
            <p:cNvSpPr/>
            <p:nvPr/>
          </p:nvSpPr>
          <p:spPr>
            <a:xfrm>
              <a:off x="0" y="0"/>
              <a:ext cx="11999453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0" y="-1"/>
              <a:ext cx="11999453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3" name="Shape 27"/>
          <p:cNvGrpSpPr/>
          <p:nvPr/>
        </p:nvGrpSpPr>
        <p:grpSpPr>
          <a:xfrm>
            <a:off x="508000" y="6629399"/>
            <a:ext cx="12000019" cy="1"/>
            <a:chOff x="0" y="0"/>
            <a:chExt cx="12000018" cy="0"/>
          </a:xfrm>
        </p:grpSpPr>
        <p:sp>
          <p:nvSpPr>
            <p:cNvPr id="41" name="Line"/>
            <p:cNvSpPr/>
            <p:nvPr/>
          </p:nvSpPr>
          <p:spPr>
            <a:xfrm>
              <a:off x="0" y="0"/>
              <a:ext cx="12000019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0" y="-1"/>
              <a:ext cx="12000019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" name="Shape 28"/>
          <p:cNvGrpSpPr/>
          <p:nvPr/>
        </p:nvGrpSpPr>
        <p:grpSpPr>
          <a:xfrm>
            <a:off x="7993030" y="7054824"/>
            <a:ext cx="1" cy="1642761"/>
            <a:chOff x="0" y="0"/>
            <a:chExt cx="0" cy="1642759"/>
          </a:xfrm>
        </p:grpSpPr>
        <p:sp>
          <p:nvSpPr>
            <p:cNvPr id="44" name="Line"/>
            <p:cNvSpPr/>
            <p:nvPr/>
          </p:nvSpPr>
          <p:spPr>
            <a:xfrm flipV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5" name="Line"/>
            <p:cNvSpPr/>
            <p:nvPr/>
          </p:nvSpPr>
          <p:spPr>
            <a:xfrm flipH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7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46"/>
          <p:cNvGrpSpPr/>
          <p:nvPr/>
        </p:nvGrpSpPr>
        <p:grpSpPr>
          <a:xfrm>
            <a:off x="507999" y="4876800"/>
            <a:ext cx="5676377" cy="1"/>
            <a:chOff x="0" y="0"/>
            <a:chExt cx="5676376" cy="0"/>
          </a:xfrm>
        </p:grpSpPr>
        <p:sp>
          <p:nvSpPr>
            <p:cNvPr id="64" name="Line"/>
            <p:cNvSpPr/>
            <p:nvPr/>
          </p:nvSpPr>
          <p:spPr>
            <a:xfrm>
              <a:off x="0" y="0"/>
              <a:ext cx="5676377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5" name="Line"/>
            <p:cNvSpPr/>
            <p:nvPr/>
          </p:nvSpPr>
          <p:spPr>
            <a:xfrm flipH="1" flipV="1">
              <a:off x="0" y="0"/>
              <a:ext cx="5676377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9" name="Shape 47"/>
          <p:cNvGrpSpPr/>
          <p:nvPr/>
        </p:nvGrpSpPr>
        <p:grpSpPr>
          <a:xfrm>
            <a:off x="508000" y="2768600"/>
            <a:ext cx="5676316" cy="1"/>
            <a:chOff x="0" y="0"/>
            <a:chExt cx="5676315" cy="0"/>
          </a:xfrm>
        </p:grpSpPr>
        <p:sp>
          <p:nvSpPr>
            <p:cNvPr id="67" name="Line"/>
            <p:cNvSpPr/>
            <p:nvPr/>
          </p:nvSpPr>
          <p:spPr>
            <a:xfrm>
              <a:off x="0" y="0"/>
              <a:ext cx="5676316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8" name="Line"/>
            <p:cNvSpPr/>
            <p:nvPr/>
          </p:nvSpPr>
          <p:spPr>
            <a:xfrm flipH="1" flipV="1">
              <a:off x="0" y="0"/>
              <a:ext cx="5676316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70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"/>
          <p:cNvGrpSpPr/>
          <p:nvPr/>
        </p:nvGrpSpPr>
        <p:grpSpPr>
          <a:xfrm>
            <a:off x="507998" y="2171700"/>
            <a:ext cx="11997295" cy="1"/>
            <a:chOff x="0" y="0"/>
            <a:chExt cx="11997293" cy="0"/>
          </a:xfrm>
        </p:grpSpPr>
        <p:sp>
          <p:nvSpPr>
            <p:cNvPr id="2" name="Line"/>
            <p:cNvSpPr/>
            <p:nvPr/>
          </p:nvSpPr>
          <p:spPr>
            <a:xfrm>
              <a:off x="0" y="0"/>
              <a:ext cx="11997294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" name="Line"/>
            <p:cNvSpPr/>
            <p:nvPr/>
          </p:nvSpPr>
          <p:spPr>
            <a:xfrm flipH="1" flipV="1">
              <a:off x="0" y="-1"/>
              <a:ext cx="11997294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" name="Shape 3"/>
          <p:cNvGrpSpPr/>
          <p:nvPr/>
        </p:nvGrpSpPr>
        <p:grpSpPr>
          <a:xfrm>
            <a:off x="507998" y="635000"/>
            <a:ext cx="11997295" cy="1"/>
            <a:chOff x="0" y="0"/>
            <a:chExt cx="11997293" cy="0"/>
          </a:xfrm>
        </p:grpSpPr>
        <p:sp>
          <p:nvSpPr>
            <p:cNvPr id="5" name="Line"/>
            <p:cNvSpPr/>
            <p:nvPr/>
          </p:nvSpPr>
          <p:spPr>
            <a:xfrm>
              <a:off x="0" y="0"/>
              <a:ext cx="11997294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" name="Line"/>
            <p:cNvSpPr/>
            <p:nvPr/>
          </p:nvSpPr>
          <p:spPr>
            <a:xfrm flipH="1" flipV="1">
              <a:off x="0" y="-1"/>
              <a:ext cx="11997294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8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9063569" y="8892822"/>
            <a:ext cx="25653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terra.com" TargetMode="External"/><Relationship Id="rId3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9.png"/><Relationship Id="rId5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http://doTERRA.com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12.png"/><Relationship Id="rId4" Type="http://schemas.openxmlformats.org/officeDocument/2006/relationships/image" Target="../media/image7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21"/>
          <p:cNvSpPr txBox="1"/>
          <p:nvPr/>
        </p:nvSpPr>
        <p:spPr>
          <a:xfrm>
            <a:off x="254000" y="3555998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indent="228600"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pPr>
            <a:r>
              <a:t>Six Sessions to Launch YOUR Business</a:t>
            </a:r>
          </a:p>
        </p:txBody>
      </p:sp>
      <p:sp>
        <p:nvSpPr>
          <p:cNvPr id="144" name="Shape 122"/>
          <p:cNvSpPr txBox="1"/>
          <p:nvPr>
            <p:ph type="ctrTitle"/>
          </p:nvPr>
        </p:nvSpPr>
        <p:spPr>
          <a:xfrm>
            <a:off x="254000" y="4165600"/>
            <a:ext cx="7200900" cy="2413000"/>
          </a:xfrm>
          <a:prstGeom prst="rect">
            <a:avLst/>
          </a:prstGeom>
        </p:spPr>
        <p:txBody>
          <a:bodyPr/>
          <a:lstStyle/>
          <a:p>
            <a:pPr defTabSz="566674">
              <a:spcBef>
                <a:spcPts val="1500"/>
              </a:spcBef>
              <a:defRPr sz="9700">
                <a:solidFill>
                  <a:srgbClr val="FFFFFF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r>
              <a:t>Empowered</a:t>
            </a:r>
          </a:p>
          <a:p>
            <a:pPr defTabSz="566674">
              <a:spcBef>
                <a:spcPts val="1500"/>
              </a:spcBef>
              <a:defRPr sz="6790">
                <a:solidFill>
                  <a:srgbClr val="FFFFFF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r>
              <a:rPr sz="9700"/>
              <a:t> University</a:t>
            </a:r>
            <a:r>
              <a:t> </a:t>
            </a:r>
          </a:p>
        </p:txBody>
      </p:sp>
      <p:sp>
        <p:nvSpPr>
          <p:cNvPr id="145" name="Shape 123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Session Two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here to find materia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Where to find material?</a:t>
            </a:r>
          </a:p>
        </p:txBody>
      </p:sp>
      <p:sp>
        <p:nvSpPr>
          <p:cNvPr id="177" name="doterra.com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doterra.com</a:t>
            </a:r>
          </a:p>
          <a:p>
            <a:pPr/>
            <a:r>
              <a:t>“Our advocates”</a:t>
            </a:r>
          </a:p>
          <a:p>
            <a:pPr/>
            <a:r>
              <a:t>“Empowered Success”</a:t>
            </a:r>
          </a:p>
        </p:txBody>
      </p:sp>
      <p:pic>
        <p:nvPicPr>
          <p:cNvPr id="178" name="Screen Shot 2018-01-20 at 4.43.54 PM.png" descr="Screen Shot 2018-01-20 at 4.43.5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015" y="595624"/>
            <a:ext cx="11015248" cy="5712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ownload or Bu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Download or Buy</a:t>
            </a:r>
          </a:p>
        </p:txBody>
      </p:sp>
      <p:pic>
        <p:nvPicPr>
          <p:cNvPr id="181" name="Screen Shot 2018-01-20 at 4.44.07 PM.png" descr="Screen Shot 2018-01-20 at 4.44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2321" y="2916766"/>
            <a:ext cx="9448801" cy="527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51"/>
          <p:cNvSpPr txBox="1"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Keys to Launch</a:t>
            </a:r>
          </a:p>
        </p:txBody>
      </p:sp>
      <p:sp>
        <p:nvSpPr>
          <p:cNvPr id="184" name="Shape 15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 with your upline and schedule 2-4 classes in the next 3 weeks.</a:t>
            </a:r>
          </a:p>
          <a:p>
            <a:pPr/>
            <a:r>
              <a:t>Teach them yourself or your coach can teach 1 or 2 of them</a:t>
            </a:r>
          </a:p>
          <a:p>
            <a:pPr/>
            <a:r>
              <a:t>We want quality not quantity </a:t>
            </a:r>
          </a:p>
          <a:p>
            <a:pPr/>
            <a:r>
              <a:t>Getting qualified people there….how to do it?</a:t>
            </a:r>
          </a:p>
          <a:p>
            <a:pPr/>
            <a:r>
              <a:t>What’s the best way to connect with your network?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re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Share Guide</a:t>
            </a:r>
          </a:p>
        </p:txBody>
      </p:sp>
      <p:sp>
        <p:nvSpPr>
          <p:cNvPr id="187" name="Your tool for hosting a class!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Your tool for hosting a class!</a:t>
            </a:r>
          </a:p>
          <a:p>
            <a:pPr/>
          </a:p>
          <a:p>
            <a:pPr/>
            <a:r>
              <a:t>Download and use to plan your first appointment or class!</a:t>
            </a:r>
          </a:p>
        </p:txBody>
      </p:sp>
      <p:pic>
        <p:nvPicPr>
          <p:cNvPr id="188" name="Screen Shot 2018-01-20 at 4.30.40 PM.png" descr="Screen Shot 2018-01-20 at 4.30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6900" y="1339770"/>
            <a:ext cx="5067300" cy="670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5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Upline not close?</a:t>
            </a:r>
          </a:p>
        </p:txBody>
      </p:sp>
      <p:sp>
        <p:nvSpPr>
          <p:cNvPr id="191" name="Shape 15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Class in a Box</a:t>
            </a:r>
          </a:p>
          <a:p>
            <a:pPr/>
            <a:r>
              <a:t>Do a FaceTime/Zoom Chat with your mentor to learn how to do a class</a:t>
            </a:r>
          </a:p>
          <a:p>
            <a:pPr/>
            <a:r>
              <a:t>Watching training videos and jump in!</a:t>
            </a:r>
          </a:p>
          <a:p>
            <a:pPr/>
            <a:r>
              <a:t>Do a FaceTime/Zoom Chat class with your mentor!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Friends or Family Not Close</a:t>
            </a:r>
          </a:p>
        </p:txBody>
      </p:sp>
      <p:sp>
        <p:nvSpPr>
          <p:cNvPr id="194" name="Shape 158"/>
          <p:cNvSpPr txBox="1"/>
          <p:nvPr>
            <p:ph type="body" idx="1"/>
          </p:nvPr>
        </p:nvSpPr>
        <p:spPr>
          <a:xfrm>
            <a:off x="508000" y="2184400"/>
            <a:ext cx="11988800" cy="6096000"/>
          </a:xfrm>
          <a:prstGeom prst="rect">
            <a:avLst/>
          </a:prstGeom>
        </p:spPr>
        <p:txBody>
          <a:bodyPr/>
          <a:lstStyle/>
          <a:p>
            <a:pPr/>
            <a:r>
              <a:t>Invite to an on line class that you are teaching (zoom, google hangout, Skype)</a:t>
            </a:r>
          </a:p>
          <a:p>
            <a:pPr/>
            <a:r>
              <a:t>Send samples and class material ahead of time</a:t>
            </a:r>
          </a:p>
          <a:p>
            <a:pPr/>
            <a:r>
              <a:t>Teach just like a live class!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62"/>
          <p:cNvGrpSpPr/>
          <p:nvPr/>
        </p:nvGrpSpPr>
        <p:grpSpPr>
          <a:xfrm>
            <a:off x="6434877" y="3295731"/>
            <a:ext cx="6358042" cy="4967739"/>
            <a:chOff x="-1" y="-1"/>
            <a:chExt cx="6358040" cy="4967737"/>
          </a:xfrm>
        </p:grpSpPr>
        <p:pic>
          <p:nvPicPr>
            <p:cNvPr id="196" name="image2.jpeg" descr="image2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898"/>
              <a:ext cx="6104041" cy="4637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6358042" cy="4967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9" name="Shape 16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How to Invite!</a:t>
            </a:r>
          </a:p>
        </p:txBody>
      </p:sp>
      <p:sp>
        <p:nvSpPr>
          <p:cNvPr id="200" name="Shape 164"/>
          <p:cNvSpPr txBox="1"/>
          <p:nvPr>
            <p:ph type="body" sz="half" idx="1"/>
          </p:nvPr>
        </p:nvSpPr>
        <p:spPr>
          <a:xfrm>
            <a:off x="203200" y="2442633"/>
            <a:ext cx="5816600" cy="6350003"/>
          </a:xfrm>
          <a:prstGeom prst="rect">
            <a:avLst/>
          </a:prstGeom>
        </p:spPr>
        <p:txBody>
          <a:bodyPr/>
          <a:lstStyle/>
          <a:p>
            <a:pPr marL="377952" indent="-377952" defTabSz="560830">
              <a:spcBef>
                <a:spcPts val="1700"/>
              </a:spcBef>
              <a:defRPr sz="2800"/>
            </a:pPr>
            <a:r>
              <a:t>Seek openness </a:t>
            </a:r>
          </a:p>
          <a:p>
            <a:pPr marL="377952" indent="-377952" defTabSz="560830">
              <a:spcBef>
                <a:spcPts val="1700"/>
              </a:spcBef>
              <a:defRPr sz="2800"/>
            </a:pPr>
            <a:r>
              <a:t>Ask four questions: </a:t>
            </a:r>
          </a:p>
          <a:p>
            <a:pPr lvl="1" marL="827024" indent="-375919" defTabSz="560830">
              <a:spcBef>
                <a:spcPts val="1700"/>
              </a:spcBef>
              <a:buClrTx/>
              <a:buSzPct val="75000"/>
              <a:buFontTx/>
              <a:buChar char="•"/>
              <a:defRPr sz="2800"/>
            </a:pPr>
            <a:r>
              <a:t>Are you interested in learning about natural solutions?</a:t>
            </a:r>
          </a:p>
          <a:p>
            <a:pPr lvl="1" marL="827024" indent="-375919" defTabSz="560830">
              <a:spcBef>
                <a:spcPts val="1700"/>
              </a:spcBef>
              <a:buClrTx/>
              <a:buSzPct val="75000"/>
              <a:buFontTx/>
              <a:buChar char="•"/>
              <a:defRPr sz="2800"/>
            </a:pPr>
            <a:r>
              <a:t>What do you know about essential oils?</a:t>
            </a:r>
          </a:p>
          <a:p>
            <a:pPr lvl="1" marL="827024" indent="-375919" defTabSz="560830">
              <a:spcBef>
                <a:spcPts val="1700"/>
              </a:spcBef>
              <a:buClrTx/>
              <a:buSzPct val="75000"/>
              <a:buFontTx/>
              <a:buChar char="•"/>
              <a:defRPr sz="2800"/>
            </a:pPr>
            <a:r>
              <a:t>Are you interested in learning more?</a:t>
            </a:r>
          </a:p>
          <a:p>
            <a:pPr lvl="1" marL="827024" indent="-375919" defTabSz="560830">
              <a:spcBef>
                <a:spcPts val="1700"/>
              </a:spcBef>
              <a:buClrTx/>
              <a:buSzPct val="75000"/>
              <a:buFontTx/>
              <a:buChar char="•"/>
              <a:defRPr sz="2800"/>
            </a:pPr>
            <a:r>
              <a:t>Would it be okay if I invited you to an essential oil class?</a:t>
            </a:r>
          </a:p>
        </p:txBody>
      </p:sp>
      <p:sp>
        <p:nvSpPr>
          <p:cNvPr id="201" name="Shape 165"/>
          <p:cNvSpPr txBox="1"/>
          <p:nvPr/>
        </p:nvSpPr>
        <p:spPr>
          <a:xfrm>
            <a:off x="9145802" y="10312399"/>
            <a:ext cx="470386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Questions are from EDGE 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173"/>
          <p:cNvSpPr txBox="1"/>
          <p:nvPr/>
        </p:nvSpPr>
        <p:spPr>
          <a:xfrm>
            <a:off x="2365211" y="644613"/>
            <a:ext cx="8751151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rgbClr val="FFFFFF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r>
              <a:t>Class</a:t>
            </a:r>
            <a:r>
              <a:rPr sz="2400"/>
              <a:t> </a:t>
            </a:r>
            <a:r>
              <a:t>Material</a:t>
            </a:r>
          </a:p>
          <a:p>
            <a:pPr>
              <a:defRPr sz="7000">
                <a:solidFill>
                  <a:srgbClr val="FFFFFF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r>
              <a:t>Natural Solutions Class</a:t>
            </a:r>
            <a:r>
              <a:rPr sz="2400"/>
              <a:t> </a:t>
            </a:r>
          </a:p>
        </p:txBody>
      </p:sp>
      <p:pic>
        <p:nvPicPr>
          <p:cNvPr id="204" name="14550573_10154562304098126_1509425039_o.jpg" descr="14550573_10154562304098126_1509425039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81988" y="10077860"/>
            <a:ext cx="3608540" cy="4669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class 2.jpg" descr="class 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55932" y="8971563"/>
            <a:ext cx="3488798" cy="4513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Screen Shot 2018-01-20 at 4.32.53 PM.png" descr="Screen Shot 2018-01-20 at 4.32.53 PM.png"/>
          <p:cNvPicPr>
            <a:picLocks noChangeAspect="1"/>
          </p:cNvPicPr>
          <p:nvPr/>
        </p:nvPicPr>
        <p:blipFill>
          <a:blip r:embed="rId4">
            <a:extLst/>
          </a:blip>
          <a:srcRect l="247" t="0" r="247" b="0"/>
          <a:stretch>
            <a:fillRect/>
          </a:stretch>
        </p:blipFill>
        <p:spPr>
          <a:xfrm>
            <a:off x="4193645" y="3056599"/>
            <a:ext cx="4434325" cy="5769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f5ddcb630c345a65cbfc41c0da85abd9.jpg" descr="f5ddcb630c345a65cbfc41c0da85abd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57182" y="10687533"/>
            <a:ext cx="2661835" cy="3450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creen Shot 2018-01-26 at 6.50.20 PM.png" descr="Screen Shot 2018-01-26 at 6.50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187" y="689857"/>
            <a:ext cx="12210281" cy="7690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179"/>
          <p:cNvSpPr txBox="1"/>
          <p:nvPr/>
        </p:nvSpPr>
        <p:spPr>
          <a:xfrm>
            <a:off x="533400" y="5969000"/>
            <a:ext cx="11938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 sz="3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–Good Close</a:t>
            </a:r>
          </a:p>
        </p:txBody>
      </p:sp>
      <p:sp>
        <p:nvSpPr>
          <p:cNvPr id="212" name="Shape 180"/>
          <p:cNvSpPr txBox="1"/>
          <p:nvPr/>
        </p:nvSpPr>
        <p:spPr>
          <a:xfrm>
            <a:off x="1270000" y="1862665"/>
            <a:ext cx="10464800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3600">
                <a:latin typeface="Palatino"/>
                <a:ea typeface="Palatino"/>
                <a:cs typeface="Palatino"/>
                <a:sym typeface="Palatino"/>
              </a:defRPr>
            </a:pPr>
            <a:r>
              <a:t>“Thank you so much for coming to my class! I love educating and empowering other on essential oils!</a:t>
            </a:r>
            <a:br/>
            <a:br/>
            <a:r>
              <a:t>If you would like to make dōTERRA part of your life, awesome, I’ll show you how to do that. If not, I am so glad I was the one to educate you on oils!”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25"/>
          <p:cNvSpPr txBox="1"/>
          <p:nvPr/>
        </p:nvSpPr>
        <p:spPr>
          <a:xfrm>
            <a:off x="508000" y="6146798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indent="228600"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pPr>
            <a:r>
              <a:t>Product of the product</a:t>
            </a:r>
          </a:p>
        </p:txBody>
      </p:sp>
      <p:grpSp>
        <p:nvGrpSpPr>
          <p:cNvPr id="150" name="Group 128"/>
          <p:cNvGrpSpPr/>
          <p:nvPr/>
        </p:nvGrpSpPr>
        <p:grpSpPr>
          <a:xfrm>
            <a:off x="257624" y="2182477"/>
            <a:ext cx="12489553" cy="2264447"/>
            <a:chOff x="-1" y="0"/>
            <a:chExt cx="12489551" cy="2264446"/>
          </a:xfrm>
        </p:grpSpPr>
        <p:pic>
          <p:nvPicPr>
            <p:cNvPr id="148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8" y="88899"/>
              <a:ext cx="12235553" cy="19342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image3.png" descr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12489553" cy="2264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1" name="Shape 12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Know your oils!</a:t>
            </a:r>
          </a:p>
        </p:txBody>
      </p:sp>
      <p:sp>
        <p:nvSpPr>
          <p:cNvPr id="152" name="Shape 13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is the first step!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18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Wholesale Customer vs.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Wellness Advocate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roup 186" descr="Group 18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2838" y="2522738"/>
            <a:ext cx="4902201" cy="656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18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Book Classes from Classes</a:t>
            </a:r>
          </a:p>
        </p:txBody>
      </p:sp>
      <p:sp>
        <p:nvSpPr>
          <p:cNvPr id="218" name="Shape 188"/>
          <p:cNvSpPr txBox="1"/>
          <p:nvPr>
            <p:ph type="body" sz="half" idx="1"/>
          </p:nvPr>
        </p:nvSpPr>
        <p:spPr>
          <a:xfrm>
            <a:off x="508000" y="2622550"/>
            <a:ext cx="5816600" cy="6350000"/>
          </a:xfrm>
          <a:prstGeom prst="rect">
            <a:avLst/>
          </a:prstGeom>
        </p:spPr>
        <p:txBody>
          <a:bodyPr/>
          <a:lstStyle/>
          <a:p>
            <a:pPr marL="366377" indent="-366377" defTabSz="543656">
              <a:spcBef>
                <a:spcPts val="1500"/>
              </a:spcBef>
              <a:defRPr sz="2726"/>
            </a:pPr>
            <a:r>
              <a:t>Hand out drawing form at the end of class</a:t>
            </a:r>
          </a:p>
          <a:p>
            <a:pPr marL="366377" indent="-366377" defTabSz="543656">
              <a:spcBef>
                <a:spcPts val="1500"/>
              </a:spcBef>
              <a:defRPr sz="2726"/>
            </a:pPr>
            <a:r>
              <a:t>Anyone who books class that night you offer free oil (give to them at the night of the class)</a:t>
            </a:r>
          </a:p>
          <a:p>
            <a:pPr marL="366377" indent="-366377" defTabSz="543656">
              <a:spcBef>
                <a:spcPts val="1500"/>
              </a:spcBef>
              <a:defRPr sz="2726"/>
            </a:pPr>
            <a:r>
              <a:t>Schedule Live at time of enrollment</a:t>
            </a:r>
          </a:p>
          <a:p>
            <a:pPr marL="366377" indent="-366377" defTabSz="543656">
              <a:spcBef>
                <a:spcPts val="1500"/>
              </a:spcBef>
              <a:defRPr sz="2726"/>
            </a:pPr>
            <a:r>
              <a:t>Book classes at Live Guide Overview</a:t>
            </a:r>
          </a:p>
          <a:p>
            <a:pPr marL="366377" indent="-366377" defTabSz="543656">
              <a:spcBef>
                <a:spcPts val="1500"/>
              </a:spcBef>
              <a:defRPr sz="2726"/>
            </a:pPr>
            <a:r>
              <a:t>Ask for referrals </a:t>
            </a:r>
          </a:p>
          <a:p>
            <a:pPr marL="366377" indent="-366377" defTabSz="543656">
              <a:spcBef>
                <a:spcPts val="1500"/>
              </a:spcBef>
              <a:defRPr sz="2726"/>
            </a:pPr>
            <a:r>
              <a:t>Drawing form on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doTERRA.com</a:t>
            </a:r>
            <a:r>
              <a:t>, Empowered Success tools</a:t>
            </a:r>
          </a:p>
        </p:txBody>
      </p:sp>
      <p:sp>
        <p:nvSpPr>
          <p:cNvPr id="219" name="Text"/>
          <p:cNvSpPr txBox="1"/>
          <p:nvPr/>
        </p:nvSpPr>
        <p:spPr>
          <a:xfrm>
            <a:off x="8536417" y="10703983"/>
            <a:ext cx="673300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90"/>
          <p:cNvSpPr txBox="1"/>
          <p:nvPr/>
        </p:nvSpPr>
        <p:spPr>
          <a:xfrm>
            <a:off x="508000" y="2273299"/>
            <a:ext cx="5676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Success is in the follow up</a:t>
            </a:r>
          </a:p>
        </p:txBody>
      </p:sp>
      <p:grpSp>
        <p:nvGrpSpPr>
          <p:cNvPr id="224" name="Group 193"/>
          <p:cNvGrpSpPr/>
          <p:nvPr/>
        </p:nvGrpSpPr>
        <p:grpSpPr>
          <a:xfrm>
            <a:off x="15140278" y="4284519"/>
            <a:ext cx="2458004" cy="3644256"/>
            <a:chOff x="0" y="0"/>
            <a:chExt cx="2458002" cy="3644255"/>
          </a:xfrm>
        </p:grpSpPr>
        <p:pic>
          <p:nvPicPr>
            <p:cNvPr id="222" name="image4.jpeg" descr="image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637" t="0" r="7637" b="0"/>
            <a:stretch>
              <a:fillRect/>
            </a:stretch>
          </p:blipFill>
          <p:spPr>
            <a:xfrm>
              <a:off x="53434" y="37403"/>
              <a:ext cx="2351135" cy="3505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458003" cy="3644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Shape 194"/>
          <p:cNvSpPr txBox="1"/>
          <p:nvPr>
            <p:ph type="title"/>
          </p:nvPr>
        </p:nvSpPr>
        <p:spPr>
          <a:xfrm>
            <a:off x="507737" y="2694387"/>
            <a:ext cx="5676901" cy="20320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Lifestyle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Overviews</a:t>
            </a:r>
          </a:p>
        </p:txBody>
      </p:sp>
      <p:sp>
        <p:nvSpPr>
          <p:cNvPr id="226" name="Shape 195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Cultivates relationships</a:t>
            </a:r>
            <a:br/>
          </a:p>
          <a:p>
            <a:pPr/>
            <a:r>
              <a:t>Teach about the products</a:t>
            </a:r>
          </a:p>
          <a:p>
            <a:pPr/>
          </a:p>
          <a:p>
            <a:pPr/>
            <a:r>
              <a:t>Teach about the buying options</a:t>
            </a:r>
          </a:p>
          <a:p>
            <a:pPr/>
          </a:p>
          <a:p>
            <a:pPr/>
            <a:r>
              <a:t>Teach them how to log into their office</a:t>
            </a:r>
            <a:br/>
            <a:br/>
            <a:r>
              <a:t>Schedule when they enroll</a:t>
            </a:r>
          </a:p>
        </p:txBody>
      </p:sp>
      <p:grpSp>
        <p:nvGrpSpPr>
          <p:cNvPr id="229" name="Group 198"/>
          <p:cNvGrpSpPr/>
          <p:nvPr/>
        </p:nvGrpSpPr>
        <p:grpSpPr>
          <a:xfrm>
            <a:off x="14875057" y="9909725"/>
            <a:ext cx="2538422" cy="3431662"/>
            <a:chOff x="0" y="0"/>
            <a:chExt cx="2538420" cy="3431661"/>
          </a:xfrm>
        </p:grpSpPr>
        <p:pic>
          <p:nvPicPr>
            <p:cNvPr id="227" name="14550716_10154562305433126_1079113924_o.jpg" descr="14550716_10154562305433126_1079113924_o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3109" t="1737" r="2318" b="1736"/>
            <a:stretch>
              <a:fillRect/>
            </a:stretch>
          </p:blipFill>
          <p:spPr>
            <a:xfrm>
              <a:off x="203200" y="203200"/>
              <a:ext cx="2132021" cy="298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image8.png" descr="image8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538421" cy="3431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0" name="Screen Shot 2018-01-20 at 4.36.16 PM.png" descr="Screen Shot 2018-01-20 at 4.36.16 PM.png"/>
          <p:cNvPicPr>
            <a:picLocks noChangeAspect="1"/>
          </p:cNvPicPr>
          <p:nvPr/>
        </p:nvPicPr>
        <p:blipFill>
          <a:blip r:embed="rId6">
            <a:extLst/>
          </a:blip>
          <a:srcRect l="204" t="0" r="204" b="0"/>
          <a:stretch>
            <a:fillRect/>
          </a:stretch>
        </p:blipFill>
        <p:spPr>
          <a:xfrm>
            <a:off x="6582170" y="1208285"/>
            <a:ext cx="5660445" cy="7337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0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Be Consistent in teaching</a:t>
            </a:r>
          </a:p>
        </p:txBody>
      </p:sp>
      <p:sp>
        <p:nvSpPr>
          <p:cNvPr id="233" name="Shape 20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matter your level of commitment!</a:t>
            </a:r>
          </a:p>
          <a:p>
            <a:pPr/>
          </a:p>
          <a:p>
            <a:pPr/>
            <a:r>
              <a:t>You’ll build a level of trust with your team the more consistent you are.</a:t>
            </a:r>
          </a:p>
        </p:txBody>
      </p:sp>
      <p:pic>
        <p:nvPicPr>
          <p:cNvPr id="234" name="momentum.jpg" descr="moment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6618" y="2406674"/>
            <a:ext cx="5676292" cy="4257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07"/>
          <p:cNvGrpSpPr/>
          <p:nvPr/>
        </p:nvGrpSpPr>
        <p:grpSpPr>
          <a:xfrm>
            <a:off x="984250" y="3084890"/>
            <a:ext cx="11036300" cy="3098802"/>
            <a:chOff x="0" y="0"/>
            <a:chExt cx="11036300" cy="3098800"/>
          </a:xfrm>
        </p:grpSpPr>
        <p:pic>
          <p:nvPicPr>
            <p:cNvPr id="236" name="14519886_10154693614540039_5520350942079610222_n.jpg" descr="14519886_10154693614540039_5520350942079610222_n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10629900" cy="265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9.png" descr="image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036300" cy="309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0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Plug into the team</a:t>
            </a:r>
          </a:p>
        </p:txBody>
      </p:sp>
      <p:sp>
        <p:nvSpPr>
          <p:cNvPr id="241" name="Shape 21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Team Calls</a:t>
            </a:r>
          </a:p>
          <a:p>
            <a:pPr/>
          </a:p>
          <a:p>
            <a:pPr/>
            <a:r>
              <a:t>Team Facebook page</a:t>
            </a:r>
          </a:p>
          <a:p>
            <a:pPr/>
          </a:p>
          <a:p>
            <a:pPr/>
            <a:r>
              <a:t>Team Events</a:t>
            </a:r>
          </a:p>
        </p:txBody>
      </p:sp>
      <p:pic>
        <p:nvPicPr>
          <p:cNvPr id="242" name="like and share.png" descr="like and sha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9427" y="1308106"/>
            <a:ext cx="3389943" cy="3389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536472.jpg" descr="536472.jpg"/>
          <p:cNvPicPr>
            <a:picLocks noChangeAspect="1"/>
          </p:cNvPicPr>
          <p:nvPr/>
        </p:nvPicPr>
        <p:blipFill>
          <a:blip r:embed="rId3">
            <a:extLst/>
          </a:blip>
          <a:srcRect l="3895" t="0" r="3896" b="0"/>
          <a:stretch>
            <a:fillRect/>
          </a:stretch>
        </p:blipFill>
        <p:spPr>
          <a:xfrm>
            <a:off x="6502398" y="5678990"/>
            <a:ext cx="5559420" cy="3132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14"/>
          <p:cNvSpPr txBox="1"/>
          <p:nvPr>
            <p:ph type="title"/>
          </p:nvPr>
        </p:nvSpPr>
        <p:spPr>
          <a:xfrm>
            <a:off x="507998" y="1067064"/>
            <a:ext cx="12363653" cy="1494105"/>
          </a:xfrm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>
                <a:solidFill>
                  <a:srgbClr val="FFFFFF"/>
                </a:solidFill>
              </a:defRPr>
            </a:pPr>
            <a:r>
              <a:t>Homework:</a:t>
            </a:r>
            <a:r>
              <a:rPr sz="2200"/>
              <a:t> </a:t>
            </a:r>
            <a:endParaRPr sz="2200"/>
          </a:p>
          <a:p>
            <a:pPr defTabSz="525779">
              <a:spcBef>
                <a:spcPts val="1400"/>
              </a:spcBef>
              <a:defRPr sz="2200">
                <a:solidFill>
                  <a:srgbClr val="FFFFFF"/>
                </a:solidFill>
              </a:defRPr>
            </a:pPr>
            <a:r>
              <a:t>Links in description of video</a:t>
            </a:r>
          </a:p>
        </p:txBody>
      </p:sp>
      <p:sp>
        <p:nvSpPr>
          <p:cNvPr id="246" name="Shape 21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Pages 5-13 of Launch Guide </a:t>
            </a:r>
          </a:p>
          <a:p>
            <a:pPr/>
            <a:r>
              <a:t>Watch a Natural Solutions Class for practice </a:t>
            </a:r>
          </a:p>
          <a:p>
            <a:pPr/>
            <a:r>
              <a:t>How to do a Lifestyle overview</a:t>
            </a:r>
          </a:p>
          <a:p>
            <a:pPr/>
            <a:r>
              <a:t>How to enroll a new Wellness Advocate/Wholesale Customer video</a:t>
            </a:r>
          </a:p>
          <a:p>
            <a:pPr/>
            <a:r>
              <a:t>Difference between WA/WC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32"/>
          <p:cNvSpPr txBox="1"/>
          <p:nvPr/>
        </p:nvSpPr>
        <p:spPr>
          <a:xfrm>
            <a:off x="508000" y="2273299"/>
            <a:ext cx="5676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Belief: In Product</a:t>
            </a:r>
          </a:p>
        </p:txBody>
      </p:sp>
      <p:grpSp>
        <p:nvGrpSpPr>
          <p:cNvPr id="157" name="Group 135"/>
          <p:cNvGrpSpPr/>
          <p:nvPr/>
        </p:nvGrpSpPr>
        <p:grpSpPr>
          <a:xfrm>
            <a:off x="6594407" y="1663055"/>
            <a:ext cx="5676379" cy="5736813"/>
            <a:chOff x="-1" y="0"/>
            <a:chExt cx="5676378" cy="5736812"/>
          </a:xfrm>
        </p:grpSpPr>
        <p:pic>
          <p:nvPicPr>
            <p:cNvPr id="155" name="image1.gif" descr="image1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900"/>
              <a:ext cx="5422378" cy="5406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age4.png" descr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0"/>
              <a:ext cx="5676380" cy="5736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8" name="Shape 13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Have you had your “ah-ha” moment?</a:t>
            </a:r>
          </a:p>
        </p:txBody>
      </p:sp>
      <p:sp>
        <p:nvSpPr>
          <p:cNvPr id="159" name="Shape 137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 you think they work?</a:t>
            </a:r>
          </a:p>
          <a:p>
            <a:pPr/>
          </a:p>
          <a:p>
            <a:pPr/>
            <a:r>
              <a:t>What if I said you can no longer have oils in your home?</a:t>
            </a:r>
          </a:p>
          <a:p>
            <a:pPr/>
          </a:p>
          <a:p>
            <a:pPr/>
            <a:r>
              <a:t>Have they personally impacted you?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2500">
                <a:solidFill>
                  <a:srgbClr val="FFFFFF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pPr/>
            <a:r>
              <a:t>Job or Hobby?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Treating like a job</a:t>
            </a:r>
          </a:p>
        </p:txBody>
      </p:sp>
      <p:sp>
        <p:nvSpPr>
          <p:cNvPr id="164" name="Shape 14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Make time for your business</a:t>
            </a:r>
          </a:p>
          <a:p>
            <a:pPr/>
            <a:r>
              <a:t>You will make team calls</a:t>
            </a:r>
          </a:p>
          <a:p>
            <a:pPr/>
            <a:r>
              <a:t>You will be engaged in good communication with upline/downline/mentor</a:t>
            </a:r>
          </a:p>
          <a:p>
            <a:pPr/>
            <a:r>
              <a:t>You will be actively looking to have personal development</a:t>
            </a:r>
          </a:p>
          <a:p>
            <a:pPr/>
            <a:r>
              <a:t>You will be consistent in classes, Membership Overviews, Business Overviews, educating users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4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Treating like a hobby</a:t>
            </a:r>
          </a:p>
        </p:txBody>
      </p:sp>
      <p:sp>
        <p:nvSpPr>
          <p:cNvPr id="167" name="Shape 14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Will make time if it fits</a:t>
            </a:r>
          </a:p>
          <a:p>
            <a:pPr/>
            <a:r>
              <a:t>Being on  team Facebook page is not a priority </a:t>
            </a:r>
          </a:p>
          <a:p>
            <a:pPr/>
            <a:r>
              <a:t>Communicates with upline/downline/mentor when convenient </a:t>
            </a:r>
          </a:p>
          <a:p>
            <a:pPr/>
            <a:r>
              <a:t>Host classes when it’s convenient </a:t>
            </a:r>
          </a:p>
          <a:p>
            <a:pPr/>
            <a:r>
              <a:t>Take huge chunks of time off</a:t>
            </a:r>
          </a:p>
          <a:p>
            <a:pPr/>
            <a:r>
              <a:t>Expects others to grow your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4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Decide, Communicate, Commit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Now that you have decided, let’s look at your schedule!!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You have to make time for your business!"/>
          <p:cNvSpPr txBox="1"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>
            <a:lvl1pPr defTabSz="508254">
              <a:spcBef>
                <a:spcPts val="1300"/>
              </a:spcBef>
              <a:defRPr sz="6090">
                <a:solidFill>
                  <a:srgbClr val="FFFFFF"/>
                </a:solidFill>
              </a:defRPr>
            </a:lvl1pPr>
          </a:lstStyle>
          <a:p>
            <a:pPr/>
            <a:r>
              <a:t>You have to make time for your business!</a:t>
            </a:r>
          </a:p>
        </p:txBody>
      </p:sp>
      <p:pic>
        <p:nvPicPr>
          <p:cNvPr id="174" name="Screen Shot 2018-01-20 at 4.34.37 PM.png" descr="Screen Shot 2018-01-20 at 4.34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7493" y="2588160"/>
            <a:ext cx="7982428" cy="6852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