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3"/>
          <p:cNvGrpSpPr/>
          <p:nvPr/>
        </p:nvGrpSpPr>
        <p:grpSpPr>
          <a:xfrm>
            <a:off x="507998" y="6578599"/>
            <a:ext cx="11999456" cy="25400"/>
            <a:chOff x="0" y="0"/>
            <a:chExt cx="11999454" cy="25399"/>
          </a:xfrm>
        </p:grpSpPr>
        <p:sp>
          <p:nvSpPr>
            <p:cNvPr id="17" name="Line"/>
            <p:cNvSpPr/>
            <p:nvPr/>
          </p:nvSpPr>
          <p:spPr>
            <a:xfrm>
              <a:off x="0" y="12700"/>
              <a:ext cx="11999455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" name="Line"/>
            <p:cNvSpPr/>
            <p:nvPr/>
          </p:nvSpPr>
          <p:spPr>
            <a:xfrm flipH="1" flipV="1">
              <a:off x="0" y="0"/>
              <a:ext cx="11999455" cy="254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" name="Shape 14"/>
          <p:cNvGrpSpPr/>
          <p:nvPr/>
        </p:nvGrpSpPr>
        <p:grpSpPr>
          <a:xfrm>
            <a:off x="507999" y="4076698"/>
            <a:ext cx="12000022" cy="25401"/>
            <a:chOff x="0" y="0"/>
            <a:chExt cx="12000021" cy="25400"/>
          </a:xfrm>
        </p:grpSpPr>
        <p:sp>
          <p:nvSpPr>
            <p:cNvPr id="20" name="Line"/>
            <p:cNvSpPr/>
            <p:nvPr/>
          </p:nvSpPr>
          <p:spPr>
            <a:xfrm>
              <a:off x="0" y="12699"/>
              <a:ext cx="12000022" cy="127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" name="Line"/>
            <p:cNvSpPr/>
            <p:nvPr/>
          </p:nvSpPr>
          <p:spPr>
            <a:xfrm flipH="1" flipV="1">
              <a:off x="0" y="-1"/>
              <a:ext cx="12000022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" name="Shape 15"/>
          <p:cNvGrpSpPr/>
          <p:nvPr/>
        </p:nvGrpSpPr>
        <p:grpSpPr>
          <a:xfrm>
            <a:off x="7979694" y="4528158"/>
            <a:ext cx="25401" cy="1642765"/>
            <a:chOff x="0" y="0"/>
            <a:chExt cx="25400" cy="1642763"/>
          </a:xfrm>
        </p:grpSpPr>
        <p:sp>
          <p:nvSpPr>
            <p:cNvPr id="23" name="Line"/>
            <p:cNvSpPr/>
            <p:nvPr/>
          </p:nvSpPr>
          <p:spPr>
            <a:xfrm flipV="1">
              <a:off x="-1" y="0"/>
              <a:ext cx="25402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" name="Line"/>
            <p:cNvSpPr/>
            <p:nvPr/>
          </p:nvSpPr>
          <p:spPr>
            <a:xfrm flipH="1">
              <a:off x="0" y="0"/>
              <a:ext cx="12700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6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25"/>
          <p:cNvGrpSpPr/>
          <p:nvPr/>
        </p:nvGrpSpPr>
        <p:grpSpPr>
          <a:xfrm>
            <a:off x="7979694" y="7055457"/>
            <a:ext cx="25401" cy="1642765"/>
            <a:chOff x="0" y="0"/>
            <a:chExt cx="25400" cy="1642763"/>
          </a:xfrm>
        </p:grpSpPr>
        <p:sp>
          <p:nvSpPr>
            <p:cNvPr id="35" name="Line"/>
            <p:cNvSpPr/>
            <p:nvPr/>
          </p:nvSpPr>
          <p:spPr>
            <a:xfrm flipV="1">
              <a:off x="-1" y="0"/>
              <a:ext cx="25402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6" name="Line"/>
            <p:cNvSpPr/>
            <p:nvPr/>
          </p:nvSpPr>
          <p:spPr>
            <a:xfrm flipH="1">
              <a:off x="0" y="0"/>
              <a:ext cx="12700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0" name="Shape 26"/>
          <p:cNvGrpSpPr/>
          <p:nvPr/>
        </p:nvGrpSpPr>
        <p:grpSpPr>
          <a:xfrm>
            <a:off x="507998" y="9118599"/>
            <a:ext cx="11999456" cy="25400"/>
            <a:chOff x="0" y="0"/>
            <a:chExt cx="11999454" cy="25399"/>
          </a:xfrm>
        </p:grpSpPr>
        <p:sp>
          <p:nvSpPr>
            <p:cNvPr id="38" name="Line"/>
            <p:cNvSpPr/>
            <p:nvPr/>
          </p:nvSpPr>
          <p:spPr>
            <a:xfrm>
              <a:off x="0" y="12700"/>
              <a:ext cx="11999455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0" y="0"/>
              <a:ext cx="11999455" cy="254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3" name="Shape 27"/>
          <p:cNvGrpSpPr/>
          <p:nvPr/>
        </p:nvGrpSpPr>
        <p:grpSpPr>
          <a:xfrm>
            <a:off x="507999" y="6616699"/>
            <a:ext cx="12000022" cy="25401"/>
            <a:chOff x="0" y="0"/>
            <a:chExt cx="12000021" cy="25400"/>
          </a:xfrm>
        </p:grpSpPr>
        <p:sp>
          <p:nvSpPr>
            <p:cNvPr id="41" name="Line"/>
            <p:cNvSpPr/>
            <p:nvPr/>
          </p:nvSpPr>
          <p:spPr>
            <a:xfrm>
              <a:off x="0" y="12700"/>
              <a:ext cx="12000022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0" y="-1"/>
              <a:ext cx="12000022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" name="Shape 28"/>
          <p:cNvGrpSpPr/>
          <p:nvPr/>
        </p:nvGrpSpPr>
        <p:grpSpPr>
          <a:xfrm>
            <a:off x="7979694" y="7055457"/>
            <a:ext cx="25401" cy="1642765"/>
            <a:chOff x="0" y="0"/>
            <a:chExt cx="25400" cy="1642763"/>
          </a:xfrm>
        </p:grpSpPr>
        <p:sp>
          <p:nvSpPr>
            <p:cNvPr id="44" name="Line"/>
            <p:cNvSpPr/>
            <p:nvPr/>
          </p:nvSpPr>
          <p:spPr>
            <a:xfrm flipV="1">
              <a:off x="-1" y="0"/>
              <a:ext cx="25402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5" name="Line"/>
            <p:cNvSpPr/>
            <p:nvPr/>
          </p:nvSpPr>
          <p:spPr>
            <a:xfrm flipH="1">
              <a:off x="0" y="0"/>
              <a:ext cx="12700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7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46"/>
          <p:cNvGrpSpPr/>
          <p:nvPr/>
        </p:nvGrpSpPr>
        <p:grpSpPr>
          <a:xfrm>
            <a:off x="507997" y="4876799"/>
            <a:ext cx="5676380" cy="12702"/>
            <a:chOff x="0" y="0"/>
            <a:chExt cx="5676378" cy="12701"/>
          </a:xfrm>
        </p:grpSpPr>
        <p:sp>
          <p:nvSpPr>
            <p:cNvPr id="64" name="Line"/>
            <p:cNvSpPr/>
            <p:nvPr/>
          </p:nvSpPr>
          <p:spPr>
            <a:xfrm>
              <a:off x="0" y="-1"/>
              <a:ext cx="5676379" cy="127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5" name="Line"/>
            <p:cNvSpPr/>
            <p:nvPr/>
          </p:nvSpPr>
          <p:spPr>
            <a:xfrm flipH="1" flipV="1">
              <a:off x="0" y="0"/>
              <a:ext cx="5676379" cy="127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9" name="Shape 47"/>
          <p:cNvGrpSpPr/>
          <p:nvPr/>
        </p:nvGrpSpPr>
        <p:grpSpPr>
          <a:xfrm>
            <a:off x="507999" y="2768598"/>
            <a:ext cx="5676319" cy="12702"/>
            <a:chOff x="0" y="0"/>
            <a:chExt cx="5676317" cy="12701"/>
          </a:xfrm>
        </p:grpSpPr>
        <p:sp>
          <p:nvSpPr>
            <p:cNvPr id="67" name="Line"/>
            <p:cNvSpPr/>
            <p:nvPr/>
          </p:nvSpPr>
          <p:spPr>
            <a:xfrm>
              <a:off x="0" y="-1"/>
              <a:ext cx="5676318" cy="127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8" name="Line"/>
            <p:cNvSpPr/>
            <p:nvPr/>
          </p:nvSpPr>
          <p:spPr>
            <a:xfrm flipH="1" flipV="1">
              <a:off x="0" y="0"/>
              <a:ext cx="5676318" cy="127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70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"/>
          <p:cNvGrpSpPr/>
          <p:nvPr/>
        </p:nvGrpSpPr>
        <p:grpSpPr>
          <a:xfrm>
            <a:off x="507997" y="2158998"/>
            <a:ext cx="11997297" cy="25402"/>
            <a:chOff x="0" y="0"/>
            <a:chExt cx="11997296" cy="25400"/>
          </a:xfrm>
        </p:grpSpPr>
        <p:sp>
          <p:nvSpPr>
            <p:cNvPr id="2" name="Line"/>
            <p:cNvSpPr/>
            <p:nvPr/>
          </p:nvSpPr>
          <p:spPr>
            <a:xfrm>
              <a:off x="-1" y="12701"/>
              <a:ext cx="11997297" cy="12698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" name="Line"/>
            <p:cNvSpPr/>
            <p:nvPr/>
          </p:nvSpPr>
          <p:spPr>
            <a:xfrm flipH="1" flipV="1">
              <a:off x="0" y="-1"/>
              <a:ext cx="11997297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" name="Shape 3"/>
          <p:cNvGrpSpPr/>
          <p:nvPr/>
        </p:nvGrpSpPr>
        <p:grpSpPr>
          <a:xfrm>
            <a:off x="507997" y="622298"/>
            <a:ext cx="11997297" cy="25402"/>
            <a:chOff x="0" y="0"/>
            <a:chExt cx="11997296" cy="25400"/>
          </a:xfrm>
        </p:grpSpPr>
        <p:sp>
          <p:nvSpPr>
            <p:cNvPr id="5" name="Line"/>
            <p:cNvSpPr/>
            <p:nvPr/>
          </p:nvSpPr>
          <p:spPr>
            <a:xfrm>
              <a:off x="-1" y="12701"/>
              <a:ext cx="11997297" cy="12698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" name="Line"/>
            <p:cNvSpPr/>
            <p:nvPr/>
          </p:nvSpPr>
          <p:spPr>
            <a:xfrm flipH="1" flipV="1">
              <a:off x="0" y="-1"/>
              <a:ext cx="11997297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9063573" y="8892823"/>
            <a:ext cx="256537" cy="2946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21"/>
          <p:cNvSpPr txBox="1"/>
          <p:nvPr/>
        </p:nvSpPr>
        <p:spPr>
          <a:xfrm>
            <a:off x="508000" y="3555997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Six Session to Launch YOUR Business</a:t>
            </a:r>
          </a:p>
        </p:txBody>
      </p:sp>
      <p:sp>
        <p:nvSpPr>
          <p:cNvPr id="144" name="Shape 122"/>
          <p:cNvSpPr txBox="1"/>
          <p:nvPr>
            <p:ph type="ctrTitle"/>
          </p:nvPr>
        </p:nvSpPr>
        <p:spPr>
          <a:xfrm>
            <a:off x="508000" y="4143040"/>
            <a:ext cx="7200900" cy="2413001"/>
          </a:xfrm>
          <a:prstGeom prst="rect">
            <a:avLst/>
          </a:prstGeom>
        </p:spPr>
        <p:txBody>
          <a:bodyPr/>
          <a:lstStyle>
            <a:lvl1pPr defTabSz="496570">
              <a:spcBef>
                <a:spcPts val="1300"/>
              </a:spcBef>
              <a:defRPr sz="10625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pPr/>
            <a:r>
              <a:t>Empowered University</a:t>
            </a:r>
          </a:p>
        </p:txBody>
      </p:sp>
      <p:sp>
        <p:nvSpPr>
          <p:cNvPr id="145" name="Shape 123"/>
          <p:cNvSpPr txBox="1"/>
          <p:nvPr>
            <p:ph type="subTitle" sz="quarter" idx="1"/>
          </p:nvPr>
        </p:nvSpPr>
        <p:spPr>
          <a:xfrm>
            <a:off x="8275888" y="4143040"/>
            <a:ext cx="4241801" cy="2413001"/>
          </a:xfrm>
          <a:prstGeom prst="rect">
            <a:avLst/>
          </a:prstGeom>
        </p:spPr>
        <p:txBody>
          <a:bodyPr/>
          <a:lstStyle/>
          <a:p>
            <a:pPr/>
            <a:r>
              <a:t>Session Three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66"/>
          <p:cNvSpPr txBox="1"/>
          <p:nvPr/>
        </p:nvSpPr>
        <p:spPr>
          <a:xfrm>
            <a:off x="237066" y="6121397"/>
            <a:ext cx="7200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Long Term Income</a:t>
            </a:r>
          </a:p>
        </p:txBody>
      </p:sp>
      <p:sp>
        <p:nvSpPr>
          <p:cNvPr id="184" name="Shape 17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Leadership Pools</a:t>
            </a:r>
          </a:p>
        </p:txBody>
      </p:sp>
      <p:sp>
        <p:nvSpPr>
          <p:cNvPr id="185" name="Shape 17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Premier and above </a:t>
            </a:r>
          </a:p>
        </p:txBody>
      </p:sp>
      <p:pic>
        <p:nvPicPr>
          <p:cNvPr id="186" name="Screen Shot 2018-01-20 at 6.34.25 PM.png" descr="Screen Shot 2018-01-20 at 6.34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5379" y="1185759"/>
            <a:ext cx="9554091" cy="4148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73"/>
          <p:cNvSpPr txBox="1"/>
          <p:nvPr/>
        </p:nvSpPr>
        <p:spPr>
          <a:xfrm>
            <a:off x="508000" y="2273299"/>
            <a:ext cx="5676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Pay for products to Multiply your income</a:t>
            </a:r>
          </a:p>
        </p:txBody>
      </p:sp>
      <p:grpSp>
        <p:nvGrpSpPr>
          <p:cNvPr id="191" name="Group 176"/>
          <p:cNvGrpSpPr/>
          <p:nvPr/>
        </p:nvGrpSpPr>
        <p:grpSpPr>
          <a:xfrm>
            <a:off x="6192145" y="1499060"/>
            <a:ext cx="6442683" cy="6518879"/>
            <a:chOff x="0" y="0"/>
            <a:chExt cx="6442681" cy="6518878"/>
          </a:xfrm>
        </p:grpSpPr>
        <p:pic>
          <p:nvPicPr>
            <p:cNvPr id="189" name="image5.jpeg" descr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8"/>
              <a:ext cx="6188681" cy="6188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10.png" descr="image1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6442682" cy="6518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Shape 17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Ranks</a:t>
            </a:r>
          </a:p>
        </p:txBody>
      </p:sp>
      <p:sp>
        <p:nvSpPr>
          <p:cNvPr id="193" name="Shape 178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you understand ranks, you </a:t>
            </a:r>
          </a:p>
          <a:p>
            <a:pPr/>
            <a:r>
              <a:t>understand placement and strategy!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201"/>
          <p:cNvSpPr txBox="1"/>
          <p:nvPr/>
        </p:nvSpPr>
        <p:spPr>
          <a:xfrm>
            <a:off x="508000" y="6146797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Get your oils paid for ranks</a:t>
            </a:r>
          </a:p>
        </p:txBody>
      </p:sp>
      <p:sp>
        <p:nvSpPr>
          <p:cNvPr id="196" name="Shape 20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Elite, Premier, Silver</a:t>
            </a:r>
          </a:p>
        </p:txBody>
      </p:sp>
      <p:pic>
        <p:nvPicPr>
          <p:cNvPr id="197" name="Screen Shot 2018-01-20 at 6.38.15 PM.png" descr="Screen Shot 2018-01-20 at 6.38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232" y="1200789"/>
            <a:ext cx="2986234" cy="4030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creen Shot 2018-01-20 at 6.38.18 PM.png" descr="Screen Shot 2018-01-20 at 6.38.1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7085" y="1200789"/>
            <a:ext cx="2172881" cy="4030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creen Shot 2018-01-20 at 6.38.23 PM.png" descr="Screen Shot 2018-01-20 at 6.38.2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66740" y="1200789"/>
            <a:ext cx="3063136" cy="4030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29"/>
          <p:cNvSpPr txBox="1"/>
          <p:nvPr/>
        </p:nvSpPr>
        <p:spPr>
          <a:xfrm>
            <a:off x="508000" y="6146797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Supplement your income ranks</a:t>
            </a:r>
          </a:p>
        </p:txBody>
      </p:sp>
      <p:grpSp>
        <p:nvGrpSpPr>
          <p:cNvPr id="204" name="Group 232"/>
          <p:cNvGrpSpPr/>
          <p:nvPr/>
        </p:nvGrpSpPr>
        <p:grpSpPr>
          <a:xfrm>
            <a:off x="1291164" y="1471515"/>
            <a:ext cx="6356937" cy="3295655"/>
            <a:chOff x="-1" y="0"/>
            <a:chExt cx="6356935" cy="3295653"/>
          </a:xfrm>
        </p:grpSpPr>
        <p:pic>
          <p:nvPicPr>
            <p:cNvPr id="202" name="Screen Shot 2018-01-20 at 6.42.04 PM.png" descr="Screen Shot 2018-01-20 at 6.42.04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59134"/>
              <a:ext cx="2521501" cy="3177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Screen Shot 2018-01-20 at 6.42.12 PM.png" descr="Screen Shot 2018-01-20 at 6.42.12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26224" y="-1"/>
              <a:ext cx="2330711" cy="3295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5" name="Shape 23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Gold, Platinum, Diamond</a:t>
            </a:r>
          </a:p>
        </p:txBody>
      </p:sp>
      <p:pic>
        <p:nvPicPr>
          <p:cNvPr id="206" name="Screen Shot 2018-01-20 at 6.42.18 PM.png" descr="Screen Shot 2018-01-20 at 6.42.1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63566" y="1471518"/>
            <a:ext cx="2811165" cy="3295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57"/>
          <p:cNvSpPr txBox="1"/>
          <p:nvPr/>
        </p:nvSpPr>
        <p:spPr>
          <a:xfrm>
            <a:off x="508000" y="6146797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Replace and Multiply your income</a:t>
            </a:r>
          </a:p>
        </p:txBody>
      </p:sp>
      <p:sp>
        <p:nvSpPr>
          <p:cNvPr id="209" name="Shape 261"/>
          <p:cNvSpPr txBox="1"/>
          <p:nvPr>
            <p:ph type="title"/>
          </p:nvPr>
        </p:nvSpPr>
        <p:spPr>
          <a:xfrm>
            <a:off x="304800" y="66294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Blue and Presidential Diamond</a:t>
            </a:r>
          </a:p>
        </p:txBody>
      </p:sp>
      <p:pic>
        <p:nvPicPr>
          <p:cNvPr id="210" name="Screen Shot 2018-01-20 at 6.44.41 PM.png" descr="Screen Shot 2018-01-20 at 6.44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2134" y="1249559"/>
            <a:ext cx="4488728" cy="3901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Screen Shot 2018-01-20 at 6.44.48 PM.png" descr="Screen Shot 2018-01-20 at 6.44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3217" y="1249559"/>
            <a:ext cx="4800573" cy="390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6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Homework</a:t>
            </a:r>
          </a:p>
        </p:txBody>
      </p:sp>
      <p:sp>
        <p:nvSpPr>
          <p:cNvPr id="214" name="Shape 26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you don’t understand the comp plan, re-watch this week until you have a good grasp of the plan! Knowing the plan will help you with placement and strategy! </a:t>
            </a:r>
          </a:p>
          <a:p>
            <a:pPr/>
            <a:r>
              <a:t>Schedule your Lifestyle Overviews from any enrollments you’ve had!</a:t>
            </a:r>
          </a:p>
          <a:p>
            <a:pPr/>
            <a:r>
              <a:t>Explain the comp plan to a team member!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Compensation &amp; Rank</a:t>
            </a:r>
          </a:p>
        </p:txBody>
      </p:sp>
      <p:sp>
        <p:nvSpPr>
          <p:cNvPr id="148" name="Shape 126"/>
          <p:cNvSpPr txBox="1"/>
          <p:nvPr/>
        </p:nvSpPr>
        <p:spPr>
          <a:xfrm>
            <a:off x="2236535" y="6206066"/>
            <a:ext cx="907359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Understanding Compensation and Rank help you grow in a systematic manner!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2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Five ways to Earn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30"/>
          <p:cNvSpPr txBox="1"/>
          <p:nvPr/>
        </p:nvSpPr>
        <p:spPr>
          <a:xfrm>
            <a:off x="508000" y="2273299"/>
            <a:ext cx="5676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Key Info</a:t>
            </a:r>
          </a:p>
        </p:txBody>
      </p:sp>
      <p:grpSp>
        <p:nvGrpSpPr>
          <p:cNvPr id="155" name="Group 133"/>
          <p:cNvGrpSpPr/>
          <p:nvPr/>
        </p:nvGrpSpPr>
        <p:grpSpPr>
          <a:xfrm>
            <a:off x="7740191" y="2191451"/>
            <a:ext cx="3747417" cy="5764397"/>
            <a:chOff x="0" y="0"/>
            <a:chExt cx="3747415" cy="5764396"/>
          </a:xfrm>
        </p:grpSpPr>
        <p:pic>
          <p:nvPicPr>
            <p:cNvPr id="153" name="image2.jpeg" descr="image2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1" y="88899"/>
              <a:ext cx="3493413" cy="5434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747416" cy="5764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Shape 13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Must have 100 PV LRP to get paid</a:t>
            </a:r>
          </a:p>
        </p:txBody>
      </p:sp>
      <p:sp>
        <p:nvSpPr>
          <p:cNvPr id="157" name="Shape 13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Must be at 100 PV in your LRP all the time!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ollow along in Build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Follow along in Build Guide</a:t>
            </a:r>
          </a:p>
        </p:txBody>
      </p:sp>
      <p:pic>
        <p:nvPicPr>
          <p:cNvPr id="160" name="Screen Shot 2018-01-20 at 6.47.19 PM.png" descr="Screen Shot 2018-01-20 at 6.47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4750" y="2509111"/>
            <a:ext cx="5575300" cy="7175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39"/>
          <p:cNvGrpSpPr/>
          <p:nvPr/>
        </p:nvGrpSpPr>
        <p:grpSpPr>
          <a:xfrm>
            <a:off x="2247893" y="1420059"/>
            <a:ext cx="7967346" cy="3789281"/>
            <a:chOff x="0" y="0"/>
            <a:chExt cx="7967345" cy="3789279"/>
          </a:xfrm>
        </p:grpSpPr>
        <p:pic>
          <p:nvPicPr>
            <p:cNvPr id="162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8"/>
              <a:ext cx="7713346" cy="3459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image3.png" descr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967346" cy="3789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Shape 140"/>
          <p:cNvSpPr txBox="1"/>
          <p:nvPr>
            <p:ph type="title"/>
          </p:nvPr>
        </p:nvSpPr>
        <p:spPr>
          <a:xfrm>
            <a:off x="503488" y="6670339"/>
            <a:ext cx="7200901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Retail Sales</a:t>
            </a:r>
          </a:p>
        </p:txBody>
      </p:sp>
      <p:sp>
        <p:nvSpPr>
          <p:cNvPr id="166" name="Shape 14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Earn 25% of profits</a:t>
            </a:r>
          </a:p>
          <a:p>
            <a:pPr/>
            <a:r>
              <a:t>Paid on the 15th of the month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4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Fast Start</a:t>
            </a:r>
          </a:p>
        </p:txBody>
      </p:sp>
      <p:sp>
        <p:nvSpPr>
          <p:cNvPr id="169" name="Shape 14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1700"/>
            </a:pPr>
            <a:r>
              <a:t>Paid Weekly (Wednesdays)</a:t>
            </a:r>
          </a:p>
          <a:p>
            <a:pPr defTabSz="426466">
              <a:defRPr sz="1700"/>
            </a:pPr>
          </a:p>
          <a:p>
            <a:pPr defTabSz="426466">
              <a:defRPr sz="1700"/>
            </a:pPr>
            <a:r>
              <a:t>Paid based on enrollment</a:t>
            </a:r>
          </a:p>
          <a:p>
            <a:pPr defTabSz="426466">
              <a:defRPr sz="1700"/>
            </a:pPr>
          </a:p>
          <a:p>
            <a:pPr defTabSz="426466">
              <a:defRPr sz="1700"/>
            </a:pPr>
            <a:r>
              <a:t>Paid on three levels of enrollment</a:t>
            </a:r>
          </a:p>
          <a:p>
            <a:pPr defTabSz="426466">
              <a:defRPr sz="1700"/>
            </a:pPr>
          </a:p>
          <a:p>
            <a:pPr defTabSz="426466">
              <a:defRPr sz="1700"/>
            </a:pPr>
            <a:r>
              <a:t>Paid for 60 days of the NEW Wellness Advocate</a:t>
            </a:r>
          </a:p>
        </p:txBody>
      </p:sp>
      <p:pic>
        <p:nvPicPr>
          <p:cNvPr id="170" name="Group 147" descr="Group 14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0048" y="2292279"/>
            <a:ext cx="5962639" cy="5522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reen Shot 2018-01-20 at 6.34.07 PM.png" descr="Screen Shot 2018-01-20 at 6.34.0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0632" y="1648423"/>
            <a:ext cx="9863598" cy="3482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49"/>
          <p:cNvSpPr txBox="1"/>
          <p:nvPr/>
        </p:nvSpPr>
        <p:spPr>
          <a:xfrm>
            <a:off x="508000" y="6146797"/>
            <a:ext cx="751694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Help your top line get the $50 and teach them how to do it</a:t>
            </a:r>
          </a:p>
        </p:txBody>
      </p:sp>
      <p:sp>
        <p:nvSpPr>
          <p:cNvPr id="174" name="Shape 1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Power of Three</a:t>
            </a:r>
          </a:p>
        </p:txBody>
      </p:sp>
      <p:sp>
        <p:nvSpPr>
          <p:cNvPr id="175" name="Shape 15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Based on Sponsorship </a:t>
            </a:r>
          </a:p>
        </p:txBody>
      </p:sp>
      <p:pic>
        <p:nvPicPr>
          <p:cNvPr id="176" name="Screen Shot 2018-01-20 at 6.34.12 PM.png" descr="Screen Shot 2018-01-20 at 6.34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7078" y="647700"/>
            <a:ext cx="6489702" cy="485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56"/>
          <p:cNvSpPr txBox="1"/>
          <p:nvPr/>
        </p:nvSpPr>
        <p:spPr>
          <a:xfrm>
            <a:off x="508000" y="6146797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indent="228600"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pPr>
            <a:r>
              <a:t>Residual Income</a:t>
            </a:r>
          </a:p>
        </p:txBody>
      </p:sp>
      <p:sp>
        <p:nvSpPr>
          <p:cNvPr id="179" name="Shape 16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Unilevel Bonus</a:t>
            </a:r>
          </a:p>
        </p:txBody>
      </p:sp>
      <p:sp>
        <p:nvSpPr>
          <p:cNvPr id="180" name="Shape 16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Grows over time</a:t>
            </a:r>
          </a:p>
          <a:p>
            <a:pPr/>
          </a:p>
          <a:p>
            <a:pPr/>
            <a:r>
              <a:t>Based on Sponsorship </a:t>
            </a:r>
          </a:p>
        </p:txBody>
      </p:sp>
      <p:pic>
        <p:nvPicPr>
          <p:cNvPr id="181" name="Screen Shot 2018-01-20 at 6.34.19 PM.png" descr="Screen Shot 2018-01-20 at 6.34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857" y="647700"/>
            <a:ext cx="6388102" cy="524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