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mp" ContentType="image/png"/>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41"/>
  </p:notesMasterIdLst>
  <p:handoutMasterIdLst>
    <p:handoutMasterId r:id="rId42"/>
  </p:handoutMasterIdLst>
  <p:sldIdLst>
    <p:sldId id="335" r:id="rId3"/>
    <p:sldId id="340" r:id="rId4"/>
    <p:sldId id="291" r:id="rId5"/>
    <p:sldId id="341" r:id="rId6"/>
    <p:sldId id="333" r:id="rId7"/>
    <p:sldId id="361" r:id="rId8"/>
    <p:sldId id="300" r:id="rId9"/>
    <p:sldId id="261" r:id="rId10"/>
    <p:sldId id="342" r:id="rId11"/>
    <p:sldId id="303" r:id="rId12"/>
    <p:sldId id="309" r:id="rId13"/>
    <p:sldId id="263" r:id="rId14"/>
    <p:sldId id="264" r:id="rId15"/>
    <p:sldId id="265" r:id="rId16"/>
    <p:sldId id="266" r:id="rId17"/>
    <p:sldId id="267" r:id="rId18"/>
    <p:sldId id="270" r:id="rId19"/>
    <p:sldId id="271" r:id="rId20"/>
    <p:sldId id="312" r:id="rId21"/>
    <p:sldId id="262" r:id="rId22"/>
    <p:sldId id="325" r:id="rId23"/>
    <p:sldId id="326" r:id="rId24"/>
    <p:sldId id="330" r:id="rId25"/>
    <p:sldId id="343" r:id="rId26"/>
    <p:sldId id="345" r:id="rId27"/>
    <p:sldId id="347" r:id="rId28"/>
    <p:sldId id="346" r:id="rId29"/>
    <p:sldId id="353" r:id="rId30"/>
    <p:sldId id="360" r:id="rId31"/>
    <p:sldId id="352" r:id="rId32"/>
    <p:sldId id="351" r:id="rId33"/>
    <p:sldId id="344" r:id="rId34"/>
    <p:sldId id="315" r:id="rId35"/>
    <p:sldId id="357" r:id="rId36"/>
    <p:sldId id="322" r:id="rId37"/>
    <p:sldId id="323" r:id="rId38"/>
    <p:sldId id="358" r:id="rId39"/>
    <p:sldId id="359" r:id="rId4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72B"/>
    <a:srgbClr val="4F8D2C"/>
    <a:srgbClr val="85C52E"/>
    <a:srgbClr val="70CE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184" y="-112"/>
      </p:cViewPr>
      <p:guideLst>
        <p:guide orient="horz" pos="1620"/>
        <p:guide pos="29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5EAB9-0AF0-4CF9-9AD9-768A01B5DF3C}" type="doc">
      <dgm:prSet loTypeId="urn:microsoft.com/office/officeart/2005/8/layout/hProcess11" loCatId="process" qsTypeId="urn:microsoft.com/office/officeart/2005/8/quickstyle/simple1" qsCatId="simple" csTypeId="urn:microsoft.com/office/officeart/2005/8/colors/accent1_2" csCatId="accent1" phldr="1"/>
      <dgm:spPr/>
    </dgm:pt>
    <dgm:pt modelId="{2C45EAB0-E1D5-4014-B74B-A7EC11DE7D4D}">
      <dgm:prSet phldrT="[Text]"/>
      <dgm:spPr/>
      <dgm:t>
        <a:bodyPr/>
        <a:lstStyle/>
        <a:p>
          <a:r>
            <a:rPr lang="en-US" dirty="0" smtClean="0"/>
            <a:t>2005: Purchased by Ryan Blair</a:t>
          </a:r>
          <a:endParaRPr lang="en-US" dirty="0"/>
        </a:p>
      </dgm:t>
    </dgm:pt>
    <dgm:pt modelId="{9B73E26F-C7A6-45A0-B659-E8B0E1E59BCC}" type="parTrans" cxnId="{83F70522-DF07-42D4-8915-4304D8E827B3}">
      <dgm:prSet/>
      <dgm:spPr/>
      <dgm:t>
        <a:bodyPr/>
        <a:lstStyle/>
        <a:p>
          <a:endParaRPr lang="en-US"/>
        </a:p>
      </dgm:t>
    </dgm:pt>
    <dgm:pt modelId="{6B703D97-6604-4768-9813-16BE4A48EFB3}" type="sibTrans" cxnId="{83F70522-DF07-42D4-8915-4304D8E827B3}">
      <dgm:prSet/>
      <dgm:spPr/>
      <dgm:t>
        <a:bodyPr/>
        <a:lstStyle/>
        <a:p>
          <a:endParaRPr lang="en-US"/>
        </a:p>
      </dgm:t>
    </dgm:pt>
    <dgm:pt modelId="{901E8D7C-B9F3-4061-9237-CF1BB6042E5E}">
      <dgm:prSet phldrT="[Text]"/>
      <dgm:spPr/>
      <dgm:t>
        <a:bodyPr/>
        <a:lstStyle/>
        <a:p>
          <a:r>
            <a:rPr lang="en-US" dirty="0" smtClean="0"/>
            <a:t>2010: Record sales - $15 M per month</a:t>
          </a:r>
          <a:endParaRPr lang="en-US" dirty="0"/>
        </a:p>
      </dgm:t>
    </dgm:pt>
    <dgm:pt modelId="{53661D61-6C04-4C60-927A-84986E3DC2BE}" type="parTrans" cxnId="{9699A00F-4FB4-410B-8652-F5730DBC8FE2}">
      <dgm:prSet/>
      <dgm:spPr/>
      <dgm:t>
        <a:bodyPr/>
        <a:lstStyle/>
        <a:p>
          <a:endParaRPr lang="en-US"/>
        </a:p>
      </dgm:t>
    </dgm:pt>
    <dgm:pt modelId="{3205DA95-B533-441E-B9AB-2984E5D57DB7}" type="sibTrans" cxnId="{9699A00F-4FB4-410B-8652-F5730DBC8FE2}">
      <dgm:prSet/>
      <dgm:spPr/>
      <dgm:t>
        <a:bodyPr/>
        <a:lstStyle/>
        <a:p>
          <a:endParaRPr lang="en-US"/>
        </a:p>
      </dgm:t>
    </dgm:pt>
    <dgm:pt modelId="{698A278B-7985-4739-B0BF-FCA87BCCDE54}">
      <dgm:prSet phldrT="[Text]"/>
      <dgm:spPr/>
      <dgm:t>
        <a:bodyPr/>
        <a:lstStyle/>
        <a:p>
          <a:r>
            <a:rPr lang="en-US" dirty="0" smtClean="0"/>
            <a:t>Sep. 2012: IPO cancelled; Distributors leave company</a:t>
          </a:r>
          <a:endParaRPr lang="en-US" dirty="0"/>
        </a:p>
      </dgm:t>
    </dgm:pt>
    <dgm:pt modelId="{9EA9A287-0BF5-4B2E-B427-F7DA0663BA5B}" type="parTrans" cxnId="{9F409946-6B98-4C91-8426-BC726E74A313}">
      <dgm:prSet/>
      <dgm:spPr/>
      <dgm:t>
        <a:bodyPr/>
        <a:lstStyle/>
        <a:p>
          <a:endParaRPr lang="en-US"/>
        </a:p>
      </dgm:t>
    </dgm:pt>
    <dgm:pt modelId="{514A0D13-3F0F-44A2-AF16-98F386FAB3B6}" type="sibTrans" cxnId="{9F409946-6B98-4C91-8426-BC726E74A313}">
      <dgm:prSet/>
      <dgm:spPr/>
      <dgm:t>
        <a:bodyPr/>
        <a:lstStyle/>
        <a:p>
          <a:endParaRPr lang="en-US"/>
        </a:p>
      </dgm:t>
    </dgm:pt>
    <dgm:pt modelId="{08F05CE6-3A8F-41F5-9DF7-4C8E02DE0B12}">
      <dgm:prSet phldrT="[Text]"/>
      <dgm:spPr/>
      <dgm:t>
        <a:bodyPr/>
        <a:lstStyle/>
        <a:p>
          <a:r>
            <a:rPr lang="en-US" dirty="0" smtClean="0"/>
            <a:t>High debt levels lead to acquisition by Blyth, Inc.</a:t>
          </a:r>
          <a:endParaRPr lang="en-US" dirty="0"/>
        </a:p>
      </dgm:t>
    </dgm:pt>
    <dgm:pt modelId="{7292E6C3-78B2-4EB9-AA34-8A78953E8E20}" type="parTrans" cxnId="{A925CC1E-6240-43D2-A660-3B89853AA556}">
      <dgm:prSet/>
      <dgm:spPr/>
      <dgm:t>
        <a:bodyPr/>
        <a:lstStyle/>
        <a:p>
          <a:endParaRPr lang="en-US"/>
        </a:p>
      </dgm:t>
    </dgm:pt>
    <dgm:pt modelId="{67A01E49-0825-44D2-B9B8-650897A7392A}" type="sibTrans" cxnId="{A925CC1E-6240-43D2-A660-3B89853AA556}">
      <dgm:prSet/>
      <dgm:spPr/>
      <dgm:t>
        <a:bodyPr/>
        <a:lstStyle/>
        <a:p>
          <a:endParaRPr lang="en-US"/>
        </a:p>
      </dgm:t>
    </dgm:pt>
    <dgm:pt modelId="{A98F34F1-B844-4E33-9560-95B8D070E80D}">
      <dgm:prSet phldrT="[Text]"/>
      <dgm:spPr/>
      <dgm:t>
        <a:bodyPr/>
        <a:lstStyle/>
        <a:p>
          <a:r>
            <a:rPr lang="en-US" dirty="0" smtClean="0"/>
            <a:t>Aug. 2012: Potential IPO – Sales exceed $600 million for the year.</a:t>
          </a:r>
          <a:endParaRPr lang="en-US" dirty="0"/>
        </a:p>
      </dgm:t>
    </dgm:pt>
    <dgm:pt modelId="{6DBAEC36-2E19-4CD1-84D4-45CC580D79F7}" type="parTrans" cxnId="{D6FB7F75-9EB1-4C93-BEDE-30B94A3B04DE}">
      <dgm:prSet/>
      <dgm:spPr/>
      <dgm:t>
        <a:bodyPr/>
        <a:lstStyle/>
        <a:p>
          <a:endParaRPr lang="en-US"/>
        </a:p>
      </dgm:t>
    </dgm:pt>
    <dgm:pt modelId="{F48F8B7D-DDF2-4C5E-88E3-5D469EA4815C}" type="sibTrans" cxnId="{D6FB7F75-9EB1-4C93-BEDE-30B94A3B04DE}">
      <dgm:prSet/>
      <dgm:spPr/>
      <dgm:t>
        <a:bodyPr/>
        <a:lstStyle/>
        <a:p>
          <a:endParaRPr lang="en-US"/>
        </a:p>
      </dgm:t>
    </dgm:pt>
    <dgm:pt modelId="{6A4EEC3F-42E2-4A8B-BF7C-EA44407030D3}">
      <dgm:prSet phldrT="[Text]"/>
      <dgm:spPr/>
      <dgm:t>
        <a:bodyPr/>
        <a:lstStyle/>
        <a:p>
          <a:r>
            <a:rPr lang="en-US" dirty="0" smtClean="0"/>
            <a:t>2012: Co-founders “artificially inflate sales numbers”</a:t>
          </a:r>
          <a:endParaRPr lang="en-US" dirty="0"/>
        </a:p>
      </dgm:t>
    </dgm:pt>
    <dgm:pt modelId="{1121535C-F9AF-4451-B3A8-5B823CD7F90F}" type="parTrans" cxnId="{A6986B21-A540-4D26-A997-9B6FBDB872A7}">
      <dgm:prSet/>
      <dgm:spPr/>
      <dgm:t>
        <a:bodyPr/>
        <a:lstStyle/>
        <a:p>
          <a:endParaRPr lang="en-US"/>
        </a:p>
      </dgm:t>
    </dgm:pt>
    <dgm:pt modelId="{94EB69A8-5ACD-4A0E-BEA3-B31C71A32ECE}" type="sibTrans" cxnId="{A6986B21-A540-4D26-A997-9B6FBDB872A7}">
      <dgm:prSet/>
      <dgm:spPr/>
      <dgm:t>
        <a:bodyPr/>
        <a:lstStyle/>
        <a:p>
          <a:endParaRPr lang="en-US"/>
        </a:p>
      </dgm:t>
    </dgm:pt>
    <dgm:pt modelId="{BF0C1300-1AAE-47BE-AE1E-BE5AD7FB050C}">
      <dgm:prSet phldrT="[Text]"/>
      <dgm:spPr/>
      <dgm:t>
        <a:bodyPr/>
        <a:lstStyle/>
        <a:p>
          <a:r>
            <a:rPr lang="en-US" dirty="0" smtClean="0"/>
            <a:t>Oct. 2013: Co-founders found guilty in Federal court of RICO Act violations</a:t>
          </a:r>
          <a:endParaRPr lang="en-US" dirty="0"/>
        </a:p>
      </dgm:t>
    </dgm:pt>
    <dgm:pt modelId="{EB429B47-4CED-427A-A89D-EBFDA7FECB65}" type="parTrans" cxnId="{4A99BF76-7497-4CB1-B39D-92E0439B2F3C}">
      <dgm:prSet/>
      <dgm:spPr/>
      <dgm:t>
        <a:bodyPr/>
        <a:lstStyle/>
        <a:p>
          <a:endParaRPr lang="en-US"/>
        </a:p>
      </dgm:t>
    </dgm:pt>
    <dgm:pt modelId="{0C34A3A2-007A-421E-BA12-E75594010EB8}" type="sibTrans" cxnId="{4A99BF76-7497-4CB1-B39D-92E0439B2F3C}">
      <dgm:prSet/>
      <dgm:spPr/>
      <dgm:t>
        <a:bodyPr/>
        <a:lstStyle/>
        <a:p>
          <a:endParaRPr lang="en-US"/>
        </a:p>
      </dgm:t>
    </dgm:pt>
    <dgm:pt modelId="{A372B5A2-4007-4685-BDD5-CEEC8B079648}">
      <dgm:prSet phldrT="[Text]"/>
      <dgm:spPr/>
      <dgm:t>
        <a:bodyPr/>
        <a:lstStyle/>
        <a:p>
          <a:r>
            <a:rPr lang="en-US" dirty="0" smtClean="0"/>
            <a:t>Mar. 2013: </a:t>
          </a:r>
          <a:r>
            <a:rPr lang="en-US" dirty="0" err="1" smtClean="0"/>
            <a:t>ViSalus</a:t>
          </a:r>
          <a:r>
            <a:rPr lang="en-US" dirty="0" smtClean="0"/>
            <a:t> investigated</a:t>
          </a:r>
          <a:endParaRPr lang="en-US" dirty="0"/>
        </a:p>
      </dgm:t>
    </dgm:pt>
    <dgm:pt modelId="{6164403B-1481-4D4F-A552-0DC66B6DCC40}" type="parTrans" cxnId="{C7302F68-A662-457F-8A54-2A675A0E0E7A}">
      <dgm:prSet/>
      <dgm:spPr/>
      <dgm:t>
        <a:bodyPr/>
        <a:lstStyle/>
        <a:p>
          <a:endParaRPr lang="en-US"/>
        </a:p>
      </dgm:t>
    </dgm:pt>
    <dgm:pt modelId="{6D734520-4386-461D-9EDA-D3BF44DCFFEF}" type="sibTrans" cxnId="{C7302F68-A662-457F-8A54-2A675A0E0E7A}">
      <dgm:prSet/>
      <dgm:spPr/>
      <dgm:t>
        <a:bodyPr/>
        <a:lstStyle/>
        <a:p>
          <a:endParaRPr lang="en-US"/>
        </a:p>
      </dgm:t>
    </dgm:pt>
    <dgm:pt modelId="{C9A6145B-2E84-4F21-A5F6-720165A03A0D}">
      <dgm:prSet phldrT="[Text]"/>
      <dgm:spPr/>
      <dgm:t>
        <a:bodyPr/>
        <a:lstStyle/>
        <a:p>
          <a:r>
            <a:rPr lang="en-US" dirty="0" smtClean="0"/>
            <a:t>2013: </a:t>
          </a:r>
          <a:r>
            <a:rPr lang="en-US" dirty="0" err="1" smtClean="0"/>
            <a:t>ViSalus</a:t>
          </a:r>
          <a:r>
            <a:rPr lang="en-US" dirty="0" smtClean="0"/>
            <a:t> operates at a continual loss</a:t>
          </a:r>
          <a:endParaRPr lang="en-US" dirty="0"/>
        </a:p>
      </dgm:t>
    </dgm:pt>
    <dgm:pt modelId="{2219DB5C-93E8-4EC9-9221-68C766A27092}" type="parTrans" cxnId="{EFD36E1A-3C64-4E87-B60A-57EC7E5ED506}">
      <dgm:prSet/>
      <dgm:spPr/>
      <dgm:t>
        <a:bodyPr/>
        <a:lstStyle/>
        <a:p>
          <a:endParaRPr lang="en-US"/>
        </a:p>
      </dgm:t>
    </dgm:pt>
    <dgm:pt modelId="{F362B74C-1D5A-4429-9DE9-96A68522C90B}" type="sibTrans" cxnId="{EFD36E1A-3C64-4E87-B60A-57EC7E5ED506}">
      <dgm:prSet/>
      <dgm:spPr/>
      <dgm:t>
        <a:bodyPr/>
        <a:lstStyle/>
        <a:p>
          <a:endParaRPr lang="en-US"/>
        </a:p>
      </dgm:t>
    </dgm:pt>
    <dgm:pt modelId="{A506EEEC-7CA0-4A13-BCDA-EBEB4B420655}">
      <dgm:prSet phldrT="[Text]"/>
      <dgm:spPr/>
      <dgm:t>
        <a:bodyPr/>
        <a:lstStyle/>
        <a:p>
          <a:r>
            <a:rPr lang="en-US" dirty="0" smtClean="0"/>
            <a:t>Sep. 2014: </a:t>
          </a:r>
          <a:r>
            <a:rPr lang="en-US" dirty="0" err="1" smtClean="0"/>
            <a:t>ViSalus</a:t>
          </a:r>
          <a:r>
            <a:rPr lang="en-US" dirty="0" smtClean="0"/>
            <a:t> becomes private, independent company &amp; struggles today in  obscurity.</a:t>
          </a:r>
        </a:p>
      </dgm:t>
    </dgm:pt>
    <dgm:pt modelId="{A27E34C5-B2E1-4CE8-BFCA-FB3004B93352}" type="parTrans" cxnId="{16278A6E-C58A-45B4-9F5E-D53A94A2ACAA}">
      <dgm:prSet/>
      <dgm:spPr/>
      <dgm:t>
        <a:bodyPr/>
        <a:lstStyle/>
        <a:p>
          <a:endParaRPr lang="en-US"/>
        </a:p>
      </dgm:t>
    </dgm:pt>
    <dgm:pt modelId="{5DE73384-E928-49FF-95D6-60419B044AC1}" type="sibTrans" cxnId="{16278A6E-C58A-45B4-9F5E-D53A94A2ACAA}">
      <dgm:prSet/>
      <dgm:spPr/>
      <dgm:t>
        <a:bodyPr/>
        <a:lstStyle/>
        <a:p>
          <a:endParaRPr lang="en-US"/>
        </a:p>
      </dgm:t>
    </dgm:pt>
    <dgm:pt modelId="{756C1C62-1917-4F91-B8EF-BC84C2340B56}" type="pres">
      <dgm:prSet presAssocID="{5C25EAB9-0AF0-4CF9-9AD9-768A01B5DF3C}" presName="Name0" presStyleCnt="0">
        <dgm:presLayoutVars>
          <dgm:dir/>
          <dgm:resizeHandles val="exact"/>
        </dgm:presLayoutVars>
      </dgm:prSet>
      <dgm:spPr/>
    </dgm:pt>
    <dgm:pt modelId="{EDA7B973-EAD8-4B76-88BE-B104A01ED742}" type="pres">
      <dgm:prSet presAssocID="{5C25EAB9-0AF0-4CF9-9AD9-768A01B5DF3C}" presName="arrow" presStyleLbl="bgShp" presStyleIdx="0" presStyleCnt="1" custLinFactNeighborX="-1200"/>
      <dgm:spPr/>
    </dgm:pt>
    <dgm:pt modelId="{8D4C6D30-4914-4F29-AFA6-1C594B2C01FA}" type="pres">
      <dgm:prSet presAssocID="{5C25EAB9-0AF0-4CF9-9AD9-768A01B5DF3C}" presName="points" presStyleCnt="0"/>
      <dgm:spPr/>
    </dgm:pt>
    <dgm:pt modelId="{4639C375-D2FA-403A-9EC2-6DDA2A6BB237}" type="pres">
      <dgm:prSet presAssocID="{2C45EAB0-E1D5-4014-B74B-A7EC11DE7D4D}" presName="compositeA" presStyleCnt="0"/>
      <dgm:spPr/>
    </dgm:pt>
    <dgm:pt modelId="{140CBED9-CC46-4934-B484-B9FFFD4F1AF7}" type="pres">
      <dgm:prSet presAssocID="{2C45EAB0-E1D5-4014-B74B-A7EC11DE7D4D}" presName="textA" presStyleLbl="revTx" presStyleIdx="0" presStyleCnt="10">
        <dgm:presLayoutVars>
          <dgm:bulletEnabled val="1"/>
        </dgm:presLayoutVars>
      </dgm:prSet>
      <dgm:spPr/>
      <dgm:t>
        <a:bodyPr/>
        <a:lstStyle/>
        <a:p>
          <a:endParaRPr lang="en-US"/>
        </a:p>
      </dgm:t>
    </dgm:pt>
    <dgm:pt modelId="{D4694CCE-EC58-493A-ACF0-587FFCAC5591}" type="pres">
      <dgm:prSet presAssocID="{2C45EAB0-E1D5-4014-B74B-A7EC11DE7D4D}" presName="circleA" presStyleLbl="node1" presStyleIdx="0" presStyleCnt="10"/>
      <dgm:spPr/>
    </dgm:pt>
    <dgm:pt modelId="{CCFBE7A2-90E3-467E-88D4-73AA30EA6579}" type="pres">
      <dgm:prSet presAssocID="{2C45EAB0-E1D5-4014-B74B-A7EC11DE7D4D}" presName="spaceA" presStyleCnt="0"/>
      <dgm:spPr/>
    </dgm:pt>
    <dgm:pt modelId="{D3E44DF8-44EF-4520-901F-9CD315006D3F}" type="pres">
      <dgm:prSet presAssocID="{6B703D97-6604-4768-9813-16BE4A48EFB3}" presName="space" presStyleCnt="0"/>
      <dgm:spPr/>
    </dgm:pt>
    <dgm:pt modelId="{982305F3-1318-422F-BE52-2D795E4E3C65}" type="pres">
      <dgm:prSet presAssocID="{08F05CE6-3A8F-41F5-9DF7-4C8E02DE0B12}" presName="compositeB" presStyleCnt="0"/>
      <dgm:spPr/>
    </dgm:pt>
    <dgm:pt modelId="{B8B924EF-5557-44C4-A42B-47A8FC11CCC0}" type="pres">
      <dgm:prSet presAssocID="{08F05CE6-3A8F-41F5-9DF7-4C8E02DE0B12}" presName="textB" presStyleLbl="revTx" presStyleIdx="1" presStyleCnt="10">
        <dgm:presLayoutVars>
          <dgm:bulletEnabled val="1"/>
        </dgm:presLayoutVars>
      </dgm:prSet>
      <dgm:spPr/>
      <dgm:t>
        <a:bodyPr/>
        <a:lstStyle/>
        <a:p>
          <a:endParaRPr lang="en-US"/>
        </a:p>
      </dgm:t>
    </dgm:pt>
    <dgm:pt modelId="{D2480C1D-2316-492F-B1B9-A12AD847340A}" type="pres">
      <dgm:prSet presAssocID="{08F05CE6-3A8F-41F5-9DF7-4C8E02DE0B12}" presName="circleB" presStyleLbl="node1" presStyleIdx="1" presStyleCnt="10"/>
      <dgm:spPr/>
    </dgm:pt>
    <dgm:pt modelId="{EDBC706C-6977-454B-BF12-08191347D547}" type="pres">
      <dgm:prSet presAssocID="{08F05CE6-3A8F-41F5-9DF7-4C8E02DE0B12}" presName="spaceB" presStyleCnt="0"/>
      <dgm:spPr/>
    </dgm:pt>
    <dgm:pt modelId="{B9B559E2-D8E2-4025-9CF4-2D30F8023102}" type="pres">
      <dgm:prSet presAssocID="{67A01E49-0825-44D2-B9B8-650897A7392A}" presName="space" presStyleCnt="0"/>
      <dgm:spPr/>
    </dgm:pt>
    <dgm:pt modelId="{BCAC9465-D8D6-4AAE-8C99-C0103D7D6AAD}" type="pres">
      <dgm:prSet presAssocID="{901E8D7C-B9F3-4061-9237-CF1BB6042E5E}" presName="compositeA" presStyleCnt="0"/>
      <dgm:spPr/>
    </dgm:pt>
    <dgm:pt modelId="{64518430-F6D8-487D-8A8F-3A7801E00811}" type="pres">
      <dgm:prSet presAssocID="{901E8D7C-B9F3-4061-9237-CF1BB6042E5E}" presName="textA" presStyleLbl="revTx" presStyleIdx="2" presStyleCnt="10">
        <dgm:presLayoutVars>
          <dgm:bulletEnabled val="1"/>
        </dgm:presLayoutVars>
      </dgm:prSet>
      <dgm:spPr/>
      <dgm:t>
        <a:bodyPr/>
        <a:lstStyle/>
        <a:p>
          <a:endParaRPr lang="en-US"/>
        </a:p>
      </dgm:t>
    </dgm:pt>
    <dgm:pt modelId="{66884223-0119-4598-A910-6623E48F5CB8}" type="pres">
      <dgm:prSet presAssocID="{901E8D7C-B9F3-4061-9237-CF1BB6042E5E}" presName="circleA" presStyleLbl="node1" presStyleIdx="2" presStyleCnt="10"/>
      <dgm:spPr/>
    </dgm:pt>
    <dgm:pt modelId="{6C6B4B8A-6EF2-4EB6-A053-640D2728062B}" type="pres">
      <dgm:prSet presAssocID="{901E8D7C-B9F3-4061-9237-CF1BB6042E5E}" presName="spaceA" presStyleCnt="0"/>
      <dgm:spPr/>
    </dgm:pt>
    <dgm:pt modelId="{1A4C9E21-41DC-44C2-AA93-209934B790C4}" type="pres">
      <dgm:prSet presAssocID="{3205DA95-B533-441E-B9AB-2984E5D57DB7}" presName="space" presStyleCnt="0"/>
      <dgm:spPr/>
    </dgm:pt>
    <dgm:pt modelId="{FA15119A-D685-4742-B7A1-34D8A69863FF}" type="pres">
      <dgm:prSet presAssocID="{A98F34F1-B844-4E33-9560-95B8D070E80D}" presName="compositeB" presStyleCnt="0"/>
      <dgm:spPr/>
    </dgm:pt>
    <dgm:pt modelId="{13803F08-2EA4-4CA1-AE23-5E1191DA8E2F}" type="pres">
      <dgm:prSet presAssocID="{A98F34F1-B844-4E33-9560-95B8D070E80D}" presName="textB" presStyleLbl="revTx" presStyleIdx="3" presStyleCnt="10">
        <dgm:presLayoutVars>
          <dgm:bulletEnabled val="1"/>
        </dgm:presLayoutVars>
      </dgm:prSet>
      <dgm:spPr/>
      <dgm:t>
        <a:bodyPr/>
        <a:lstStyle/>
        <a:p>
          <a:endParaRPr lang="en-US"/>
        </a:p>
      </dgm:t>
    </dgm:pt>
    <dgm:pt modelId="{A17AD0B2-100F-4019-9D7C-AA6374BF7350}" type="pres">
      <dgm:prSet presAssocID="{A98F34F1-B844-4E33-9560-95B8D070E80D}" presName="circleB" presStyleLbl="node1" presStyleIdx="3" presStyleCnt="10"/>
      <dgm:spPr/>
    </dgm:pt>
    <dgm:pt modelId="{1EF52837-E0EB-4513-BF34-88356E11E66E}" type="pres">
      <dgm:prSet presAssocID="{A98F34F1-B844-4E33-9560-95B8D070E80D}" presName="spaceB" presStyleCnt="0"/>
      <dgm:spPr/>
    </dgm:pt>
    <dgm:pt modelId="{BBA59584-4B0E-4CC4-93BC-E4263DDCC911}" type="pres">
      <dgm:prSet presAssocID="{F48F8B7D-DDF2-4C5E-88E3-5D469EA4815C}" presName="space" presStyleCnt="0"/>
      <dgm:spPr/>
    </dgm:pt>
    <dgm:pt modelId="{025AAD74-8624-4407-BCBD-4BEA322DEE68}" type="pres">
      <dgm:prSet presAssocID="{6A4EEC3F-42E2-4A8B-BF7C-EA44407030D3}" presName="compositeA" presStyleCnt="0"/>
      <dgm:spPr/>
    </dgm:pt>
    <dgm:pt modelId="{9F7D5282-CF21-4BDE-91A8-9144436A6C23}" type="pres">
      <dgm:prSet presAssocID="{6A4EEC3F-42E2-4A8B-BF7C-EA44407030D3}" presName="textA" presStyleLbl="revTx" presStyleIdx="4" presStyleCnt="10">
        <dgm:presLayoutVars>
          <dgm:bulletEnabled val="1"/>
        </dgm:presLayoutVars>
      </dgm:prSet>
      <dgm:spPr/>
      <dgm:t>
        <a:bodyPr/>
        <a:lstStyle/>
        <a:p>
          <a:endParaRPr lang="en-US"/>
        </a:p>
      </dgm:t>
    </dgm:pt>
    <dgm:pt modelId="{4D6C0B3E-18E9-4F1D-94B4-577CD0941B23}" type="pres">
      <dgm:prSet presAssocID="{6A4EEC3F-42E2-4A8B-BF7C-EA44407030D3}" presName="circleA" presStyleLbl="node1" presStyleIdx="4" presStyleCnt="10"/>
      <dgm:spPr/>
    </dgm:pt>
    <dgm:pt modelId="{39FF12A6-8202-4C90-BF1B-7DDFEA07F933}" type="pres">
      <dgm:prSet presAssocID="{6A4EEC3F-42E2-4A8B-BF7C-EA44407030D3}" presName="spaceA" presStyleCnt="0"/>
      <dgm:spPr/>
    </dgm:pt>
    <dgm:pt modelId="{C36E57BD-D1E5-4B60-93F8-1658E1C9A764}" type="pres">
      <dgm:prSet presAssocID="{94EB69A8-5ACD-4A0E-BEA3-B31C71A32ECE}" presName="space" presStyleCnt="0"/>
      <dgm:spPr/>
    </dgm:pt>
    <dgm:pt modelId="{66BAB93B-CCAF-4DDB-8D9F-3842A3ACC80A}" type="pres">
      <dgm:prSet presAssocID="{698A278B-7985-4739-B0BF-FCA87BCCDE54}" presName="compositeB" presStyleCnt="0"/>
      <dgm:spPr/>
    </dgm:pt>
    <dgm:pt modelId="{080FB918-BE44-4B3F-AE06-25618119BC8D}" type="pres">
      <dgm:prSet presAssocID="{698A278B-7985-4739-B0BF-FCA87BCCDE54}" presName="textB" presStyleLbl="revTx" presStyleIdx="5" presStyleCnt="10">
        <dgm:presLayoutVars>
          <dgm:bulletEnabled val="1"/>
        </dgm:presLayoutVars>
      </dgm:prSet>
      <dgm:spPr/>
      <dgm:t>
        <a:bodyPr/>
        <a:lstStyle/>
        <a:p>
          <a:endParaRPr lang="en-US"/>
        </a:p>
      </dgm:t>
    </dgm:pt>
    <dgm:pt modelId="{379D1B33-94ED-438E-B49A-2EC84953A8B6}" type="pres">
      <dgm:prSet presAssocID="{698A278B-7985-4739-B0BF-FCA87BCCDE54}" presName="circleB" presStyleLbl="node1" presStyleIdx="5" presStyleCnt="10"/>
      <dgm:spPr/>
    </dgm:pt>
    <dgm:pt modelId="{672364FB-E8DA-4C88-9446-C02EB1BBC00E}" type="pres">
      <dgm:prSet presAssocID="{698A278B-7985-4739-B0BF-FCA87BCCDE54}" presName="spaceB" presStyleCnt="0"/>
      <dgm:spPr/>
    </dgm:pt>
    <dgm:pt modelId="{35AF5FE1-06F7-4D40-9AD3-5ED9FA348743}" type="pres">
      <dgm:prSet presAssocID="{514A0D13-3F0F-44A2-AF16-98F386FAB3B6}" presName="space" presStyleCnt="0"/>
      <dgm:spPr/>
    </dgm:pt>
    <dgm:pt modelId="{39A83CCA-74DF-4D92-B2F7-F1C23113126D}" type="pres">
      <dgm:prSet presAssocID="{A372B5A2-4007-4685-BDD5-CEEC8B079648}" presName="compositeA" presStyleCnt="0"/>
      <dgm:spPr/>
    </dgm:pt>
    <dgm:pt modelId="{59789022-66F1-458C-95A9-D2EC07C7CDAD}" type="pres">
      <dgm:prSet presAssocID="{A372B5A2-4007-4685-BDD5-CEEC8B079648}" presName="textA" presStyleLbl="revTx" presStyleIdx="6" presStyleCnt="10">
        <dgm:presLayoutVars>
          <dgm:bulletEnabled val="1"/>
        </dgm:presLayoutVars>
      </dgm:prSet>
      <dgm:spPr/>
      <dgm:t>
        <a:bodyPr/>
        <a:lstStyle/>
        <a:p>
          <a:endParaRPr lang="en-US"/>
        </a:p>
      </dgm:t>
    </dgm:pt>
    <dgm:pt modelId="{BEF0947C-A26B-4C8D-8380-8134D58FD216}" type="pres">
      <dgm:prSet presAssocID="{A372B5A2-4007-4685-BDD5-CEEC8B079648}" presName="circleA" presStyleLbl="node1" presStyleIdx="6" presStyleCnt="10"/>
      <dgm:spPr/>
    </dgm:pt>
    <dgm:pt modelId="{7826807B-6302-4C9C-9A9C-68D65E3DB9DD}" type="pres">
      <dgm:prSet presAssocID="{A372B5A2-4007-4685-BDD5-CEEC8B079648}" presName="spaceA" presStyleCnt="0"/>
      <dgm:spPr/>
    </dgm:pt>
    <dgm:pt modelId="{993272D4-C826-4848-894C-5A56B5888F3A}" type="pres">
      <dgm:prSet presAssocID="{6D734520-4386-461D-9EDA-D3BF44DCFFEF}" presName="space" presStyleCnt="0"/>
      <dgm:spPr/>
    </dgm:pt>
    <dgm:pt modelId="{BD67EF06-60E3-4BAD-9274-16CA838872B4}" type="pres">
      <dgm:prSet presAssocID="{BF0C1300-1AAE-47BE-AE1E-BE5AD7FB050C}" presName="compositeB" presStyleCnt="0"/>
      <dgm:spPr/>
    </dgm:pt>
    <dgm:pt modelId="{8AF29BB1-5209-47D6-B024-45B7B4FC91E4}" type="pres">
      <dgm:prSet presAssocID="{BF0C1300-1AAE-47BE-AE1E-BE5AD7FB050C}" presName="textB" presStyleLbl="revTx" presStyleIdx="7" presStyleCnt="10">
        <dgm:presLayoutVars>
          <dgm:bulletEnabled val="1"/>
        </dgm:presLayoutVars>
      </dgm:prSet>
      <dgm:spPr/>
      <dgm:t>
        <a:bodyPr/>
        <a:lstStyle/>
        <a:p>
          <a:endParaRPr lang="en-US"/>
        </a:p>
      </dgm:t>
    </dgm:pt>
    <dgm:pt modelId="{46AFB16E-EF2A-4331-B175-CD2F286E1B49}" type="pres">
      <dgm:prSet presAssocID="{BF0C1300-1AAE-47BE-AE1E-BE5AD7FB050C}" presName="circleB" presStyleLbl="node1" presStyleIdx="7" presStyleCnt="10"/>
      <dgm:spPr/>
    </dgm:pt>
    <dgm:pt modelId="{E978A775-90E8-4A1A-809D-7AB18D0F6409}" type="pres">
      <dgm:prSet presAssocID="{BF0C1300-1AAE-47BE-AE1E-BE5AD7FB050C}" presName="spaceB" presStyleCnt="0"/>
      <dgm:spPr/>
    </dgm:pt>
    <dgm:pt modelId="{FCE8A688-565F-4684-84B3-A833C5106ED7}" type="pres">
      <dgm:prSet presAssocID="{0C34A3A2-007A-421E-BA12-E75594010EB8}" presName="space" presStyleCnt="0"/>
      <dgm:spPr/>
    </dgm:pt>
    <dgm:pt modelId="{99D98030-2A96-4B1F-A5A0-63D2AAF1CEFD}" type="pres">
      <dgm:prSet presAssocID="{C9A6145B-2E84-4F21-A5F6-720165A03A0D}" presName="compositeA" presStyleCnt="0"/>
      <dgm:spPr/>
    </dgm:pt>
    <dgm:pt modelId="{467B90C0-59C2-4F87-865C-2B560E0F728D}" type="pres">
      <dgm:prSet presAssocID="{C9A6145B-2E84-4F21-A5F6-720165A03A0D}" presName="textA" presStyleLbl="revTx" presStyleIdx="8" presStyleCnt="10">
        <dgm:presLayoutVars>
          <dgm:bulletEnabled val="1"/>
        </dgm:presLayoutVars>
      </dgm:prSet>
      <dgm:spPr/>
      <dgm:t>
        <a:bodyPr/>
        <a:lstStyle/>
        <a:p>
          <a:endParaRPr lang="en-US"/>
        </a:p>
      </dgm:t>
    </dgm:pt>
    <dgm:pt modelId="{9FC2B815-103A-49C6-BCAA-01489BA91C43}" type="pres">
      <dgm:prSet presAssocID="{C9A6145B-2E84-4F21-A5F6-720165A03A0D}" presName="circleA" presStyleLbl="node1" presStyleIdx="8" presStyleCnt="10"/>
      <dgm:spPr/>
    </dgm:pt>
    <dgm:pt modelId="{A742B07A-262C-4997-8EF9-F69FF380E082}" type="pres">
      <dgm:prSet presAssocID="{C9A6145B-2E84-4F21-A5F6-720165A03A0D}" presName="spaceA" presStyleCnt="0"/>
      <dgm:spPr/>
    </dgm:pt>
    <dgm:pt modelId="{0015445C-15B3-46E9-BEBB-8C926E2B6493}" type="pres">
      <dgm:prSet presAssocID="{F362B74C-1D5A-4429-9DE9-96A68522C90B}" presName="space" presStyleCnt="0"/>
      <dgm:spPr/>
    </dgm:pt>
    <dgm:pt modelId="{DCF5DC49-489F-4D38-A8DE-E722D9BFB9FF}" type="pres">
      <dgm:prSet presAssocID="{A506EEEC-7CA0-4A13-BCDA-EBEB4B420655}" presName="compositeB" presStyleCnt="0"/>
      <dgm:spPr/>
    </dgm:pt>
    <dgm:pt modelId="{69E11FC9-7248-4000-8044-A234D362ACC0}" type="pres">
      <dgm:prSet presAssocID="{A506EEEC-7CA0-4A13-BCDA-EBEB4B420655}" presName="textB" presStyleLbl="revTx" presStyleIdx="9" presStyleCnt="10">
        <dgm:presLayoutVars>
          <dgm:bulletEnabled val="1"/>
        </dgm:presLayoutVars>
      </dgm:prSet>
      <dgm:spPr/>
      <dgm:t>
        <a:bodyPr/>
        <a:lstStyle/>
        <a:p>
          <a:endParaRPr lang="en-US"/>
        </a:p>
      </dgm:t>
    </dgm:pt>
    <dgm:pt modelId="{E80ADCBC-92C0-4286-8476-0AB15261525E}" type="pres">
      <dgm:prSet presAssocID="{A506EEEC-7CA0-4A13-BCDA-EBEB4B420655}" presName="circleB" presStyleLbl="node1" presStyleIdx="9" presStyleCnt="10"/>
      <dgm:spPr/>
    </dgm:pt>
    <dgm:pt modelId="{27A60020-3DD4-4B9E-95C2-3EAC976F2CAF}" type="pres">
      <dgm:prSet presAssocID="{A506EEEC-7CA0-4A13-BCDA-EBEB4B420655}" presName="spaceB" presStyleCnt="0"/>
      <dgm:spPr/>
    </dgm:pt>
  </dgm:ptLst>
  <dgm:cxnLst>
    <dgm:cxn modelId="{F2049F11-83AB-4063-9366-067B151B128C}" type="presOf" srcId="{A506EEEC-7CA0-4A13-BCDA-EBEB4B420655}" destId="{69E11FC9-7248-4000-8044-A234D362ACC0}" srcOrd="0" destOrd="0" presId="urn:microsoft.com/office/officeart/2005/8/layout/hProcess11"/>
    <dgm:cxn modelId="{07557AD2-15AC-419B-B708-091757B257F0}" type="presOf" srcId="{08F05CE6-3A8F-41F5-9DF7-4C8E02DE0B12}" destId="{B8B924EF-5557-44C4-A42B-47A8FC11CCC0}" srcOrd="0" destOrd="0" presId="urn:microsoft.com/office/officeart/2005/8/layout/hProcess11"/>
    <dgm:cxn modelId="{21DFC638-A2DE-4DD5-9B8D-408E9EAFFB9B}" type="presOf" srcId="{901E8D7C-B9F3-4061-9237-CF1BB6042E5E}" destId="{64518430-F6D8-487D-8A8F-3A7801E00811}" srcOrd="0" destOrd="0" presId="urn:microsoft.com/office/officeart/2005/8/layout/hProcess11"/>
    <dgm:cxn modelId="{83F70522-DF07-42D4-8915-4304D8E827B3}" srcId="{5C25EAB9-0AF0-4CF9-9AD9-768A01B5DF3C}" destId="{2C45EAB0-E1D5-4014-B74B-A7EC11DE7D4D}" srcOrd="0" destOrd="0" parTransId="{9B73E26F-C7A6-45A0-B659-E8B0E1E59BCC}" sibTransId="{6B703D97-6604-4768-9813-16BE4A48EFB3}"/>
    <dgm:cxn modelId="{41377416-F9DF-4765-A3B6-0559A8D13B55}" type="presOf" srcId="{C9A6145B-2E84-4F21-A5F6-720165A03A0D}" destId="{467B90C0-59C2-4F87-865C-2B560E0F728D}" srcOrd="0" destOrd="0" presId="urn:microsoft.com/office/officeart/2005/8/layout/hProcess11"/>
    <dgm:cxn modelId="{16278A6E-C58A-45B4-9F5E-D53A94A2ACAA}" srcId="{5C25EAB9-0AF0-4CF9-9AD9-768A01B5DF3C}" destId="{A506EEEC-7CA0-4A13-BCDA-EBEB4B420655}" srcOrd="9" destOrd="0" parTransId="{A27E34C5-B2E1-4CE8-BFCA-FB3004B93352}" sibTransId="{5DE73384-E928-49FF-95D6-60419B044AC1}"/>
    <dgm:cxn modelId="{9F409946-6B98-4C91-8426-BC726E74A313}" srcId="{5C25EAB9-0AF0-4CF9-9AD9-768A01B5DF3C}" destId="{698A278B-7985-4739-B0BF-FCA87BCCDE54}" srcOrd="5" destOrd="0" parTransId="{9EA9A287-0BF5-4B2E-B427-F7DA0663BA5B}" sibTransId="{514A0D13-3F0F-44A2-AF16-98F386FAB3B6}"/>
    <dgm:cxn modelId="{3160C8CE-F2C1-4A1F-B22F-4B4994641012}" type="presOf" srcId="{2C45EAB0-E1D5-4014-B74B-A7EC11DE7D4D}" destId="{140CBED9-CC46-4934-B484-B9FFFD4F1AF7}" srcOrd="0" destOrd="0" presId="urn:microsoft.com/office/officeart/2005/8/layout/hProcess11"/>
    <dgm:cxn modelId="{EDE068E0-DDAF-4F16-9AF6-4AB3BABDC8CF}" type="presOf" srcId="{A98F34F1-B844-4E33-9560-95B8D070E80D}" destId="{13803F08-2EA4-4CA1-AE23-5E1191DA8E2F}" srcOrd="0" destOrd="0" presId="urn:microsoft.com/office/officeart/2005/8/layout/hProcess11"/>
    <dgm:cxn modelId="{EFD36E1A-3C64-4E87-B60A-57EC7E5ED506}" srcId="{5C25EAB9-0AF0-4CF9-9AD9-768A01B5DF3C}" destId="{C9A6145B-2E84-4F21-A5F6-720165A03A0D}" srcOrd="8" destOrd="0" parTransId="{2219DB5C-93E8-4EC9-9221-68C766A27092}" sibTransId="{F362B74C-1D5A-4429-9DE9-96A68522C90B}"/>
    <dgm:cxn modelId="{1A001CAD-827A-4172-82AC-EA831999E18E}" type="presOf" srcId="{5C25EAB9-0AF0-4CF9-9AD9-768A01B5DF3C}" destId="{756C1C62-1917-4F91-B8EF-BC84C2340B56}" srcOrd="0" destOrd="0" presId="urn:microsoft.com/office/officeart/2005/8/layout/hProcess11"/>
    <dgm:cxn modelId="{B3187149-CB52-496E-9C42-A43368470344}" type="presOf" srcId="{6A4EEC3F-42E2-4A8B-BF7C-EA44407030D3}" destId="{9F7D5282-CF21-4BDE-91A8-9144436A6C23}" srcOrd="0" destOrd="0" presId="urn:microsoft.com/office/officeart/2005/8/layout/hProcess11"/>
    <dgm:cxn modelId="{A6986B21-A540-4D26-A997-9B6FBDB872A7}" srcId="{5C25EAB9-0AF0-4CF9-9AD9-768A01B5DF3C}" destId="{6A4EEC3F-42E2-4A8B-BF7C-EA44407030D3}" srcOrd="4" destOrd="0" parTransId="{1121535C-F9AF-4451-B3A8-5B823CD7F90F}" sibTransId="{94EB69A8-5ACD-4A0E-BEA3-B31C71A32ECE}"/>
    <dgm:cxn modelId="{796B78B0-D0C0-4655-AD03-1CD3FF0B651A}" type="presOf" srcId="{BF0C1300-1AAE-47BE-AE1E-BE5AD7FB050C}" destId="{8AF29BB1-5209-47D6-B024-45B7B4FC91E4}" srcOrd="0" destOrd="0" presId="urn:microsoft.com/office/officeart/2005/8/layout/hProcess11"/>
    <dgm:cxn modelId="{C7302F68-A662-457F-8A54-2A675A0E0E7A}" srcId="{5C25EAB9-0AF0-4CF9-9AD9-768A01B5DF3C}" destId="{A372B5A2-4007-4685-BDD5-CEEC8B079648}" srcOrd="6" destOrd="0" parTransId="{6164403B-1481-4D4F-A552-0DC66B6DCC40}" sibTransId="{6D734520-4386-461D-9EDA-D3BF44DCFFEF}"/>
    <dgm:cxn modelId="{39BFBDF0-57AA-47E8-8AD8-9C77C4765053}" type="presOf" srcId="{A372B5A2-4007-4685-BDD5-CEEC8B079648}" destId="{59789022-66F1-458C-95A9-D2EC07C7CDAD}" srcOrd="0" destOrd="0" presId="urn:microsoft.com/office/officeart/2005/8/layout/hProcess11"/>
    <dgm:cxn modelId="{A925CC1E-6240-43D2-A660-3B89853AA556}" srcId="{5C25EAB9-0AF0-4CF9-9AD9-768A01B5DF3C}" destId="{08F05CE6-3A8F-41F5-9DF7-4C8E02DE0B12}" srcOrd="1" destOrd="0" parTransId="{7292E6C3-78B2-4EB9-AA34-8A78953E8E20}" sibTransId="{67A01E49-0825-44D2-B9B8-650897A7392A}"/>
    <dgm:cxn modelId="{4A99BF76-7497-4CB1-B39D-92E0439B2F3C}" srcId="{5C25EAB9-0AF0-4CF9-9AD9-768A01B5DF3C}" destId="{BF0C1300-1AAE-47BE-AE1E-BE5AD7FB050C}" srcOrd="7" destOrd="0" parTransId="{EB429B47-4CED-427A-A89D-EBFDA7FECB65}" sibTransId="{0C34A3A2-007A-421E-BA12-E75594010EB8}"/>
    <dgm:cxn modelId="{99457ED5-3D53-434E-AED8-C8CB1147DC03}" type="presOf" srcId="{698A278B-7985-4739-B0BF-FCA87BCCDE54}" destId="{080FB918-BE44-4B3F-AE06-25618119BC8D}" srcOrd="0" destOrd="0" presId="urn:microsoft.com/office/officeart/2005/8/layout/hProcess11"/>
    <dgm:cxn modelId="{D6FB7F75-9EB1-4C93-BEDE-30B94A3B04DE}" srcId="{5C25EAB9-0AF0-4CF9-9AD9-768A01B5DF3C}" destId="{A98F34F1-B844-4E33-9560-95B8D070E80D}" srcOrd="3" destOrd="0" parTransId="{6DBAEC36-2E19-4CD1-84D4-45CC580D79F7}" sibTransId="{F48F8B7D-DDF2-4C5E-88E3-5D469EA4815C}"/>
    <dgm:cxn modelId="{9699A00F-4FB4-410B-8652-F5730DBC8FE2}" srcId="{5C25EAB9-0AF0-4CF9-9AD9-768A01B5DF3C}" destId="{901E8D7C-B9F3-4061-9237-CF1BB6042E5E}" srcOrd="2" destOrd="0" parTransId="{53661D61-6C04-4C60-927A-84986E3DC2BE}" sibTransId="{3205DA95-B533-441E-B9AB-2984E5D57DB7}"/>
    <dgm:cxn modelId="{CAC8E765-19E8-4243-9FC1-1B024225CD43}" type="presParOf" srcId="{756C1C62-1917-4F91-B8EF-BC84C2340B56}" destId="{EDA7B973-EAD8-4B76-88BE-B104A01ED742}" srcOrd="0" destOrd="0" presId="urn:microsoft.com/office/officeart/2005/8/layout/hProcess11"/>
    <dgm:cxn modelId="{A89B433D-54E7-4DE0-8B2F-CE304F2DA2AC}" type="presParOf" srcId="{756C1C62-1917-4F91-B8EF-BC84C2340B56}" destId="{8D4C6D30-4914-4F29-AFA6-1C594B2C01FA}" srcOrd="1" destOrd="0" presId="urn:microsoft.com/office/officeart/2005/8/layout/hProcess11"/>
    <dgm:cxn modelId="{B75C5F76-DE3E-4815-864A-66B9AB90D63A}" type="presParOf" srcId="{8D4C6D30-4914-4F29-AFA6-1C594B2C01FA}" destId="{4639C375-D2FA-403A-9EC2-6DDA2A6BB237}" srcOrd="0" destOrd="0" presId="urn:microsoft.com/office/officeart/2005/8/layout/hProcess11"/>
    <dgm:cxn modelId="{305683AC-BAFE-4439-AEF3-CCBBE61450E8}" type="presParOf" srcId="{4639C375-D2FA-403A-9EC2-6DDA2A6BB237}" destId="{140CBED9-CC46-4934-B484-B9FFFD4F1AF7}" srcOrd="0" destOrd="0" presId="urn:microsoft.com/office/officeart/2005/8/layout/hProcess11"/>
    <dgm:cxn modelId="{D665BA95-A337-40C7-B9E3-87D280EDCAD9}" type="presParOf" srcId="{4639C375-D2FA-403A-9EC2-6DDA2A6BB237}" destId="{D4694CCE-EC58-493A-ACF0-587FFCAC5591}" srcOrd="1" destOrd="0" presId="urn:microsoft.com/office/officeart/2005/8/layout/hProcess11"/>
    <dgm:cxn modelId="{1E439034-6BC0-4050-B329-F1ECE7FFEF51}" type="presParOf" srcId="{4639C375-D2FA-403A-9EC2-6DDA2A6BB237}" destId="{CCFBE7A2-90E3-467E-88D4-73AA30EA6579}" srcOrd="2" destOrd="0" presId="urn:microsoft.com/office/officeart/2005/8/layout/hProcess11"/>
    <dgm:cxn modelId="{1A3BFBF7-AAEA-4DEF-B830-CFC9AAD8FA70}" type="presParOf" srcId="{8D4C6D30-4914-4F29-AFA6-1C594B2C01FA}" destId="{D3E44DF8-44EF-4520-901F-9CD315006D3F}" srcOrd="1" destOrd="0" presId="urn:microsoft.com/office/officeart/2005/8/layout/hProcess11"/>
    <dgm:cxn modelId="{05C57CF8-9569-424C-AFCF-E78714881442}" type="presParOf" srcId="{8D4C6D30-4914-4F29-AFA6-1C594B2C01FA}" destId="{982305F3-1318-422F-BE52-2D795E4E3C65}" srcOrd="2" destOrd="0" presId="urn:microsoft.com/office/officeart/2005/8/layout/hProcess11"/>
    <dgm:cxn modelId="{B8892BC1-D084-4828-9EDE-4B177C0CF193}" type="presParOf" srcId="{982305F3-1318-422F-BE52-2D795E4E3C65}" destId="{B8B924EF-5557-44C4-A42B-47A8FC11CCC0}" srcOrd="0" destOrd="0" presId="urn:microsoft.com/office/officeart/2005/8/layout/hProcess11"/>
    <dgm:cxn modelId="{87BA23FD-D2DF-47B2-A0E4-DC1DF320F164}" type="presParOf" srcId="{982305F3-1318-422F-BE52-2D795E4E3C65}" destId="{D2480C1D-2316-492F-B1B9-A12AD847340A}" srcOrd="1" destOrd="0" presId="urn:microsoft.com/office/officeart/2005/8/layout/hProcess11"/>
    <dgm:cxn modelId="{66B99CCF-B1E4-4FAB-A407-D816E8A85DEE}" type="presParOf" srcId="{982305F3-1318-422F-BE52-2D795E4E3C65}" destId="{EDBC706C-6977-454B-BF12-08191347D547}" srcOrd="2" destOrd="0" presId="urn:microsoft.com/office/officeart/2005/8/layout/hProcess11"/>
    <dgm:cxn modelId="{02046652-E8F3-491E-8D53-41455B487994}" type="presParOf" srcId="{8D4C6D30-4914-4F29-AFA6-1C594B2C01FA}" destId="{B9B559E2-D8E2-4025-9CF4-2D30F8023102}" srcOrd="3" destOrd="0" presId="urn:microsoft.com/office/officeart/2005/8/layout/hProcess11"/>
    <dgm:cxn modelId="{F53593D4-5646-43D1-B3E1-BB64C4016776}" type="presParOf" srcId="{8D4C6D30-4914-4F29-AFA6-1C594B2C01FA}" destId="{BCAC9465-D8D6-4AAE-8C99-C0103D7D6AAD}" srcOrd="4" destOrd="0" presId="urn:microsoft.com/office/officeart/2005/8/layout/hProcess11"/>
    <dgm:cxn modelId="{6FE21A12-0AD8-43CC-A701-A17F8852FA11}" type="presParOf" srcId="{BCAC9465-D8D6-4AAE-8C99-C0103D7D6AAD}" destId="{64518430-F6D8-487D-8A8F-3A7801E00811}" srcOrd="0" destOrd="0" presId="urn:microsoft.com/office/officeart/2005/8/layout/hProcess11"/>
    <dgm:cxn modelId="{BCC4CA19-E035-4F9C-BF62-8641D26D2999}" type="presParOf" srcId="{BCAC9465-D8D6-4AAE-8C99-C0103D7D6AAD}" destId="{66884223-0119-4598-A910-6623E48F5CB8}" srcOrd="1" destOrd="0" presId="urn:microsoft.com/office/officeart/2005/8/layout/hProcess11"/>
    <dgm:cxn modelId="{19CC267F-09FB-42A2-BDDC-1EBD534A5297}" type="presParOf" srcId="{BCAC9465-D8D6-4AAE-8C99-C0103D7D6AAD}" destId="{6C6B4B8A-6EF2-4EB6-A053-640D2728062B}" srcOrd="2" destOrd="0" presId="urn:microsoft.com/office/officeart/2005/8/layout/hProcess11"/>
    <dgm:cxn modelId="{5F569FCE-5694-46E1-B086-817ABE2542FE}" type="presParOf" srcId="{8D4C6D30-4914-4F29-AFA6-1C594B2C01FA}" destId="{1A4C9E21-41DC-44C2-AA93-209934B790C4}" srcOrd="5" destOrd="0" presId="urn:microsoft.com/office/officeart/2005/8/layout/hProcess11"/>
    <dgm:cxn modelId="{32F8CDB5-761F-48F1-9326-DC2DF42AF63E}" type="presParOf" srcId="{8D4C6D30-4914-4F29-AFA6-1C594B2C01FA}" destId="{FA15119A-D685-4742-B7A1-34D8A69863FF}" srcOrd="6" destOrd="0" presId="urn:microsoft.com/office/officeart/2005/8/layout/hProcess11"/>
    <dgm:cxn modelId="{36AC968D-9DCC-4817-80E6-D0F8B9FB76E3}" type="presParOf" srcId="{FA15119A-D685-4742-B7A1-34D8A69863FF}" destId="{13803F08-2EA4-4CA1-AE23-5E1191DA8E2F}" srcOrd="0" destOrd="0" presId="urn:microsoft.com/office/officeart/2005/8/layout/hProcess11"/>
    <dgm:cxn modelId="{57C88D43-5329-4B48-90A3-042E1978B37C}" type="presParOf" srcId="{FA15119A-D685-4742-B7A1-34D8A69863FF}" destId="{A17AD0B2-100F-4019-9D7C-AA6374BF7350}" srcOrd="1" destOrd="0" presId="urn:microsoft.com/office/officeart/2005/8/layout/hProcess11"/>
    <dgm:cxn modelId="{B1E560AA-DC3C-4EBB-A44B-F0F09A88856B}" type="presParOf" srcId="{FA15119A-D685-4742-B7A1-34D8A69863FF}" destId="{1EF52837-E0EB-4513-BF34-88356E11E66E}" srcOrd="2" destOrd="0" presId="urn:microsoft.com/office/officeart/2005/8/layout/hProcess11"/>
    <dgm:cxn modelId="{2123F62A-0AA6-40FE-85E9-2EAF34F8538A}" type="presParOf" srcId="{8D4C6D30-4914-4F29-AFA6-1C594B2C01FA}" destId="{BBA59584-4B0E-4CC4-93BC-E4263DDCC911}" srcOrd="7" destOrd="0" presId="urn:microsoft.com/office/officeart/2005/8/layout/hProcess11"/>
    <dgm:cxn modelId="{9190EA47-8C25-4C44-9228-3D78D15C8C65}" type="presParOf" srcId="{8D4C6D30-4914-4F29-AFA6-1C594B2C01FA}" destId="{025AAD74-8624-4407-BCBD-4BEA322DEE68}" srcOrd="8" destOrd="0" presId="urn:microsoft.com/office/officeart/2005/8/layout/hProcess11"/>
    <dgm:cxn modelId="{2D20F811-0BB2-4313-86A8-B542C68874F2}" type="presParOf" srcId="{025AAD74-8624-4407-BCBD-4BEA322DEE68}" destId="{9F7D5282-CF21-4BDE-91A8-9144436A6C23}" srcOrd="0" destOrd="0" presId="urn:microsoft.com/office/officeart/2005/8/layout/hProcess11"/>
    <dgm:cxn modelId="{24FB51B1-2DD8-4C9E-B573-3BFF09B545FE}" type="presParOf" srcId="{025AAD74-8624-4407-BCBD-4BEA322DEE68}" destId="{4D6C0B3E-18E9-4F1D-94B4-577CD0941B23}" srcOrd="1" destOrd="0" presId="urn:microsoft.com/office/officeart/2005/8/layout/hProcess11"/>
    <dgm:cxn modelId="{39652435-AC87-4BF9-8000-D6B5042AD070}" type="presParOf" srcId="{025AAD74-8624-4407-BCBD-4BEA322DEE68}" destId="{39FF12A6-8202-4C90-BF1B-7DDFEA07F933}" srcOrd="2" destOrd="0" presId="urn:microsoft.com/office/officeart/2005/8/layout/hProcess11"/>
    <dgm:cxn modelId="{99F6033C-EFFB-421B-9236-2D8F4E11A1AC}" type="presParOf" srcId="{8D4C6D30-4914-4F29-AFA6-1C594B2C01FA}" destId="{C36E57BD-D1E5-4B60-93F8-1658E1C9A764}" srcOrd="9" destOrd="0" presId="urn:microsoft.com/office/officeart/2005/8/layout/hProcess11"/>
    <dgm:cxn modelId="{B4D569A6-884C-4B84-BB58-BA70A291818C}" type="presParOf" srcId="{8D4C6D30-4914-4F29-AFA6-1C594B2C01FA}" destId="{66BAB93B-CCAF-4DDB-8D9F-3842A3ACC80A}" srcOrd="10" destOrd="0" presId="urn:microsoft.com/office/officeart/2005/8/layout/hProcess11"/>
    <dgm:cxn modelId="{6E4CA793-B1C3-4DD5-A61B-F6F4A13DFC58}" type="presParOf" srcId="{66BAB93B-CCAF-4DDB-8D9F-3842A3ACC80A}" destId="{080FB918-BE44-4B3F-AE06-25618119BC8D}" srcOrd="0" destOrd="0" presId="urn:microsoft.com/office/officeart/2005/8/layout/hProcess11"/>
    <dgm:cxn modelId="{B163F328-8E3E-45D1-B4D4-665155157629}" type="presParOf" srcId="{66BAB93B-CCAF-4DDB-8D9F-3842A3ACC80A}" destId="{379D1B33-94ED-438E-B49A-2EC84953A8B6}" srcOrd="1" destOrd="0" presId="urn:microsoft.com/office/officeart/2005/8/layout/hProcess11"/>
    <dgm:cxn modelId="{31C6FB15-67EA-4EF8-ACC2-9A3B3997D17C}" type="presParOf" srcId="{66BAB93B-CCAF-4DDB-8D9F-3842A3ACC80A}" destId="{672364FB-E8DA-4C88-9446-C02EB1BBC00E}" srcOrd="2" destOrd="0" presId="urn:microsoft.com/office/officeart/2005/8/layout/hProcess11"/>
    <dgm:cxn modelId="{CFEABEE8-3E9D-4321-A289-45463617DF87}" type="presParOf" srcId="{8D4C6D30-4914-4F29-AFA6-1C594B2C01FA}" destId="{35AF5FE1-06F7-4D40-9AD3-5ED9FA348743}" srcOrd="11" destOrd="0" presId="urn:microsoft.com/office/officeart/2005/8/layout/hProcess11"/>
    <dgm:cxn modelId="{75FFE413-92BD-4B8A-B57B-61AA93F22D2C}" type="presParOf" srcId="{8D4C6D30-4914-4F29-AFA6-1C594B2C01FA}" destId="{39A83CCA-74DF-4D92-B2F7-F1C23113126D}" srcOrd="12" destOrd="0" presId="urn:microsoft.com/office/officeart/2005/8/layout/hProcess11"/>
    <dgm:cxn modelId="{43FB1150-CE0F-4CD6-8AC3-21FCA19CEAFC}" type="presParOf" srcId="{39A83CCA-74DF-4D92-B2F7-F1C23113126D}" destId="{59789022-66F1-458C-95A9-D2EC07C7CDAD}" srcOrd="0" destOrd="0" presId="urn:microsoft.com/office/officeart/2005/8/layout/hProcess11"/>
    <dgm:cxn modelId="{FF406518-EA5E-4970-A173-AE1D94FDEB40}" type="presParOf" srcId="{39A83CCA-74DF-4D92-B2F7-F1C23113126D}" destId="{BEF0947C-A26B-4C8D-8380-8134D58FD216}" srcOrd="1" destOrd="0" presId="urn:microsoft.com/office/officeart/2005/8/layout/hProcess11"/>
    <dgm:cxn modelId="{F2850464-CB40-4E3E-B6EE-7EEE60B1F7BB}" type="presParOf" srcId="{39A83CCA-74DF-4D92-B2F7-F1C23113126D}" destId="{7826807B-6302-4C9C-9A9C-68D65E3DB9DD}" srcOrd="2" destOrd="0" presId="urn:microsoft.com/office/officeart/2005/8/layout/hProcess11"/>
    <dgm:cxn modelId="{1B57EB48-7405-47D4-8CB8-20B22768E251}" type="presParOf" srcId="{8D4C6D30-4914-4F29-AFA6-1C594B2C01FA}" destId="{993272D4-C826-4848-894C-5A56B5888F3A}" srcOrd="13" destOrd="0" presId="urn:microsoft.com/office/officeart/2005/8/layout/hProcess11"/>
    <dgm:cxn modelId="{441045DB-8324-4C73-B8B3-85AF0BCBBE6A}" type="presParOf" srcId="{8D4C6D30-4914-4F29-AFA6-1C594B2C01FA}" destId="{BD67EF06-60E3-4BAD-9274-16CA838872B4}" srcOrd="14" destOrd="0" presId="urn:microsoft.com/office/officeart/2005/8/layout/hProcess11"/>
    <dgm:cxn modelId="{A2FEA6E6-71DA-4A3A-B4A1-226AF1EC2BE0}" type="presParOf" srcId="{BD67EF06-60E3-4BAD-9274-16CA838872B4}" destId="{8AF29BB1-5209-47D6-B024-45B7B4FC91E4}" srcOrd="0" destOrd="0" presId="urn:microsoft.com/office/officeart/2005/8/layout/hProcess11"/>
    <dgm:cxn modelId="{6954A0DC-9148-46EE-9C09-90A9C2EAD2B2}" type="presParOf" srcId="{BD67EF06-60E3-4BAD-9274-16CA838872B4}" destId="{46AFB16E-EF2A-4331-B175-CD2F286E1B49}" srcOrd="1" destOrd="0" presId="urn:microsoft.com/office/officeart/2005/8/layout/hProcess11"/>
    <dgm:cxn modelId="{679E11AC-723C-4B11-8246-B2FC4F38B93E}" type="presParOf" srcId="{BD67EF06-60E3-4BAD-9274-16CA838872B4}" destId="{E978A775-90E8-4A1A-809D-7AB18D0F6409}" srcOrd="2" destOrd="0" presId="urn:microsoft.com/office/officeart/2005/8/layout/hProcess11"/>
    <dgm:cxn modelId="{BE670549-0146-47A8-A705-A8866A4BE28E}" type="presParOf" srcId="{8D4C6D30-4914-4F29-AFA6-1C594B2C01FA}" destId="{FCE8A688-565F-4684-84B3-A833C5106ED7}" srcOrd="15" destOrd="0" presId="urn:microsoft.com/office/officeart/2005/8/layout/hProcess11"/>
    <dgm:cxn modelId="{5F0904DF-5866-475A-91B2-8BFA33C20C94}" type="presParOf" srcId="{8D4C6D30-4914-4F29-AFA6-1C594B2C01FA}" destId="{99D98030-2A96-4B1F-A5A0-63D2AAF1CEFD}" srcOrd="16" destOrd="0" presId="urn:microsoft.com/office/officeart/2005/8/layout/hProcess11"/>
    <dgm:cxn modelId="{36A78565-A4B0-48B3-ADD1-34DD8C9D3034}" type="presParOf" srcId="{99D98030-2A96-4B1F-A5A0-63D2AAF1CEFD}" destId="{467B90C0-59C2-4F87-865C-2B560E0F728D}" srcOrd="0" destOrd="0" presId="urn:microsoft.com/office/officeart/2005/8/layout/hProcess11"/>
    <dgm:cxn modelId="{7212F8FE-EC9B-4B51-85DE-00B7E92220EA}" type="presParOf" srcId="{99D98030-2A96-4B1F-A5A0-63D2AAF1CEFD}" destId="{9FC2B815-103A-49C6-BCAA-01489BA91C43}" srcOrd="1" destOrd="0" presId="urn:microsoft.com/office/officeart/2005/8/layout/hProcess11"/>
    <dgm:cxn modelId="{F398E419-1907-4D5A-A203-8AC377A275BE}" type="presParOf" srcId="{99D98030-2A96-4B1F-A5A0-63D2AAF1CEFD}" destId="{A742B07A-262C-4997-8EF9-F69FF380E082}" srcOrd="2" destOrd="0" presId="urn:microsoft.com/office/officeart/2005/8/layout/hProcess11"/>
    <dgm:cxn modelId="{E7DD1BFA-A5DB-4915-92A7-9BA50083C09E}" type="presParOf" srcId="{8D4C6D30-4914-4F29-AFA6-1C594B2C01FA}" destId="{0015445C-15B3-46E9-BEBB-8C926E2B6493}" srcOrd="17" destOrd="0" presId="urn:microsoft.com/office/officeart/2005/8/layout/hProcess11"/>
    <dgm:cxn modelId="{928823E4-E316-43DB-8A23-A5ECF71ECF1D}" type="presParOf" srcId="{8D4C6D30-4914-4F29-AFA6-1C594B2C01FA}" destId="{DCF5DC49-489F-4D38-A8DE-E722D9BFB9FF}" srcOrd="18" destOrd="0" presId="urn:microsoft.com/office/officeart/2005/8/layout/hProcess11"/>
    <dgm:cxn modelId="{44D652DC-57A2-44CC-AC6D-6AFB3612CF5B}" type="presParOf" srcId="{DCF5DC49-489F-4D38-A8DE-E722D9BFB9FF}" destId="{69E11FC9-7248-4000-8044-A234D362ACC0}" srcOrd="0" destOrd="0" presId="urn:microsoft.com/office/officeart/2005/8/layout/hProcess11"/>
    <dgm:cxn modelId="{FC3C5672-E51E-488D-B516-24BF45EE9B90}" type="presParOf" srcId="{DCF5DC49-489F-4D38-A8DE-E722D9BFB9FF}" destId="{E80ADCBC-92C0-4286-8476-0AB15261525E}" srcOrd="1" destOrd="0" presId="urn:microsoft.com/office/officeart/2005/8/layout/hProcess11"/>
    <dgm:cxn modelId="{7D7025A0-DA37-4792-ACA0-86E0583A99F4}" type="presParOf" srcId="{DCF5DC49-489F-4D38-A8DE-E722D9BFB9FF}" destId="{27A60020-3DD4-4B9E-95C2-3EAC976F2CA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7B973-EAD8-4B76-88BE-B104A01ED742}">
      <dsp:nvSpPr>
        <dsp:cNvPr id="0" name=""/>
        <dsp:cNvSpPr/>
      </dsp:nvSpPr>
      <dsp:spPr>
        <a:xfrm>
          <a:off x="0" y="669060"/>
          <a:ext cx="8869680" cy="8920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CBED9-CC46-4934-B484-B9FFFD4F1AF7}">
      <dsp:nvSpPr>
        <dsp:cNvPr id="0" name=""/>
        <dsp:cNvSpPr/>
      </dsp:nvSpPr>
      <dsp:spPr>
        <a:xfrm>
          <a:off x="4701"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kern="1200" dirty="0" smtClean="0"/>
            <a:t>2005: Purchased by Ryan Blair</a:t>
          </a:r>
          <a:endParaRPr lang="en-US" sz="700" kern="1200" dirty="0"/>
        </a:p>
      </dsp:txBody>
      <dsp:txXfrm>
        <a:off x="4701" y="0"/>
        <a:ext cx="762996" cy="892080"/>
      </dsp:txXfrm>
    </dsp:sp>
    <dsp:sp modelId="{D4694CCE-EC58-493A-ACF0-587FFCAC5591}">
      <dsp:nvSpPr>
        <dsp:cNvPr id="0" name=""/>
        <dsp:cNvSpPr/>
      </dsp:nvSpPr>
      <dsp:spPr>
        <a:xfrm>
          <a:off x="274689"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924EF-5557-44C4-A42B-47A8FC11CCC0}">
      <dsp:nvSpPr>
        <dsp:cNvPr id="0" name=""/>
        <dsp:cNvSpPr/>
      </dsp:nvSpPr>
      <dsp:spPr>
        <a:xfrm>
          <a:off x="805847"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kern="1200" dirty="0" smtClean="0"/>
            <a:t>High debt levels lead to acquisition by Blyth, Inc.</a:t>
          </a:r>
          <a:endParaRPr lang="en-US" sz="700" kern="1200" dirty="0"/>
        </a:p>
      </dsp:txBody>
      <dsp:txXfrm>
        <a:off x="805847" y="1338120"/>
        <a:ext cx="762996" cy="892080"/>
      </dsp:txXfrm>
    </dsp:sp>
    <dsp:sp modelId="{D2480C1D-2316-492F-B1B9-A12AD847340A}">
      <dsp:nvSpPr>
        <dsp:cNvPr id="0" name=""/>
        <dsp:cNvSpPr/>
      </dsp:nvSpPr>
      <dsp:spPr>
        <a:xfrm>
          <a:off x="1075835"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18430-F6D8-487D-8A8F-3A7801E00811}">
      <dsp:nvSpPr>
        <dsp:cNvPr id="0" name=""/>
        <dsp:cNvSpPr/>
      </dsp:nvSpPr>
      <dsp:spPr>
        <a:xfrm>
          <a:off x="1606993"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kern="1200" dirty="0" smtClean="0"/>
            <a:t>2010: Record sales - $15 M per month</a:t>
          </a:r>
          <a:endParaRPr lang="en-US" sz="700" kern="1200" dirty="0"/>
        </a:p>
      </dsp:txBody>
      <dsp:txXfrm>
        <a:off x="1606993" y="0"/>
        <a:ext cx="762996" cy="892080"/>
      </dsp:txXfrm>
    </dsp:sp>
    <dsp:sp modelId="{66884223-0119-4598-A910-6623E48F5CB8}">
      <dsp:nvSpPr>
        <dsp:cNvPr id="0" name=""/>
        <dsp:cNvSpPr/>
      </dsp:nvSpPr>
      <dsp:spPr>
        <a:xfrm>
          <a:off x="1876981"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03F08-2EA4-4CA1-AE23-5E1191DA8E2F}">
      <dsp:nvSpPr>
        <dsp:cNvPr id="0" name=""/>
        <dsp:cNvSpPr/>
      </dsp:nvSpPr>
      <dsp:spPr>
        <a:xfrm>
          <a:off x="2408139"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kern="1200" dirty="0" smtClean="0"/>
            <a:t>Aug. 2012: Potential IPO – Sales exceed $600 million for the year.</a:t>
          </a:r>
          <a:endParaRPr lang="en-US" sz="700" kern="1200" dirty="0"/>
        </a:p>
      </dsp:txBody>
      <dsp:txXfrm>
        <a:off x="2408139" y="1338120"/>
        <a:ext cx="762996" cy="892080"/>
      </dsp:txXfrm>
    </dsp:sp>
    <dsp:sp modelId="{A17AD0B2-100F-4019-9D7C-AA6374BF7350}">
      <dsp:nvSpPr>
        <dsp:cNvPr id="0" name=""/>
        <dsp:cNvSpPr/>
      </dsp:nvSpPr>
      <dsp:spPr>
        <a:xfrm>
          <a:off x="2678127"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D5282-CF21-4BDE-91A8-9144436A6C23}">
      <dsp:nvSpPr>
        <dsp:cNvPr id="0" name=""/>
        <dsp:cNvSpPr/>
      </dsp:nvSpPr>
      <dsp:spPr>
        <a:xfrm>
          <a:off x="3209285"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kern="1200" dirty="0" smtClean="0"/>
            <a:t>2012: Co-founders “artificially inflate sales numbers”</a:t>
          </a:r>
          <a:endParaRPr lang="en-US" sz="700" kern="1200" dirty="0"/>
        </a:p>
      </dsp:txBody>
      <dsp:txXfrm>
        <a:off x="3209285" y="0"/>
        <a:ext cx="762996" cy="892080"/>
      </dsp:txXfrm>
    </dsp:sp>
    <dsp:sp modelId="{4D6C0B3E-18E9-4F1D-94B4-577CD0941B23}">
      <dsp:nvSpPr>
        <dsp:cNvPr id="0" name=""/>
        <dsp:cNvSpPr/>
      </dsp:nvSpPr>
      <dsp:spPr>
        <a:xfrm>
          <a:off x="3479273"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FB918-BE44-4B3F-AE06-25618119BC8D}">
      <dsp:nvSpPr>
        <dsp:cNvPr id="0" name=""/>
        <dsp:cNvSpPr/>
      </dsp:nvSpPr>
      <dsp:spPr>
        <a:xfrm>
          <a:off x="4010430"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kern="1200" dirty="0" smtClean="0"/>
            <a:t>Sep. 2012: IPO cancelled; Distributors leave company</a:t>
          </a:r>
          <a:endParaRPr lang="en-US" sz="700" kern="1200" dirty="0"/>
        </a:p>
      </dsp:txBody>
      <dsp:txXfrm>
        <a:off x="4010430" y="1338120"/>
        <a:ext cx="762996" cy="892080"/>
      </dsp:txXfrm>
    </dsp:sp>
    <dsp:sp modelId="{379D1B33-94ED-438E-B49A-2EC84953A8B6}">
      <dsp:nvSpPr>
        <dsp:cNvPr id="0" name=""/>
        <dsp:cNvSpPr/>
      </dsp:nvSpPr>
      <dsp:spPr>
        <a:xfrm>
          <a:off x="4280418"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89022-66F1-458C-95A9-D2EC07C7CDAD}">
      <dsp:nvSpPr>
        <dsp:cNvPr id="0" name=""/>
        <dsp:cNvSpPr/>
      </dsp:nvSpPr>
      <dsp:spPr>
        <a:xfrm>
          <a:off x="4811576"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kern="1200" dirty="0" smtClean="0"/>
            <a:t>Mar. 2013: </a:t>
          </a:r>
          <a:r>
            <a:rPr lang="en-US" sz="700" kern="1200" dirty="0" err="1" smtClean="0"/>
            <a:t>ViSalus</a:t>
          </a:r>
          <a:r>
            <a:rPr lang="en-US" sz="700" kern="1200" dirty="0" smtClean="0"/>
            <a:t> investigated</a:t>
          </a:r>
          <a:endParaRPr lang="en-US" sz="700" kern="1200" dirty="0"/>
        </a:p>
      </dsp:txBody>
      <dsp:txXfrm>
        <a:off x="4811576" y="0"/>
        <a:ext cx="762996" cy="892080"/>
      </dsp:txXfrm>
    </dsp:sp>
    <dsp:sp modelId="{BEF0947C-A26B-4C8D-8380-8134D58FD216}">
      <dsp:nvSpPr>
        <dsp:cNvPr id="0" name=""/>
        <dsp:cNvSpPr/>
      </dsp:nvSpPr>
      <dsp:spPr>
        <a:xfrm>
          <a:off x="5081564"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29BB1-5209-47D6-B024-45B7B4FC91E4}">
      <dsp:nvSpPr>
        <dsp:cNvPr id="0" name=""/>
        <dsp:cNvSpPr/>
      </dsp:nvSpPr>
      <dsp:spPr>
        <a:xfrm>
          <a:off x="5612722"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kern="1200" dirty="0" smtClean="0"/>
            <a:t>Oct. 2013: Co-founders found guilty in Federal court of RICO Act violations</a:t>
          </a:r>
          <a:endParaRPr lang="en-US" sz="700" kern="1200" dirty="0"/>
        </a:p>
      </dsp:txBody>
      <dsp:txXfrm>
        <a:off x="5612722" y="1338120"/>
        <a:ext cx="762996" cy="892080"/>
      </dsp:txXfrm>
    </dsp:sp>
    <dsp:sp modelId="{46AFB16E-EF2A-4331-B175-CD2F286E1B49}">
      <dsp:nvSpPr>
        <dsp:cNvPr id="0" name=""/>
        <dsp:cNvSpPr/>
      </dsp:nvSpPr>
      <dsp:spPr>
        <a:xfrm>
          <a:off x="5882710"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B90C0-59C2-4F87-865C-2B560E0F728D}">
      <dsp:nvSpPr>
        <dsp:cNvPr id="0" name=""/>
        <dsp:cNvSpPr/>
      </dsp:nvSpPr>
      <dsp:spPr>
        <a:xfrm>
          <a:off x="6413868"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lvl="0" algn="ctr" defTabSz="311150">
            <a:lnSpc>
              <a:spcPct val="90000"/>
            </a:lnSpc>
            <a:spcBef>
              <a:spcPct val="0"/>
            </a:spcBef>
            <a:spcAft>
              <a:spcPct val="35000"/>
            </a:spcAft>
          </a:pPr>
          <a:r>
            <a:rPr lang="en-US" sz="700" kern="1200" dirty="0" smtClean="0"/>
            <a:t>2013: </a:t>
          </a:r>
          <a:r>
            <a:rPr lang="en-US" sz="700" kern="1200" dirty="0" err="1" smtClean="0"/>
            <a:t>ViSalus</a:t>
          </a:r>
          <a:r>
            <a:rPr lang="en-US" sz="700" kern="1200" dirty="0" smtClean="0"/>
            <a:t> operates at a continual loss</a:t>
          </a:r>
          <a:endParaRPr lang="en-US" sz="700" kern="1200" dirty="0"/>
        </a:p>
      </dsp:txBody>
      <dsp:txXfrm>
        <a:off x="6413868" y="0"/>
        <a:ext cx="762996" cy="892080"/>
      </dsp:txXfrm>
    </dsp:sp>
    <dsp:sp modelId="{9FC2B815-103A-49C6-BCAA-01489BA91C43}">
      <dsp:nvSpPr>
        <dsp:cNvPr id="0" name=""/>
        <dsp:cNvSpPr/>
      </dsp:nvSpPr>
      <dsp:spPr>
        <a:xfrm>
          <a:off x="6683856"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11FC9-7248-4000-8044-A234D362ACC0}">
      <dsp:nvSpPr>
        <dsp:cNvPr id="0" name=""/>
        <dsp:cNvSpPr/>
      </dsp:nvSpPr>
      <dsp:spPr>
        <a:xfrm>
          <a:off x="7215014"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lvl="0" algn="ctr" defTabSz="311150">
            <a:lnSpc>
              <a:spcPct val="90000"/>
            </a:lnSpc>
            <a:spcBef>
              <a:spcPct val="0"/>
            </a:spcBef>
            <a:spcAft>
              <a:spcPct val="35000"/>
            </a:spcAft>
          </a:pPr>
          <a:r>
            <a:rPr lang="en-US" sz="700" kern="1200" dirty="0" smtClean="0"/>
            <a:t>Sep. 2014: </a:t>
          </a:r>
          <a:r>
            <a:rPr lang="en-US" sz="700" kern="1200" dirty="0" err="1" smtClean="0"/>
            <a:t>ViSalus</a:t>
          </a:r>
          <a:r>
            <a:rPr lang="en-US" sz="700" kern="1200" dirty="0" smtClean="0"/>
            <a:t> becomes private, independent company &amp; struggles today in  obscurity.</a:t>
          </a:r>
        </a:p>
      </dsp:txBody>
      <dsp:txXfrm>
        <a:off x="7215014" y="1338120"/>
        <a:ext cx="762996" cy="892080"/>
      </dsp:txXfrm>
    </dsp:sp>
    <dsp:sp modelId="{E80ADCBC-92C0-4286-8476-0AB15261525E}">
      <dsp:nvSpPr>
        <dsp:cNvPr id="0" name=""/>
        <dsp:cNvSpPr/>
      </dsp:nvSpPr>
      <dsp:spPr>
        <a:xfrm>
          <a:off x="7485002"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6C0E47-DC5F-49BE-9169-B3338C57D2EF}" type="datetimeFigureOut">
              <a:rPr lang="en-US" smtClean="0"/>
              <a:t>3/16/16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F6851E1-6B3E-45BF-B77F-722D627A1DB0}" type="slidenum">
              <a:rPr lang="en-US" smtClean="0"/>
              <a:t>‹#›</a:t>
            </a:fld>
            <a:endParaRPr lang="en-US"/>
          </a:p>
        </p:txBody>
      </p:sp>
    </p:spTree>
    <p:extLst>
      <p:ext uri="{BB962C8B-B14F-4D97-AF65-F5344CB8AC3E}">
        <p14:creationId xmlns:p14="http://schemas.microsoft.com/office/powerpoint/2010/main" val="203310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BAAA56-51D3-409E-8A72-203C1E6BDC41}" type="datetimeFigureOut">
              <a:rPr lang="en-US" smtClean="0"/>
              <a:t>3/16/16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225907-FC0C-467D-9820-D8B938E44385}" type="slidenum">
              <a:rPr lang="en-US" smtClean="0"/>
              <a:t>‹#›</a:t>
            </a:fld>
            <a:endParaRPr lang="en-US"/>
          </a:p>
        </p:txBody>
      </p:sp>
    </p:spTree>
    <p:extLst>
      <p:ext uri="{BB962C8B-B14F-4D97-AF65-F5344CB8AC3E}">
        <p14:creationId xmlns:p14="http://schemas.microsoft.com/office/powerpoint/2010/main" val="329585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a:t>
            </a:r>
            <a:r>
              <a:rPr lang="en-US" baseline="0" dirty="0" smtClean="0"/>
              <a:t> these logos by number of </a:t>
            </a:r>
            <a:r>
              <a:rPr lang="en-US" baseline="0" dirty="0" err="1" smtClean="0"/>
              <a:t>facebook</a:t>
            </a:r>
            <a:r>
              <a:rPr lang="en-US" baseline="0" dirty="0" smtClean="0"/>
              <a:t> comments about each company.</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3</a:t>
            </a:fld>
            <a:endParaRPr lang="en-US"/>
          </a:p>
        </p:txBody>
      </p:sp>
    </p:spTree>
    <p:extLst>
      <p:ext uri="{BB962C8B-B14F-4D97-AF65-F5344CB8AC3E}">
        <p14:creationId xmlns:p14="http://schemas.microsoft.com/office/powerpoint/2010/main" val="213089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assumed industry standard.  I was not able to find a true number for this.  </a:t>
            </a:r>
            <a:r>
              <a:rPr lang="en-US" baseline="0" dirty="0" err="1" smtClean="0"/>
              <a:t>doTERRA’s</a:t>
            </a:r>
            <a:r>
              <a:rPr lang="en-US" baseline="0" dirty="0" smtClean="0"/>
              <a:t> actual 12 month retention rate is 70.5%.</a:t>
            </a:r>
            <a:endParaRPr lang="en-US" dirty="0"/>
          </a:p>
        </p:txBody>
      </p:sp>
      <p:sp>
        <p:nvSpPr>
          <p:cNvPr id="4" name="Slide Number Placeholder 3"/>
          <p:cNvSpPr>
            <a:spLocks noGrp="1"/>
          </p:cNvSpPr>
          <p:nvPr>
            <p:ph type="sldNum" sz="quarter" idx="10"/>
          </p:nvPr>
        </p:nvSpPr>
        <p:spPr/>
        <p:txBody>
          <a:bodyPr/>
          <a:lstStyle/>
          <a:p>
            <a:fld id="{61C78C42-93BE-4BF7-9E06-6C8FCF43E8E2}" type="slidenum">
              <a:rPr lang="en-US" smtClean="0"/>
              <a:t>30</a:t>
            </a:fld>
            <a:endParaRPr lang="en-US"/>
          </a:p>
        </p:txBody>
      </p:sp>
    </p:spTree>
    <p:extLst>
      <p:ext uri="{BB962C8B-B14F-4D97-AF65-F5344CB8AC3E}">
        <p14:creationId xmlns:p14="http://schemas.microsoft.com/office/powerpoint/2010/main" val="158007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78C42-93BE-4BF7-9E06-6C8FCF43E8E2}" type="slidenum">
              <a:rPr lang="en-US" smtClean="0"/>
              <a:t>31</a:t>
            </a:fld>
            <a:endParaRPr lang="en-US"/>
          </a:p>
        </p:txBody>
      </p:sp>
    </p:spTree>
    <p:extLst>
      <p:ext uri="{BB962C8B-B14F-4D97-AF65-F5344CB8AC3E}">
        <p14:creationId xmlns:p14="http://schemas.microsoft.com/office/powerpoint/2010/main" val="315389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ViSalus</a:t>
            </a:r>
            <a:r>
              <a:rPr lang="en-US" dirty="0"/>
              <a:t> Sciences was originally started in 1997 by Nick </a:t>
            </a:r>
            <a:r>
              <a:rPr lang="en-US" dirty="0" err="1"/>
              <a:t>Sarnicola</a:t>
            </a:r>
            <a:r>
              <a:rPr lang="en-US" dirty="0"/>
              <a:t> and Blake </a:t>
            </a:r>
            <a:r>
              <a:rPr lang="en-US" dirty="0" err="1"/>
              <a:t>Mallen</a:t>
            </a:r>
            <a:r>
              <a:rPr lang="en-US" dirty="0"/>
              <a:t>, two distributors with The Free Network, LLC, a telecommunications multi-level marketing (MLM) company based in Troy, Michigan.[2] After The Free Network folded in March 2005, </a:t>
            </a:r>
            <a:r>
              <a:rPr lang="en-US" dirty="0" err="1"/>
              <a:t>ViSalus</a:t>
            </a:r>
            <a:r>
              <a:rPr lang="en-US" dirty="0"/>
              <a:t> was purchased by wireless Internet developer Ryan Blair with investment from </a:t>
            </a:r>
            <a:r>
              <a:rPr lang="en-US" dirty="0" err="1"/>
              <a:t>Ropart</a:t>
            </a:r>
            <a:r>
              <a:rPr lang="en-US" dirty="0"/>
              <a:t> Asset Management, a private equity firm owned by Robert B. </a:t>
            </a:r>
            <a:r>
              <a:rPr lang="en-US" dirty="0" err="1"/>
              <a:t>Goergen</a:t>
            </a:r>
            <a:r>
              <a:rPr lang="en-US" dirty="0"/>
              <a:t>. </a:t>
            </a:r>
            <a:r>
              <a:rPr lang="en-US" dirty="0" err="1"/>
              <a:t>Sarnicola</a:t>
            </a:r>
            <a:r>
              <a:rPr lang="en-US" dirty="0"/>
              <a:t> and </a:t>
            </a:r>
            <a:r>
              <a:rPr lang="en-US" dirty="0" err="1"/>
              <a:t>Mallen</a:t>
            </a:r>
            <a:r>
              <a:rPr lang="en-US" dirty="0"/>
              <a:t> were retained as sales chief and CMO, respectively. The company was moved to the San Francisco Bay Area.[6]</a:t>
            </a:r>
          </a:p>
          <a:p>
            <a:pPr lvl="0"/>
            <a:endParaRPr lang="en-US" dirty="0"/>
          </a:p>
          <a:p>
            <a:pPr lvl="0"/>
            <a:r>
              <a:rPr lang="en-US" dirty="0"/>
              <a:t>The 2008 recession put </a:t>
            </a:r>
            <a:r>
              <a:rPr lang="en-US" dirty="0" err="1"/>
              <a:t>ViSalus</a:t>
            </a:r>
            <a:r>
              <a:rPr lang="en-US" dirty="0"/>
              <a:t> near bankruptcy, with the business $6 million in debt.[7] In 2008, </a:t>
            </a:r>
            <a:r>
              <a:rPr lang="en-US" dirty="0" err="1"/>
              <a:t>ViSalus</a:t>
            </a:r>
            <a:r>
              <a:rPr lang="en-US" dirty="0"/>
              <a:t> was acquired by Blyth, Inc., a multi-level marketing company that sells home decor which had been founded by </a:t>
            </a:r>
            <a:r>
              <a:rPr lang="en-US" dirty="0" err="1"/>
              <a:t>Georgen</a:t>
            </a:r>
            <a:r>
              <a:rPr lang="en-US" dirty="0"/>
              <a:t>.[6] In the first stage of the takeover – completed in 2008 – Blyth purchased a 43.6% equity interest for $14.0 million.[5][8] By 2010 the company had returned to profitability, and </a:t>
            </a:r>
            <a:r>
              <a:rPr lang="en-US" dirty="0" err="1"/>
              <a:t>ViSalus</a:t>
            </a:r>
            <a:r>
              <a:rPr lang="en-US" dirty="0"/>
              <a:t> was making over $15 million a month.[9] Blyth completed the second phase of the takeover in 2011, investing an additional $2.5 million and increasing their ownership share to 57.5%.[10]</a:t>
            </a:r>
          </a:p>
          <a:p>
            <a:pPr lvl="0"/>
            <a:endParaRPr lang="en-US" dirty="0"/>
          </a:p>
          <a:p>
            <a:pPr lvl="0"/>
            <a:r>
              <a:rPr lang="en-US" dirty="0"/>
              <a:t>In August 2012, Blyth – which then owned a 73% share of </a:t>
            </a:r>
            <a:r>
              <a:rPr lang="en-US" dirty="0" err="1"/>
              <a:t>Visalus</a:t>
            </a:r>
            <a:r>
              <a:rPr lang="en-US" dirty="0"/>
              <a:t> – planned to spin off the company in an initial public offering of shares worth up to $175 million. In September 2012, Moody's Investors Service downgraded Blyth's credit from "stable" to "negative,"[11] </a:t>
            </a:r>
            <a:r>
              <a:rPr lang="en-US" dirty="0" err="1"/>
              <a:t>ViSalus</a:t>
            </a:r>
            <a:r>
              <a:rPr lang="en-US" dirty="0"/>
              <a:t> reported extremely high growth rates in 2012, being audited at 450%, which made it one of the fastest growing companies of its size. Despite this, Blyth stated that the company's growth was not properly valued.[6] Blyth withdrew the </a:t>
            </a:r>
            <a:r>
              <a:rPr lang="en-US" dirty="0" err="1"/>
              <a:t>Visalus</a:t>
            </a:r>
            <a:r>
              <a:rPr lang="en-US" dirty="0"/>
              <a:t> IPO citing uncertain market conditions.[12] According to the Detroit Free Press, one reason why the </a:t>
            </a:r>
            <a:r>
              <a:rPr lang="en-US" dirty="0" err="1"/>
              <a:t>Visalus</a:t>
            </a:r>
            <a:r>
              <a:rPr lang="en-US" dirty="0"/>
              <a:t> IPO was cancelled was because the co-founders were artificially inflating sales numbers: "</a:t>
            </a:r>
            <a:r>
              <a:rPr lang="en-US" dirty="0" err="1"/>
              <a:t>ViSalus</a:t>
            </a:r>
            <a:r>
              <a:rPr lang="en-US" dirty="0"/>
              <a:t> has been criticized for allegedly puffing up its record sales in 2012 by recruiting top product distributors in the industry. Like mercenaries, these distributors were purportedly willing to switch company affiliation for a price, and after </a:t>
            </a:r>
            <a:r>
              <a:rPr lang="en-US" dirty="0" err="1"/>
              <a:t>ViSalus</a:t>
            </a:r>
            <a:r>
              <a:rPr lang="en-US" dirty="0"/>
              <a:t> peaked, they jumped to another direct sales company. Such a practice would be legal."[13]</a:t>
            </a:r>
          </a:p>
          <a:p>
            <a:pPr lvl="0"/>
            <a:endParaRPr lang="en-US" dirty="0"/>
          </a:p>
          <a:p>
            <a:pPr lvl="0"/>
            <a:r>
              <a:rPr lang="en-US" dirty="0"/>
              <a:t>In 2013, </a:t>
            </a:r>
            <a:r>
              <a:rPr lang="en-US" dirty="0" err="1"/>
              <a:t>ViSalus</a:t>
            </a:r>
            <a:r>
              <a:rPr lang="en-US" dirty="0"/>
              <a:t> launched in the United Kingdom.[14] On February 18, 2014, </a:t>
            </a:r>
            <a:r>
              <a:rPr lang="en-US" dirty="0" err="1"/>
              <a:t>ViSalus</a:t>
            </a:r>
            <a:r>
              <a:rPr lang="en-US" dirty="0"/>
              <a:t> announced its expansion to Germany and Austria.[15]</a:t>
            </a:r>
          </a:p>
          <a:p>
            <a:pPr lvl="0"/>
            <a:endParaRPr lang="en-US" dirty="0"/>
          </a:p>
          <a:p>
            <a:pPr lvl="0"/>
            <a:r>
              <a:rPr lang="en-US" dirty="0"/>
              <a:t>In September 2014, </a:t>
            </a:r>
            <a:r>
              <a:rPr lang="en-US" dirty="0" err="1"/>
              <a:t>ViSalus</a:t>
            </a:r>
            <a:r>
              <a:rPr lang="en-US" dirty="0"/>
              <a:t> announced that it had become a private, independent company. </a:t>
            </a:r>
            <a:r>
              <a:rPr lang="en-US" dirty="0" err="1"/>
              <a:t>ViSalus</a:t>
            </a:r>
            <a:r>
              <a:rPr lang="en-US" dirty="0"/>
              <a:t> arranged a transaction with Blyth to convert the company's stock to common stock, although Blyth remains an equity holder with 10% of </a:t>
            </a:r>
            <a:r>
              <a:rPr lang="en-US" dirty="0" err="1"/>
              <a:t>ViSalus's</a:t>
            </a:r>
            <a:r>
              <a:rPr lang="en-US" dirty="0"/>
              <a:t> stock.[16][4][17] The transaction eliminated Blyth's obligation to pay the co-founders $143.2 million as part of the 2008 acquisition. At the time of the transaction, </a:t>
            </a:r>
            <a:r>
              <a:rPr lang="en-US" dirty="0" err="1"/>
              <a:t>ViSalus</a:t>
            </a:r>
            <a:r>
              <a:rPr lang="en-US" dirty="0"/>
              <a:t>' earnings and revenue had declined from a high-point in 2012, and the company had been operating at a loss for 2013 and the first two quarters of 2014.[4]</a:t>
            </a:r>
          </a:p>
          <a:p>
            <a:pPr lvl="0"/>
            <a:endParaRPr lang="en-US" dirty="0"/>
          </a:p>
          <a:p>
            <a:pPr lvl="0"/>
            <a:r>
              <a:rPr lang="en-US" dirty="0"/>
              <a:t>According to the Detroit Free Press, </a:t>
            </a:r>
            <a:r>
              <a:rPr lang="en-US" dirty="0" err="1"/>
              <a:t>Visalus</a:t>
            </a:r>
            <a:r>
              <a:rPr lang="en-US" dirty="0"/>
              <a:t> was at a high of 114,000 distributors in the summer of 2012.[13] According to a report in Crain's Detroit Business, </a:t>
            </a:r>
            <a:r>
              <a:rPr lang="en-US" dirty="0" err="1"/>
              <a:t>Visalus</a:t>
            </a:r>
            <a:r>
              <a:rPr lang="en-US" dirty="0"/>
              <a:t> had 76,000 distributors in June 2013, which declined to 31,800 distributors in September 2014. The article also reported that </a:t>
            </a:r>
            <a:r>
              <a:rPr lang="en-US" dirty="0" err="1"/>
              <a:t>Sarnicola</a:t>
            </a:r>
            <a:r>
              <a:rPr lang="en-US" dirty="0"/>
              <a:t> is the largest distributor in </a:t>
            </a:r>
            <a:r>
              <a:rPr lang="en-US" dirty="0" err="1"/>
              <a:t>Visalus</a:t>
            </a:r>
            <a:r>
              <a:rPr lang="en-US" dirty="0"/>
              <a:t>, with his distributor team accounting for 74% of company revenue.[4]</a:t>
            </a:r>
          </a:p>
          <a:p>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7</a:t>
            </a:fld>
            <a:endParaRPr lang="en-US"/>
          </a:p>
        </p:txBody>
      </p:sp>
    </p:spTree>
    <p:extLst>
      <p:ext uri="{BB962C8B-B14F-4D97-AF65-F5344CB8AC3E}">
        <p14:creationId xmlns:p14="http://schemas.microsoft.com/office/powerpoint/2010/main" val="94241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http://www.workathomemomnow.com/understanding-mlm-compensation-binary-compen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13</a:t>
            </a:fld>
            <a:endParaRPr lang="en-US"/>
          </a:p>
        </p:txBody>
      </p:sp>
    </p:spTree>
    <p:extLst>
      <p:ext uri="{BB962C8B-B14F-4D97-AF65-F5344CB8AC3E}">
        <p14:creationId xmlns:p14="http://schemas.microsoft.com/office/powerpoint/2010/main" val="313406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http://www.workathomemomnow.com/understanding-mlm-compensation-binary-compen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14</a:t>
            </a:fld>
            <a:endParaRPr lang="en-US"/>
          </a:p>
        </p:txBody>
      </p:sp>
    </p:spTree>
    <p:extLst>
      <p:ext uri="{BB962C8B-B14F-4D97-AF65-F5344CB8AC3E}">
        <p14:creationId xmlns:p14="http://schemas.microsoft.com/office/powerpoint/2010/main" val="35443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http://www.workathomemomnow.com/stairstep-breakaway-compensation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15</a:t>
            </a:fld>
            <a:endParaRPr lang="en-US"/>
          </a:p>
        </p:txBody>
      </p:sp>
    </p:spTree>
    <p:extLst>
      <p:ext uri="{BB962C8B-B14F-4D97-AF65-F5344CB8AC3E}">
        <p14:creationId xmlns:p14="http://schemas.microsoft.com/office/powerpoint/2010/main" val="1434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http://www.workathomemomnow.com/stairstep-breakaway-compensation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16</a:t>
            </a:fld>
            <a:endParaRPr lang="en-US"/>
          </a:p>
        </p:txBody>
      </p:sp>
    </p:spTree>
    <p:extLst>
      <p:ext uri="{BB962C8B-B14F-4D97-AF65-F5344CB8AC3E}">
        <p14:creationId xmlns:p14="http://schemas.microsoft.com/office/powerpoint/2010/main" val="161596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http://www.workathomemomnow.com/understanding-mlm-compensation-unilevel-compensation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17</a:t>
            </a:fld>
            <a:endParaRPr lang="en-US"/>
          </a:p>
        </p:txBody>
      </p:sp>
    </p:spTree>
    <p:extLst>
      <p:ext uri="{BB962C8B-B14F-4D97-AF65-F5344CB8AC3E}">
        <p14:creationId xmlns:p14="http://schemas.microsoft.com/office/powerpoint/2010/main" val="272171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http://www.workathomemomnow.com/stairstep-breakaway-compensation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18</a:t>
            </a:fld>
            <a:endParaRPr lang="en-US"/>
          </a:p>
        </p:txBody>
      </p:sp>
    </p:spTree>
    <p:extLst>
      <p:ext uri="{BB962C8B-B14F-4D97-AF65-F5344CB8AC3E}">
        <p14:creationId xmlns:p14="http://schemas.microsoft.com/office/powerpoint/2010/main" val="178293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http://www.workathomemomnow.com/stairstep-breakaway-compensation</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19</a:t>
            </a:fld>
            <a:endParaRPr lang="en-US"/>
          </a:p>
        </p:txBody>
      </p:sp>
    </p:spTree>
    <p:extLst>
      <p:ext uri="{BB962C8B-B14F-4D97-AF65-F5344CB8AC3E}">
        <p14:creationId xmlns:p14="http://schemas.microsoft.com/office/powerpoint/2010/main" val="365787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CA91C5-14E2-1D49-A9E3-770648F49846}" type="datetimeFigureOut">
              <a:rPr lang="en-US" smtClean="0"/>
              <a:t>3/16/16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7EFA02-72E0-9642-8DF9-34520FF5787A}" type="slidenum">
              <a:rPr lang="en-US" smtClean="0"/>
              <a:t>‹#›</a:t>
            </a:fld>
            <a:endParaRPr lang="en-US"/>
          </a:p>
        </p:txBody>
      </p:sp>
    </p:spTree>
    <p:extLst>
      <p:ext uri="{BB962C8B-B14F-4D97-AF65-F5344CB8AC3E}">
        <p14:creationId xmlns:p14="http://schemas.microsoft.com/office/powerpoint/2010/main" val="383626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9C3D-3B1B-AF43-BD43-73F963BB4375}"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77447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59C3D-3B1B-AF43-BD43-73F963BB4375}"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43937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187194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1180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40379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2820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87318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59C3D-3B1B-AF43-BD43-73F963BB4375}"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34442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59C3D-3B1B-AF43-BD43-73F963BB4375}"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36680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59C3D-3B1B-AF43-BD43-73F963BB4375}"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02754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59C3D-3B1B-AF43-BD43-73F963BB4375}"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16282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9C3D-3B1B-AF43-BD43-73F963BB4375}"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920317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ubtitle 2"/>
          <p:cNvSpPr txBox="1">
            <a:spLocks/>
          </p:cNvSpPr>
          <p:nvPr userDrawn="1"/>
        </p:nvSpPr>
        <p:spPr>
          <a:xfrm>
            <a:off x="1" y="1736340"/>
            <a:ext cx="9143999" cy="199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000" spc="120" smtClean="0">
                <a:solidFill>
                  <a:schemeClr val="bg1"/>
                </a:solidFill>
                <a:latin typeface="FrnkGothITC Md BT"/>
                <a:cs typeface="FrnkGothITC Md BT"/>
              </a:rPr>
              <a:t>Section Header</a:t>
            </a:r>
            <a:endParaRPr lang="en-US" sz="6000" spc="120" dirty="0">
              <a:solidFill>
                <a:schemeClr val="bg1"/>
              </a:solidFill>
              <a:latin typeface="FrnkGothITC Md BT"/>
              <a:cs typeface="FrnkGothITC Md BT"/>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094" y="8759"/>
            <a:ext cx="9188391" cy="5167461"/>
          </a:xfrm>
          <a:prstGeom prst="rect">
            <a:avLst/>
          </a:prstGeom>
        </p:spPr>
      </p:pic>
    </p:spTree>
    <p:extLst>
      <p:ext uri="{BB962C8B-B14F-4D97-AF65-F5344CB8AC3E}">
        <p14:creationId xmlns:p14="http://schemas.microsoft.com/office/powerpoint/2010/main" val="3830686508"/>
      </p:ext>
    </p:extLst>
  </p:cSld>
  <p:clrMap bg1="lt1" tx1="dk1" bg2="lt2" tx2="dk2" accent1="accent1" accent2="accent2" accent3="accent3" accent4="accent4" accent5="accent5" accent6="accent6" hlink="hlink" folHlink="folHlink"/>
  <p:sldLayoutIdLst>
    <p:sldLayoutId id="2147483661"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D59C3D-3B1B-AF43-BD43-73F963BB4375}" type="datetimeFigureOut">
              <a:rPr lang="en-US" smtClean="0"/>
              <a:t>3/16/16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1184C1-8FC0-414D-BD24-54FBB85B095A}" type="slidenum">
              <a:rPr lang="en-US" smtClean="0"/>
              <a:t>‹#›</a:t>
            </a:fld>
            <a:endParaRPr lang="en-US"/>
          </a:p>
        </p:txBody>
      </p:sp>
      <p:sp>
        <p:nvSpPr>
          <p:cNvPr id="8" name="Subtitle 2"/>
          <p:cNvSpPr txBox="1">
            <a:spLocks/>
          </p:cNvSpPr>
          <p:nvPr userDrawn="1"/>
        </p:nvSpPr>
        <p:spPr>
          <a:xfrm>
            <a:off x="1" y="1736340"/>
            <a:ext cx="9143999" cy="199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000" spc="120" smtClean="0">
                <a:solidFill>
                  <a:schemeClr val="bg1"/>
                </a:solidFill>
                <a:latin typeface="FrnkGothITC Md BT"/>
                <a:cs typeface="FrnkGothITC Md BT"/>
              </a:rPr>
              <a:t>Section Header</a:t>
            </a:r>
            <a:endParaRPr lang="en-US" sz="6000" spc="120" dirty="0">
              <a:solidFill>
                <a:schemeClr val="bg1"/>
              </a:solidFill>
              <a:latin typeface="FrnkGothITC Md BT"/>
              <a:cs typeface="FrnkGothITC Md BT"/>
            </a:endParaRPr>
          </a:p>
        </p:txBody>
      </p:sp>
    </p:spTree>
    <p:extLst>
      <p:ext uri="{BB962C8B-B14F-4D97-AF65-F5344CB8AC3E}">
        <p14:creationId xmlns:p14="http://schemas.microsoft.com/office/powerpoint/2010/main" val="2050516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6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28.png"/><Relationship Id="rId29"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30" Type="http://schemas.openxmlformats.org/officeDocument/2006/relationships/image" Target="../media/image30.png"/><Relationship Id="rId31" Type="http://schemas.openxmlformats.org/officeDocument/2006/relationships/image" Target="../media/image31.png"/><Relationship Id="rId32" Type="http://schemas.openxmlformats.org/officeDocument/2006/relationships/image" Target="../media/image32.png"/><Relationship Id="rId9" Type="http://schemas.openxmlformats.org/officeDocument/2006/relationships/image" Target="../media/image9.jpe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33" Type="http://schemas.openxmlformats.org/officeDocument/2006/relationships/image" Target="../media/image33.png"/><Relationship Id="rId34" Type="http://schemas.openxmlformats.org/officeDocument/2006/relationships/image" Target="../media/image34.png"/><Relationship Id="rId35" Type="http://schemas.openxmlformats.org/officeDocument/2006/relationships/image" Target="../media/image35.png"/><Relationship Id="rId36"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image" Target="../media/image11.jpe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jpeg"/><Relationship Id="rId19"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jpeg"/><Relationship Id="rId3"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3.png"/><Relationship Id="rId7" Type="http://schemas.openxmlformats.org/officeDocument/2006/relationships/image" Target="../media/image68.jpeg"/><Relationship Id="rId1" Type="http://schemas.openxmlformats.org/officeDocument/2006/relationships/slideLayout" Target="../slideLayouts/slideLayout1.xml"/><Relationship Id="rId2" Type="http://schemas.openxmlformats.org/officeDocument/2006/relationships/image" Target="../media/image6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 Id="rId3"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71.tmp"/><Relationship Id="rId4" Type="http://schemas.openxmlformats.org/officeDocument/2006/relationships/image" Target="../media/image69.jpeg"/><Relationship Id="rId5"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image" Target="../media/image70.tmp"/></Relationships>
</file>

<file path=ppt/slides/_rels/slide36.xml.rels><?xml version="1.0" encoding="UTF-8" standalone="yes"?>
<Relationships xmlns="http://schemas.openxmlformats.org/package/2006/relationships"><Relationship Id="rId3" Type="http://schemas.openxmlformats.org/officeDocument/2006/relationships/image" Target="../media/image73.tmp"/><Relationship Id="rId4" Type="http://schemas.openxmlformats.org/officeDocument/2006/relationships/image" Target="../media/image69.jpeg"/><Relationship Id="rId5"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image" Target="../media/image72.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124" y="1919342"/>
            <a:ext cx="7084031" cy="1245098"/>
          </a:xfrm>
        </p:spPr>
        <p:txBody>
          <a:bodyPr/>
          <a:lstStyle/>
          <a:p>
            <a:pPr marL="0" indent="0" algn="ctr">
              <a:buNone/>
            </a:pPr>
            <a:r>
              <a:rPr lang="en-US" dirty="0" err="1" smtClean="0"/>
              <a:t>dōTERRA’s</a:t>
            </a:r>
            <a:r>
              <a:rPr lang="en-US" dirty="0" smtClean="0"/>
              <a:t> </a:t>
            </a:r>
            <a:r>
              <a:rPr lang="en-US" dirty="0" smtClean="0"/>
              <a:t>Compensation Plan </a:t>
            </a:r>
            <a:r>
              <a:rPr lang="en-US" dirty="0" smtClean="0"/>
              <a:t>Compared to</a:t>
            </a:r>
            <a:r>
              <a:rPr lang="en-US" dirty="0" smtClean="0"/>
              <a:t> Other Top MLM Companies</a:t>
            </a:r>
            <a:endParaRPr lang="en-US" dirty="0"/>
          </a:p>
        </p:txBody>
      </p:sp>
    </p:spTree>
    <p:extLst>
      <p:ext uri="{BB962C8B-B14F-4D97-AF65-F5344CB8AC3E}">
        <p14:creationId xmlns:p14="http://schemas.microsoft.com/office/powerpoint/2010/main" val="229393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1446" y="696088"/>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People</a:t>
            </a:r>
            <a:endParaRPr lang="en-US" sz="3200" dirty="0">
              <a:solidFill>
                <a:srgbClr val="4F8D2C"/>
              </a:solidFill>
            </a:endParaRPr>
          </a:p>
        </p:txBody>
      </p:sp>
      <p:sp>
        <p:nvSpPr>
          <p:cNvPr id="5" name="TextBox 4"/>
          <p:cNvSpPr txBox="1"/>
          <p:nvPr/>
        </p:nvSpPr>
        <p:spPr>
          <a:xfrm>
            <a:off x="520527" y="1203335"/>
            <a:ext cx="7200478" cy="461665"/>
          </a:xfrm>
          <a:prstGeom prst="rect">
            <a:avLst/>
          </a:prstGeom>
          <a:noFill/>
        </p:spPr>
        <p:txBody>
          <a:bodyPr wrap="square" rtlCol="0">
            <a:spAutoFit/>
          </a:bodyPr>
          <a:lstStyle/>
          <a:p>
            <a:pPr lvl="0"/>
            <a:r>
              <a:rPr lang="en-US" sz="2400" dirty="0" smtClean="0"/>
              <a:t>What </a:t>
            </a:r>
            <a:r>
              <a:rPr lang="en-US" sz="2400" dirty="0"/>
              <a:t>experience does the management team have</a:t>
            </a:r>
            <a:r>
              <a:rPr lang="en-US" sz="2400" dirty="0" smtClean="0"/>
              <a:t>?</a:t>
            </a:r>
            <a:endParaRPr lang="en-US" sz="2400" dirty="0"/>
          </a:p>
        </p:txBody>
      </p:sp>
      <p:sp>
        <p:nvSpPr>
          <p:cNvPr id="2" name="Rectangle 1"/>
          <p:cNvSpPr/>
          <p:nvPr/>
        </p:nvSpPr>
        <p:spPr>
          <a:xfrm>
            <a:off x="520527" y="1654154"/>
            <a:ext cx="3379320" cy="830997"/>
          </a:xfrm>
          <a:prstGeom prst="rect">
            <a:avLst/>
          </a:prstGeom>
        </p:spPr>
        <p:txBody>
          <a:bodyPr wrap="square">
            <a:spAutoFit/>
          </a:bodyPr>
          <a:lstStyle/>
          <a:p>
            <a:pPr lvl="0"/>
            <a:r>
              <a:rPr lang="en-US" sz="2400" dirty="0"/>
              <a:t>How many players are there to make decisions</a:t>
            </a:r>
            <a:r>
              <a:rPr lang="en-US" sz="2400" dirty="0" smtClean="0"/>
              <a:t>?</a:t>
            </a:r>
            <a:endParaRPr lang="en-US" sz="2400" dirty="0"/>
          </a:p>
        </p:txBody>
      </p:sp>
      <p:sp>
        <p:nvSpPr>
          <p:cNvPr id="3" name="Rectangle 2"/>
          <p:cNvSpPr/>
          <p:nvPr/>
        </p:nvSpPr>
        <p:spPr>
          <a:xfrm>
            <a:off x="520527" y="2455107"/>
            <a:ext cx="3296298" cy="1200329"/>
          </a:xfrm>
          <a:prstGeom prst="rect">
            <a:avLst/>
          </a:prstGeom>
        </p:spPr>
        <p:txBody>
          <a:bodyPr wrap="square">
            <a:spAutoFit/>
          </a:bodyPr>
          <a:lstStyle/>
          <a:p>
            <a:pPr lvl="0"/>
            <a:r>
              <a:rPr lang="en-US" sz="2400" dirty="0"/>
              <a:t>Are there past challenges with any of the founders</a:t>
            </a:r>
            <a:r>
              <a:rPr lang="en-US" sz="2400" dirty="0" smtClean="0"/>
              <a:t>?</a:t>
            </a:r>
            <a:endParaRPr lang="en-US" sz="2400" dirty="0"/>
          </a:p>
        </p:txBody>
      </p:sp>
      <p:sp>
        <p:nvSpPr>
          <p:cNvPr id="6" name="Rectangle 5"/>
          <p:cNvSpPr/>
          <p:nvPr/>
        </p:nvSpPr>
        <p:spPr>
          <a:xfrm>
            <a:off x="489097" y="3680504"/>
            <a:ext cx="3327728" cy="830997"/>
          </a:xfrm>
          <a:prstGeom prst="rect">
            <a:avLst/>
          </a:prstGeom>
        </p:spPr>
        <p:txBody>
          <a:bodyPr wrap="square">
            <a:spAutoFit/>
          </a:bodyPr>
          <a:lstStyle/>
          <a:p>
            <a:pPr lvl="0"/>
            <a:r>
              <a:rPr lang="en-US" sz="2400" dirty="0"/>
              <a:t>What is the real vision of the ownership team?</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8209" y="1803733"/>
            <a:ext cx="4947739" cy="3063513"/>
          </a:xfrm>
          <a:prstGeom prst="rect">
            <a:avLst/>
          </a:prstGeom>
        </p:spPr>
      </p:pic>
    </p:spTree>
    <p:extLst>
      <p:ext uri="{BB962C8B-B14F-4D97-AF65-F5344CB8AC3E}">
        <p14:creationId xmlns:p14="http://schemas.microsoft.com/office/powerpoint/2010/main" val="395140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989" y="764779"/>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Plan</a:t>
            </a:r>
            <a:endParaRPr lang="en-US" sz="3200" dirty="0">
              <a:solidFill>
                <a:srgbClr val="4F8D2C"/>
              </a:solidFill>
            </a:endParaRPr>
          </a:p>
        </p:txBody>
      </p:sp>
      <p:sp>
        <p:nvSpPr>
          <p:cNvPr id="5" name="TextBox 4"/>
          <p:cNvSpPr txBox="1"/>
          <p:nvPr/>
        </p:nvSpPr>
        <p:spPr>
          <a:xfrm>
            <a:off x="405253" y="1353071"/>
            <a:ext cx="8092532" cy="461665"/>
          </a:xfrm>
          <a:prstGeom prst="rect">
            <a:avLst/>
          </a:prstGeom>
          <a:noFill/>
        </p:spPr>
        <p:txBody>
          <a:bodyPr wrap="square" rtlCol="0">
            <a:spAutoFit/>
          </a:bodyPr>
          <a:lstStyle/>
          <a:p>
            <a:pPr lvl="0"/>
            <a:r>
              <a:rPr lang="en-US" sz="2400" dirty="0" smtClean="0"/>
              <a:t>Is the plan customer centered?  (Retention)</a:t>
            </a:r>
            <a:endParaRPr lang="en-US" sz="2400" dirty="0"/>
          </a:p>
        </p:txBody>
      </p:sp>
      <p:sp>
        <p:nvSpPr>
          <p:cNvPr id="2" name="Rectangle 1"/>
          <p:cNvSpPr/>
          <p:nvPr/>
        </p:nvSpPr>
        <p:spPr>
          <a:xfrm>
            <a:off x="405253" y="2184068"/>
            <a:ext cx="6743778" cy="461665"/>
          </a:xfrm>
          <a:prstGeom prst="rect">
            <a:avLst/>
          </a:prstGeom>
        </p:spPr>
        <p:txBody>
          <a:bodyPr wrap="square">
            <a:spAutoFit/>
          </a:bodyPr>
          <a:lstStyle/>
          <a:p>
            <a:pPr lvl="0"/>
            <a:r>
              <a:rPr lang="en-US" sz="2400" dirty="0" smtClean="0"/>
              <a:t>What are the plan details?</a:t>
            </a:r>
            <a:endParaRPr lang="en-US" sz="2400" dirty="0"/>
          </a:p>
        </p:txBody>
      </p:sp>
      <p:sp>
        <p:nvSpPr>
          <p:cNvPr id="3" name="Rectangle 2"/>
          <p:cNvSpPr/>
          <p:nvPr/>
        </p:nvSpPr>
        <p:spPr>
          <a:xfrm>
            <a:off x="405253" y="2879520"/>
            <a:ext cx="5379098" cy="830997"/>
          </a:xfrm>
          <a:prstGeom prst="rect">
            <a:avLst/>
          </a:prstGeom>
        </p:spPr>
        <p:txBody>
          <a:bodyPr wrap="square">
            <a:spAutoFit/>
          </a:bodyPr>
          <a:lstStyle/>
          <a:p>
            <a:pPr lvl="0"/>
            <a:r>
              <a:rPr lang="en-US" sz="2400" dirty="0"/>
              <a:t>How does the Earnings Disclosure Statement stack </a:t>
            </a:r>
            <a:r>
              <a:rPr lang="en-US" sz="2400" dirty="0" smtClean="0"/>
              <a:t>up?</a:t>
            </a:r>
            <a:endParaRPr lang="en-US" sz="2400" dirty="0"/>
          </a:p>
        </p:txBody>
      </p:sp>
      <p:sp>
        <p:nvSpPr>
          <p:cNvPr id="6" name="Rectangle 5"/>
          <p:cNvSpPr/>
          <p:nvPr/>
        </p:nvSpPr>
        <p:spPr>
          <a:xfrm>
            <a:off x="405253" y="3944305"/>
            <a:ext cx="7244163" cy="461665"/>
          </a:xfrm>
          <a:prstGeom prst="rect">
            <a:avLst/>
          </a:prstGeom>
        </p:spPr>
        <p:txBody>
          <a:bodyPr wrap="none">
            <a:spAutoFit/>
          </a:bodyPr>
          <a:lstStyle/>
          <a:p>
            <a:pPr lvl="0"/>
            <a:r>
              <a:rPr lang="en-US" sz="2400" dirty="0"/>
              <a:t>How many people are breaking at new leadership ranks?</a:t>
            </a:r>
          </a:p>
        </p:txBody>
      </p:sp>
      <p:pic>
        <p:nvPicPr>
          <p:cNvPr id="7" name="Picture 6"/>
          <p:cNvPicPr>
            <a:picLocks noChangeAspect="1"/>
          </p:cNvPicPr>
          <p:nvPr/>
        </p:nvPicPr>
        <p:blipFill>
          <a:blip r:embed="rId2"/>
          <a:stretch>
            <a:fillRect/>
          </a:stretch>
        </p:blipFill>
        <p:spPr>
          <a:xfrm>
            <a:off x="5395093" y="1839579"/>
            <a:ext cx="3507876" cy="2104726"/>
          </a:xfrm>
          <a:prstGeom prst="rect">
            <a:avLst/>
          </a:prstGeom>
        </p:spPr>
      </p:pic>
    </p:spTree>
    <p:extLst>
      <p:ext uri="{BB962C8B-B14F-4D97-AF65-F5344CB8AC3E}">
        <p14:creationId xmlns:p14="http://schemas.microsoft.com/office/powerpoint/2010/main" val="136076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Three Basic Types of Compensation Plans</a:t>
            </a:r>
            <a:endParaRPr lang="en-US" sz="3200" dirty="0">
              <a:solidFill>
                <a:srgbClr val="4F8D2C"/>
              </a:solidFill>
            </a:endParaRPr>
          </a:p>
        </p:txBody>
      </p:sp>
      <p:sp>
        <p:nvSpPr>
          <p:cNvPr id="5" name="TextBox 3"/>
          <p:cNvSpPr txBox="1">
            <a:spLocks noChangeArrowheads="1"/>
          </p:cNvSpPr>
          <p:nvPr/>
        </p:nvSpPr>
        <p:spPr bwMode="auto">
          <a:xfrm>
            <a:off x="1179742" y="1954801"/>
            <a:ext cx="37912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AutoNum type="arabicPeriod"/>
            </a:pPr>
            <a:r>
              <a:rPr lang="en-US" altLang="en-US" sz="2800" dirty="0">
                <a:latin typeface="+mj-lt"/>
              </a:rPr>
              <a:t>  Binary </a:t>
            </a:r>
            <a:r>
              <a:rPr lang="en-US" altLang="en-US" sz="2800" dirty="0" smtClean="0">
                <a:latin typeface="+mj-lt"/>
              </a:rPr>
              <a:t>Plans</a:t>
            </a:r>
          </a:p>
          <a:p>
            <a:pPr eaLnBrk="1" hangingPunct="1">
              <a:spcBef>
                <a:spcPct val="0"/>
              </a:spcBef>
              <a:buFontTx/>
              <a:buAutoNum type="arabicPeriod"/>
            </a:pPr>
            <a:endParaRPr lang="en-US" altLang="en-US" sz="2800" dirty="0">
              <a:latin typeface="+mj-lt"/>
            </a:endParaRPr>
          </a:p>
          <a:p>
            <a:pPr eaLnBrk="1" hangingPunct="1">
              <a:spcBef>
                <a:spcPct val="0"/>
              </a:spcBef>
              <a:buFontTx/>
              <a:buAutoNum type="arabicPeriod"/>
            </a:pPr>
            <a:r>
              <a:rPr lang="en-US" altLang="en-US" sz="2800" dirty="0">
                <a:latin typeface="+mj-lt"/>
              </a:rPr>
              <a:t>  Breakaway </a:t>
            </a:r>
            <a:r>
              <a:rPr lang="en-US" altLang="en-US" sz="2800" dirty="0" smtClean="0">
                <a:latin typeface="+mj-lt"/>
              </a:rPr>
              <a:t>Plans</a:t>
            </a:r>
          </a:p>
          <a:p>
            <a:pPr eaLnBrk="1" hangingPunct="1">
              <a:spcBef>
                <a:spcPct val="0"/>
              </a:spcBef>
              <a:buFontTx/>
              <a:buAutoNum type="arabicPeriod"/>
            </a:pPr>
            <a:endParaRPr lang="en-US" altLang="en-US" sz="2800" dirty="0">
              <a:latin typeface="+mj-lt"/>
            </a:endParaRPr>
          </a:p>
          <a:p>
            <a:pPr>
              <a:spcBef>
                <a:spcPct val="0"/>
              </a:spcBef>
              <a:buFontTx/>
              <a:buAutoNum type="arabicPeriod"/>
            </a:pPr>
            <a:r>
              <a:rPr lang="en-US" altLang="en-US" sz="2800" dirty="0">
                <a:latin typeface="+mj-lt"/>
              </a:rPr>
              <a:t>  </a:t>
            </a:r>
            <a:r>
              <a:rPr lang="en-US" altLang="en-US" sz="2800" dirty="0" err="1" smtClean="0">
                <a:latin typeface="+mj-lt"/>
              </a:rPr>
              <a:t>Unilevel</a:t>
            </a:r>
            <a:r>
              <a:rPr lang="en-US" altLang="en-US" sz="2800" dirty="0" smtClean="0">
                <a:latin typeface="+mj-lt"/>
              </a:rPr>
              <a:t> Plans  </a:t>
            </a:r>
            <a:endParaRPr lang="en-US" altLang="en-US" sz="2800" dirty="0">
              <a:latin typeface="+mj-lt"/>
            </a:endParaRPr>
          </a:p>
        </p:txBody>
      </p:sp>
      <p:pic>
        <p:nvPicPr>
          <p:cNvPr id="6" name="Picture 2" descr="http://farm6.staticflickr.com/5217/5471047557_4dc13f537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4113" y="1601194"/>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9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Binary Plans</a:t>
            </a:r>
            <a:endParaRPr lang="en-US" sz="3200" dirty="0">
              <a:solidFill>
                <a:srgbClr val="4F8D2C"/>
              </a:solidFill>
            </a:endParaRPr>
          </a:p>
        </p:txBody>
      </p:sp>
      <p:pic>
        <p:nvPicPr>
          <p:cNvPr id="6" name="Picture 2" descr="http://www.guide-to-network-marketing.com/images/Binary-Compensation-Pl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5142" y="1874254"/>
            <a:ext cx="4267200" cy="28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5112" y="2327288"/>
            <a:ext cx="5834642" cy="2031325"/>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Only 2 people on front line</a:t>
            </a:r>
          </a:p>
          <a:p>
            <a:pPr marL="342900" lvl="0" indent="-342900">
              <a:buFont typeface="Arial" panose="020B0604020202020204" pitchFamily="34" charset="0"/>
              <a:buChar char="•"/>
            </a:pPr>
            <a:r>
              <a:rPr lang="en-US" dirty="0" smtClean="0"/>
              <a:t>Compensation based on group volume of each leg</a:t>
            </a:r>
          </a:p>
          <a:p>
            <a:pPr marL="342900" lvl="0" indent="-342900">
              <a:buFont typeface="Arial" panose="020B0604020202020204" pitchFamily="34" charset="0"/>
              <a:buChar char="•"/>
            </a:pPr>
            <a:r>
              <a:rPr lang="en-US" dirty="0" smtClean="0"/>
              <a:t>Commissions usually paid on weaker leg</a:t>
            </a:r>
          </a:p>
          <a:p>
            <a:pPr marL="342900" lvl="0" indent="-342900">
              <a:buFont typeface="Arial" panose="020B0604020202020204" pitchFamily="34" charset="0"/>
              <a:buChar char="•"/>
            </a:pPr>
            <a:r>
              <a:rPr lang="en-US" dirty="0" smtClean="0"/>
              <a:t>No depth limitations/not driven by levels.  However, volume w/in organization is limited for payouts</a:t>
            </a:r>
          </a:p>
          <a:p>
            <a:pPr marL="342900" indent="-342900">
              <a:buFont typeface="Arial" panose="020B0604020202020204" pitchFamily="34" charset="0"/>
              <a:buChar char="•"/>
            </a:pPr>
            <a:r>
              <a:rPr lang="en-US" dirty="0" smtClean="0"/>
              <a:t>If distributor doesn’t qualify, commissions return to the company</a:t>
            </a:r>
          </a:p>
        </p:txBody>
      </p:sp>
      <p:sp>
        <p:nvSpPr>
          <p:cNvPr id="3" name="Rectangle 2"/>
          <p:cNvSpPr/>
          <p:nvPr/>
        </p:nvSpPr>
        <p:spPr>
          <a:xfrm>
            <a:off x="878788" y="1929358"/>
            <a:ext cx="2854949" cy="400110"/>
          </a:xfrm>
          <a:prstGeom prst="rect">
            <a:avLst/>
          </a:prstGeom>
        </p:spPr>
        <p:txBody>
          <a:bodyPr wrap="none">
            <a:spAutoFit/>
          </a:bodyPr>
          <a:lstStyle/>
          <a:p>
            <a:r>
              <a:rPr lang="en-US" sz="2000" dirty="0" smtClean="0"/>
              <a:t>How it works (in general):</a:t>
            </a:r>
            <a:endParaRPr lang="en-US" sz="2000" dirty="0"/>
          </a:p>
        </p:txBody>
      </p:sp>
      <p:sp>
        <p:nvSpPr>
          <p:cNvPr id="8" name="Rectangle 7"/>
          <p:cNvSpPr/>
          <p:nvPr/>
        </p:nvSpPr>
        <p:spPr>
          <a:xfrm>
            <a:off x="1906725" y="1391154"/>
            <a:ext cx="5348067" cy="369332"/>
          </a:xfrm>
          <a:prstGeom prst="rect">
            <a:avLst/>
          </a:prstGeom>
        </p:spPr>
        <p:txBody>
          <a:bodyPr wrap="none">
            <a:spAutoFit/>
          </a:bodyPr>
          <a:lstStyle/>
          <a:p>
            <a:r>
              <a:rPr lang="en-US" dirty="0" smtClean="0"/>
              <a:t>(</a:t>
            </a:r>
            <a:r>
              <a:rPr lang="en-US" dirty="0" err="1" smtClean="0"/>
              <a:t>Isagenix</a:t>
            </a:r>
            <a:r>
              <a:rPr lang="en-US" dirty="0" smtClean="0"/>
              <a:t>, Beachbody, </a:t>
            </a:r>
            <a:r>
              <a:rPr lang="en-US" dirty="0" err="1" smtClean="0"/>
              <a:t>Zija</a:t>
            </a:r>
            <a:r>
              <a:rPr lang="en-US" dirty="0" smtClean="0"/>
              <a:t>, USANA, Mona Vie, </a:t>
            </a:r>
            <a:r>
              <a:rPr lang="en-US" dirty="0" err="1" smtClean="0"/>
              <a:t>Jeunesse</a:t>
            </a:r>
            <a:r>
              <a:rPr lang="en-US" dirty="0" smtClean="0"/>
              <a:t>)</a:t>
            </a:r>
            <a:endParaRPr lang="en-US" dirty="0"/>
          </a:p>
        </p:txBody>
      </p:sp>
    </p:spTree>
    <p:extLst>
      <p:ext uri="{BB962C8B-B14F-4D97-AF65-F5344CB8AC3E}">
        <p14:creationId xmlns:p14="http://schemas.microsoft.com/office/powerpoint/2010/main" val="156542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Binary Plans</a:t>
            </a:r>
            <a:endParaRPr lang="en-US" sz="3200" dirty="0">
              <a:solidFill>
                <a:srgbClr val="4F8D2C"/>
              </a:solidFill>
            </a:endParaRPr>
          </a:p>
        </p:txBody>
      </p:sp>
      <p:pic>
        <p:nvPicPr>
          <p:cNvPr id="6" name="Picture 2" descr="http://www.guide-to-network-marketing.com/images/Binary-Compensation-Pl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5142" y="1874254"/>
            <a:ext cx="4267200" cy="28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68539" y="2581288"/>
            <a:ext cx="3743446"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smtClean="0"/>
              <a:t>Good for single product companies</a:t>
            </a:r>
          </a:p>
          <a:p>
            <a:pPr marL="342900" lvl="0" indent="-342900">
              <a:buFont typeface="Arial" panose="020B0604020202020204" pitchFamily="34" charset="0"/>
              <a:buChar char="•"/>
            </a:pPr>
            <a:r>
              <a:rPr lang="en-US" sz="1600" dirty="0" smtClean="0"/>
              <a:t>Not consumer friendly</a:t>
            </a:r>
          </a:p>
          <a:p>
            <a:pPr marL="342900" lvl="0" indent="-342900">
              <a:buFont typeface="Arial" panose="020B0604020202020204" pitchFamily="34" charset="0"/>
              <a:buChar char="•"/>
            </a:pPr>
            <a:r>
              <a:rPr lang="en-US" sz="1600" dirty="0" smtClean="0"/>
              <a:t>Usually </a:t>
            </a:r>
            <a:r>
              <a:rPr lang="en-US" sz="1600" dirty="0"/>
              <a:t>pays on an individuals weakest </a:t>
            </a:r>
            <a:r>
              <a:rPr lang="en-US" sz="1600" dirty="0" smtClean="0"/>
              <a:t>leg only</a:t>
            </a:r>
            <a:r>
              <a:rPr lang="en-US" sz="1600" dirty="0"/>
              <a:t>, no reward for greatest </a:t>
            </a:r>
            <a:r>
              <a:rPr lang="en-US" sz="1600" dirty="0" smtClean="0"/>
              <a:t>effort</a:t>
            </a:r>
          </a:p>
          <a:p>
            <a:pPr marL="342900" lvl="0" indent="-342900">
              <a:buFont typeface="Arial" panose="020B0604020202020204" pitchFamily="34" charset="0"/>
              <a:buChar char="•"/>
            </a:pPr>
            <a:r>
              <a:rPr lang="en-US" sz="1600" dirty="0" smtClean="0"/>
              <a:t>Manipulation in placements</a:t>
            </a:r>
          </a:p>
          <a:p>
            <a:pPr marL="342900" lvl="0" indent="-342900">
              <a:buFont typeface="Arial" panose="020B0604020202020204" pitchFamily="34" charset="0"/>
              <a:buChar char="•"/>
            </a:pPr>
            <a:r>
              <a:rPr lang="en-US" sz="1600" dirty="0" smtClean="0"/>
              <a:t>2 Legs required to get a check</a:t>
            </a:r>
          </a:p>
          <a:p>
            <a:pPr marL="342900" lvl="0" indent="-342900">
              <a:buFont typeface="Arial" panose="020B0604020202020204" pitchFamily="34" charset="0"/>
              <a:buChar char="•"/>
            </a:pPr>
            <a:r>
              <a:rPr lang="en-US" sz="1600" dirty="0" smtClean="0"/>
              <a:t>Volatile revenue – up and then down</a:t>
            </a:r>
          </a:p>
          <a:p>
            <a:pPr marL="342900" lvl="0" indent="-342900">
              <a:buFont typeface="Arial" panose="020B0604020202020204" pitchFamily="34" charset="0"/>
              <a:buChar char="•"/>
            </a:pPr>
            <a:r>
              <a:rPr lang="en-US" sz="1600" dirty="0" smtClean="0"/>
              <a:t>Regulatory challenges – FTC and abroad.</a:t>
            </a:r>
          </a:p>
          <a:p>
            <a:pPr marL="342900" lvl="0" indent="-342900">
              <a:buFont typeface="Arial" panose="020B0604020202020204" pitchFamily="34" charset="0"/>
              <a:buChar char="•"/>
            </a:pPr>
            <a:endParaRPr lang="en-US" sz="1600" dirty="0"/>
          </a:p>
        </p:txBody>
      </p:sp>
      <p:sp>
        <p:nvSpPr>
          <p:cNvPr id="3" name="Rectangle 2"/>
          <p:cNvSpPr/>
          <p:nvPr/>
        </p:nvSpPr>
        <p:spPr>
          <a:xfrm>
            <a:off x="995851" y="2207408"/>
            <a:ext cx="639021" cy="400110"/>
          </a:xfrm>
          <a:prstGeom prst="rect">
            <a:avLst/>
          </a:prstGeom>
        </p:spPr>
        <p:txBody>
          <a:bodyPr wrap="none">
            <a:spAutoFit/>
          </a:bodyPr>
          <a:lstStyle/>
          <a:p>
            <a:r>
              <a:rPr lang="en-US" sz="2000" dirty="0" smtClean="0"/>
              <a:t>Pros</a:t>
            </a:r>
            <a:endParaRPr lang="en-US" sz="2000" dirty="0"/>
          </a:p>
        </p:txBody>
      </p:sp>
      <p:sp>
        <p:nvSpPr>
          <p:cNvPr id="5" name="Rectangle 4"/>
          <p:cNvSpPr/>
          <p:nvPr/>
        </p:nvSpPr>
        <p:spPr>
          <a:xfrm>
            <a:off x="203161" y="2592711"/>
            <a:ext cx="2622246" cy="830997"/>
          </a:xfrm>
          <a:prstGeom prst="rect">
            <a:avLst/>
          </a:prstGeom>
        </p:spPr>
        <p:txBody>
          <a:bodyPr wrap="square">
            <a:spAutoFit/>
          </a:bodyPr>
          <a:lstStyle/>
          <a:p>
            <a:pPr marL="342900" lvl="0" indent="-342900">
              <a:buFont typeface="Arial" panose="020B0604020202020204" pitchFamily="34" charset="0"/>
              <a:buChar char="•"/>
            </a:pPr>
            <a:r>
              <a:rPr lang="en-US" sz="1600" dirty="0"/>
              <a:t>Easy to </a:t>
            </a:r>
            <a:r>
              <a:rPr lang="en-US" sz="1600" dirty="0" smtClean="0"/>
              <a:t>explain</a:t>
            </a:r>
          </a:p>
          <a:p>
            <a:pPr marL="342900" lvl="0" indent="-342900">
              <a:buFont typeface="Arial" panose="020B0604020202020204" pitchFamily="34" charset="0"/>
              <a:buChar char="•"/>
            </a:pPr>
            <a:r>
              <a:rPr lang="en-US" sz="1600" dirty="0" smtClean="0"/>
              <a:t>Frequent payouts</a:t>
            </a:r>
          </a:p>
          <a:p>
            <a:pPr lvl="0"/>
            <a:r>
              <a:rPr lang="en-US" sz="1600" dirty="0" smtClean="0"/>
              <a:t>        (weekly/biweekly)</a:t>
            </a:r>
          </a:p>
        </p:txBody>
      </p:sp>
      <p:sp>
        <p:nvSpPr>
          <p:cNvPr id="7" name="Rectangle 6"/>
          <p:cNvSpPr/>
          <p:nvPr/>
        </p:nvSpPr>
        <p:spPr>
          <a:xfrm>
            <a:off x="4122849" y="2207408"/>
            <a:ext cx="691215" cy="400110"/>
          </a:xfrm>
          <a:prstGeom prst="rect">
            <a:avLst/>
          </a:prstGeom>
        </p:spPr>
        <p:txBody>
          <a:bodyPr wrap="none">
            <a:spAutoFit/>
          </a:bodyPr>
          <a:lstStyle/>
          <a:p>
            <a:r>
              <a:rPr lang="en-US" sz="2000" dirty="0" smtClean="0"/>
              <a:t>Cons</a:t>
            </a:r>
            <a:endParaRPr lang="en-US" sz="2000" dirty="0"/>
          </a:p>
        </p:txBody>
      </p:sp>
      <p:sp>
        <p:nvSpPr>
          <p:cNvPr id="9" name="Rectangle 8"/>
          <p:cNvSpPr/>
          <p:nvPr/>
        </p:nvSpPr>
        <p:spPr>
          <a:xfrm>
            <a:off x="1906317" y="1396702"/>
            <a:ext cx="5348067" cy="369332"/>
          </a:xfrm>
          <a:prstGeom prst="rect">
            <a:avLst/>
          </a:prstGeom>
        </p:spPr>
        <p:txBody>
          <a:bodyPr wrap="none">
            <a:spAutoFit/>
          </a:bodyPr>
          <a:lstStyle/>
          <a:p>
            <a:r>
              <a:rPr lang="en-US" dirty="0" smtClean="0"/>
              <a:t>(</a:t>
            </a:r>
            <a:r>
              <a:rPr lang="en-US" dirty="0" err="1" smtClean="0"/>
              <a:t>Isagenix</a:t>
            </a:r>
            <a:r>
              <a:rPr lang="en-US" dirty="0" smtClean="0"/>
              <a:t>, Beachbody, </a:t>
            </a:r>
            <a:r>
              <a:rPr lang="en-US" dirty="0" err="1" smtClean="0"/>
              <a:t>Zija</a:t>
            </a:r>
            <a:r>
              <a:rPr lang="en-US" dirty="0" smtClean="0"/>
              <a:t>, USANA, Mona Vie, </a:t>
            </a:r>
            <a:r>
              <a:rPr lang="en-US" dirty="0" err="1" smtClean="0"/>
              <a:t>Jeunesse</a:t>
            </a:r>
            <a:r>
              <a:rPr lang="en-US" dirty="0" smtClean="0"/>
              <a:t>)</a:t>
            </a:r>
            <a:endParaRPr lang="en-US" dirty="0"/>
          </a:p>
        </p:txBody>
      </p:sp>
    </p:spTree>
    <p:extLst>
      <p:ext uri="{BB962C8B-B14F-4D97-AF65-F5344CB8AC3E}">
        <p14:creationId xmlns:p14="http://schemas.microsoft.com/office/powerpoint/2010/main" val="55192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Breakaway Plans</a:t>
            </a:r>
            <a:endParaRPr lang="en-US" sz="3200" dirty="0">
              <a:solidFill>
                <a:srgbClr val="4F8D2C"/>
              </a:solidFill>
            </a:endParaRPr>
          </a:p>
        </p:txBody>
      </p:sp>
      <p:sp>
        <p:nvSpPr>
          <p:cNvPr id="4" name="TextBox 3"/>
          <p:cNvSpPr txBox="1"/>
          <p:nvPr/>
        </p:nvSpPr>
        <p:spPr>
          <a:xfrm>
            <a:off x="421822" y="2159530"/>
            <a:ext cx="5148110" cy="2862322"/>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Team Volume Requirement is key.</a:t>
            </a:r>
          </a:p>
          <a:p>
            <a:pPr marL="342900" lvl="0" indent="-342900">
              <a:buFont typeface="Arial" panose="020B0604020202020204" pitchFamily="34" charset="0"/>
              <a:buChar char="•"/>
            </a:pPr>
            <a:r>
              <a:rPr lang="en-US" dirty="0" smtClean="0"/>
              <a:t>Your business focused downline breaks away from your team volume when they start to build.</a:t>
            </a:r>
          </a:p>
          <a:p>
            <a:pPr marL="342900" lvl="0" indent="-342900">
              <a:buFont typeface="Arial" panose="020B0604020202020204" pitchFamily="34" charset="0"/>
              <a:buChar char="•"/>
            </a:pPr>
            <a:r>
              <a:rPr lang="en-US" dirty="0" smtClean="0"/>
              <a:t>Monthly Team Volume maintenance requirements for all leaders.</a:t>
            </a:r>
          </a:p>
          <a:p>
            <a:pPr marL="342900" lvl="0" indent="-342900">
              <a:buFont typeface="Arial" panose="020B0604020202020204" pitchFamily="34" charset="0"/>
              <a:buChar char="•"/>
            </a:pPr>
            <a:r>
              <a:rPr lang="en-US" dirty="0" smtClean="0"/>
              <a:t>When leaders breakaway, their volume goes with them – for the Team Volume requirement. This creates massive stress for inexperienced builders.</a:t>
            </a:r>
          </a:p>
          <a:p>
            <a:pPr marL="342900" lvl="0" indent="-342900">
              <a:buFont typeface="Arial" panose="020B0604020202020204" pitchFamily="34" charset="0"/>
              <a:buChar char="•"/>
            </a:pPr>
            <a:r>
              <a:rPr lang="en-US" dirty="0" smtClean="0"/>
              <a:t>Leaders are then paid on number of generations of downline groups.</a:t>
            </a:r>
          </a:p>
        </p:txBody>
      </p:sp>
      <p:sp>
        <p:nvSpPr>
          <p:cNvPr id="3" name="Rectangle 2"/>
          <p:cNvSpPr/>
          <p:nvPr/>
        </p:nvSpPr>
        <p:spPr>
          <a:xfrm>
            <a:off x="2724449" y="1356273"/>
            <a:ext cx="3712619" cy="369332"/>
          </a:xfrm>
          <a:prstGeom prst="rect">
            <a:avLst/>
          </a:prstGeom>
        </p:spPr>
        <p:txBody>
          <a:bodyPr wrap="none">
            <a:spAutoFit/>
          </a:bodyPr>
          <a:lstStyle/>
          <a:p>
            <a:r>
              <a:rPr lang="en-US" dirty="0"/>
              <a:t>(Amway, Nu </a:t>
            </a:r>
            <a:r>
              <a:rPr lang="en-US" dirty="0" smtClean="0"/>
              <a:t>Skin, Herbalife, </a:t>
            </a:r>
            <a:r>
              <a:rPr lang="en-US" dirty="0" err="1" smtClean="0"/>
              <a:t>Arbonne</a:t>
            </a:r>
            <a:r>
              <a:rPr lang="en-US" dirty="0" smtClean="0"/>
              <a:t>)</a:t>
            </a:r>
            <a:endParaRPr lang="en-US" dirty="0"/>
          </a:p>
        </p:txBody>
      </p:sp>
      <p:sp>
        <p:nvSpPr>
          <p:cNvPr id="6" name="Rectangle 5"/>
          <p:cNvSpPr/>
          <p:nvPr/>
        </p:nvSpPr>
        <p:spPr>
          <a:xfrm>
            <a:off x="421822" y="1759420"/>
            <a:ext cx="1648465" cy="400110"/>
          </a:xfrm>
          <a:prstGeom prst="rect">
            <a:avLst/>
          </a:prstGeom>
        </p:spPr>
        <p:txBody>
          <a:bodyPr wrap="none">
            <a:spAutoFit/>
          </a:bodyPr>
          <a:lstStyle/>
          <a:p>
            <a:r>
              <a:rPr lang="en-US" sz="2000" dirty="0" smtClean="0"/>
              <a:t>How it Works:</a:t>
            </a:r>
            <a:endParaRPr lang="en-US" sz="2000" dirty="0"/>
          </a:p>
        </p:txBody>
      </p:sp>
      <p:pic>
        <p:nvPicPr>
          <p:cNvPr id="7" name="Picture 6"/>
          <p:cNvPicPr>
            <a:picLocks noChangeAspect="1"/>
          </p:cNvPicPr>
          <p:nvPr/>
        </p:nvPicPr>
        <p:blipFill>
          <a:blip r:embed="rId3"/>
          <a:stretch>
            <a:fillRect/>
          </a:stretch>
        </p:blipFill>
        <p:spPr>
          <a:xfrm>
            <a:off x="5569932" y="2189022"/>
            <a:ext cx="3574068" cy="1848656"/>
          </a:xfrm>
          <a:prstGeom prst="rect">
            <a:avLst/>
          </a:prstGeom>
        </p:spPr>
      </p:pic>
    </p:spTree>
    <p:extLst>
      <p:ext uri="{BB962C8B-B14F-4D97-AF65-F5344CB8AC3E}">
        <p14:creationId xmlns:p14="http://schemas.microsoft.com/office/powerpoint/2010/main" val="407439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Breakaway Plans</a:t>
            </a:r>
            <a:endParaRPr lang="en-US" sz="3200" dirty="0">
              <a:solidFill>
                <a:srgbClr val="4F8D2C"/>
              </a:solidFill>
            </a:endParaRPr>
          </a:p>
        </p:txBody>
      </p:sp>
      <p:sp>
        <p:nvSpPr>
          <p:cNvPr id="4" name="TextBox 3"/>
          <p:cNvSpPr txBox="1"/>
          <p:nvPr/>
        </p:nvSpPr>
        <p:spPr>
          <a:xfrm>
            <a:off x="235171" y="2486842"/>
            <a:ext cx="2960088" cy="1323439"/>
          </a:xfrm>
          <a:prstGeom prst="rect">
            <a:avLst/>
          </a:prstGeom>
          <a:noFill/>
        </p:spPr>
        <p:txBody>
          <a:bodyPr wrap="square" rtlCol="0">
            <a:spAutoFit/>
          </a:bodyPr>
          <a:lstStyle/>
          <a:p>
            <a:pPr marL="342900" lvl="0" indent="-342900">
              <a:buFont typeface="Arial" panose="020B0604020202020204" pitchFamily="34" charset="0"/>
              <a:buChar char="•"/>
            </a:pPr>
            <a:r>
              <a:rPr lang="en-US" sz="1600" dirty="0" smtClean="0"/>
              <a:t>Payout could potentially be very large</a:t>
            </a:r>
          </a:p>
          <a:p>
            <a:pPr marL="342900" lvl="0" indent="-342900">
              <a:buFont typeface="Arial" panose="020B0604020202020204" pitchFamily="34" charset="0"/>
              <a:buChar char="•"/>
            </a:pPr>
            <a:r>
              <a:rPr lang="en-US" sz="1600" dirty="0" smtClean="0"/>
              <a:t>Good for distributors who have exceptional recruiting and selling skills</a:t>
            </a:r>
            <a:endParaRPr lang="en-US" sz="1600" dirty="0"/>
          </a:p>
        </p:txBody>
      </p:sp>
      <p:sp>
        <p:nvSpPr>
          <p:cNvPr id="6" name="TextBox 5"/>
          <p:cNvSpPr txBox="1"/>
          <p:nvPr/>
        </p:nvSpPr>
        <p:spPr>
          <a:xfrm>
            <a:off x="3195259" y="2482915"/>
            <a:ext cx="3122446"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smtClean="0"/>
              <a:t>Difficult </a:t>
            </a:r>
            <a:r>
              <a:rPr lang="en-US" sz="1600" dirty="0"/>
              <a:t>to </a:t>
            </a:r>
            <a:r>
              <a:rPr lang="en-US" sz="1600" dirty="0" smtClean="0"/>
              <a:t>understand</a:t>
            </a:r>
          </a:p>
          <a:p>
            <a:pPr marL="342900" lvl="0" indent="-342900">
              <a:buFont typeface="Arial" panose="020B0604020202020204" pitchFamily="34" charset="0"/>
              <a:buChar char="•"/>
            </a:pPr>
            <a:r>
              <a:rPr lang="en-US" sz="1600" dirty="0" smtClean="0"/>
              <a:t>Distributors </a:t>
            </a:r>
            <a:r>
              <a:rPr lang="en-US" sz="1600" dirty="0"/>
              <a:t>have a tendency to</a:t>
            </a:r>
            <a:br>
              <a:rPr lang="en-US" sz="1600" dirty="0"/>
            </a:br>
            <a:r>
              <a:rPr lang="en-US" sz="1600" dirty="0"/>
              <a:t>	 stockpile </a:t>
            </a:r>
            <a:r>
              <a:rPr lang="en-US" sz="1600" dirty="0" smtClean="0"/>
              <a:t>product</a:t>
            </a:r>
          </a:p>
          <a:p>
            <a:pPr marL="342900" lvl="0" indent="-342900">
              <a:buFont typeface="Arial" panose="020B0604020202020204" pitchFamily="34" charset="0"/>
              <a:buChar char="•"/>
            </a:pPr>
            <a:r>
              <a:rPr lang="en-US" sz="1600" dirty="0" smtClean="0"/>
              <a:t>Pays </a:t>
            </a:r>
            <a:r>
              <a:rPr lang="en-US" sz="1600" dirty="0"/>
              <a:t>the highest levels the </a:t>
            </a:r>
            <a:r>
              <a:rPr lang="en-US" sz="1600" dirty="0" smtClean="0"/>
              <a:t>most</a:t>
            </a:r>
            <a:r>
              <a:rPr lang="en-US" sz="1600" dirty="0"/>
              <a:t> </a:t>
            </a:r>
            <a:r>
              <a:rPr lang="en-US" sz="1600" dirty="0" smtClean="0"/>
              <a:t>money</a:t>
            </a:r>
            <a:r>
              <a:rPr lang="en-US" sz="1600" dirty="0"/>
              <a:t>, </a:t>
            </a:r>
            <a:r>
              <a:rPr lang="en-US" sz="1600" dirty="0" smtClean="0"/>
              <a:t>significantly less </a:t>
            </a:r>
            <a:r>
              <a:rPr lang="en-US" sz="1600" dirty="0"/>
              <a:t>to the lower </a:t>
            </a:r>
            <a:r>
              <a:rPr lang="en-US" sz="1600" dirty="0" smtClean="0"/>
              <a:t>levels</a:t>
            </a:r>
            <a:endParaRPr lang="en-US" sz="1600" dirty="0"/>
          </a:p>
          <a:p>
            <a:pPr marL="342900" lvl="0" indent="-342900">
              <a:buFont typeface="Arial" panose="020B0604020202020204" pitchFamily="34" charset="0"/>
              <a:buChar char="•"/>
            </a:pPr>
            <a:r>
              <a:rPr lang="en-US" sz="1600" dirty="0" smtClean="0"/>
              <a:t>Too </a:t>
            </a:r>
            <a:r>
              <a:rPr lang="en-US" sz="1600" dirty="0"/>
              <a:t>many “dead bodies” – low </a:t>
            </a:r>
            <a:r>
              <a:rPr lang="en-US" sz="1600" dirty="0" smtClean="0"/>
              <a:t>retention</a:t>
            </a:r>
          </a:p>
          <a:p>
            <a:pPr marL="342900" lvl="0" indent="-342900">
              <a:buFont typeface="Arial" panose="020B0604020202020204" pitchFamily="34" charset="0"/>
              <a:buChar char="•"/>
            </a:pPr>
            <a:r>
              <a:rPr lang="en-US" sz="1600" dirty="0" smtClean="0"/>
              <a:t>Creates competition within organization</a:t>
            </a:r>
            <a:endParaRPr lang="en-US" sz="1600" dirty="0"/>
          </a:p>
        </p:txBody>
      </p:sp>
      <p:sp>
        <p:nvSpPr>
          <p:cNvPr id="7" name="Rectangle 6"/>
          <p:cNvSpPr/>
          <p:nvPr/>
        </p:nvSpPr>
        <p:spPr>
          <a:xfrm>
            <a:off x="1285875" y="2109842"/>
            <a:ext cx="639021" cy="400110"/>
          </a:xfrm>
          <a:prstGeom prst="rect">
            <a:avLst/>
          </a:prstGeom>
        </p:spPr>
        <p:txBody>
          <a:bodyPr wrap="none">
            <a:spAutoFit/>
          </a:bodyPr>
          <a:lstStyle/>
          <a:p>
            <a:r>
              <a:rPr lang="en-US" sz="2000" dirty="0" smtClean="0"/>
              <a:t>Pros</a:t>
            </a:r>
            <a:endParaRPr lang="en-US" sz="2000" dirty="0"/>
          </a:p>
        </p:txBody>
      </p:sp>
      <p:sp>
        <p:nvSpPr>
          <p:cNvPr id="8" name="Rectangle 7"/>
          <p:cNvSpPr/>
          <p:nvPr/>
        </p:nvSpPr>
        <p:spPr>
          <a:xfrm>
            <a:off x="4285101" y="2109842"/>
            <a:ext cx="691215" cy="400110"/>
          </a:xfrm>
          <a:prstGeom prst="rect">
            <a:avLst/>
          </a:prstGeom>
        </p:spPr>
        <p:txBody>
          <a:bodyPr wrap="none">
            <a:spAutoFit/>
          </a:bodyPr>
          <a:lstStyle/>
          <a:p>
            <a:r>
              <a:rPr lang="en-US" sz="2000" dirty="0" smtClean="0"/>
              <a:t>Cons</a:t>
            </a:r>
            <a:endParaRPr lang="en-US" sz="2000" dirty="0"/>
          </a:p>
        </p:txBody>
      </p:sp>
      <p:sp>
        <p:nvSpPr>
          <p:cNvPr id="9" name="Rectangle 8"/>
          <p:cNvSpPr/>
          <p:nvPr/>
        </p:nvSpPr>
        <p:spPr>
          <a:xfrm>
            <a:off x="2774398" y="1334569"/>
            <a:ext cx="3712619" cy="369332"/>
          </a:xfrm>
          <a:prstGeom prst="rect">
            <a:avLst/>
          </a:prstGeom>
        </p:spPr>
        <p:txBody>
          <a:bodyPr wrap="none">
            <a:spAutoFit/>
          </a:bodyPr>
          <a:lstStyle/>
          <a:p>
            <a:r>
              <a:rPr lang="en-US" dirty="0"/>
              <a:t>(Amway, Nu </a:t>
            </a:r>
            <a:r>
              <a:rPr lang="en-US" dirty="0" smtClean="0"/>
              <a:t>Skin, Herbalife, </a:t>
            </a:r>
            <a:r>
              <a:rPr lang="en-US" dirty="0" err="1" smtClean="0"/>
              <a:t>Arbonne</a:t>
            </a:r>
            <a:r>
              <a:rPr lang="en-US" dirty="0" smtClean="0"/>
              <a:t>)</a:t>
            </a:r>
            <a:endParaRPr lang="en-US" dirty="0"/>
          </a:p>
        </p:txBody>
      </p:sp>
      <p:pic>
        <p:nvPicPr>
          <p:cNvPr id="10" name="Picture 9"/>
          <p:cNvPicPr>
            <a:picLocks noChangeAspect="1"/>
          </p:cNvPicPr>
          <p:nvPr/>
        </p:nvPicPr>
        <p:blipFill>
          <a:blip r:embed="rId3"/>
          <a:stretch>
            <a:fillRect/>
          </a:stretch>
        </p:blipFill>
        <p:spPr>
          <a:xfrm>
            <a:off x="6324190" y="1934967"/>
            <a:ext cx="2655423" cy="1527726"/>
          </a:xfrm>
          <a:prstGeom prst="rect">
            <a:avLst/>
          </a:prstGeom>
        </p:spPr>
      </p:pic>
    </p:spTree>
    <p:extLst>
      <p:ext uri="{BB962C8B-B14F-4D97-AF65-F5344CB8AC3E}">
        <p14:creationId xmlns:p14="http://schemas.microsoft.com/office/powerpoint/2010/main" val="826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err="1" smtClean="0">
                <a:solidFill>
                  <a:srgbClr val="4F8D2C"/>
                </a:solidFill>
              </a:rPr>
              <a:t>Unilevel</a:t>
            </a:r>
            <a:r>
              <a:rPr lang="en-US" sz="3200" dirty="0" smtClean="0">
                <a:solidFill>
                  <a:srgbClr val="4F8D2C"/>
                </a:solidFill>
              </a:rPr>
              <a:t> Plans</a:t>
            </a:r>
            <a:endParaRPr lang="en-US" sz="3200" dirty="0">
              <a:solidFill>
                <a:srgbClr val="4F8D2C"/>
              </a:solidFill>
            </a:endParaRPr>
          </a:p>
        </p:txBody>
      </p:sp>
      <p:sp>
        <p:nvSpPr>
          <p:cNvPr id="3" name="Rectangle 2"/>
          <p:cNvSpPr/>
          <p:nvPr/>
        </p:nvSpPr>
        <p:spPr>
          <a:xfrm>
            <a:off x="545111" y="1429519"/>
            <a:ext cx="8217249" cy="338554"/>
          </a:xfrm>
          <a:prstGeom prst="rect">
            <a:avLst/>
          </a:prstGeom>
        </p:spPr>
        <p:txBody>
          <a:bodyPr wrap="none">
            <a:spAutoFit/>
          </a:bodyPr>
          <a:lstStyle/>
          <a:p>
            <a:r>
              <a:rPr lang="en-US" sz="1600" dirty="0"/>
              <a:t>(</a:t>
            </a:r>
            <a:r>
              <a:rPr lang="en-US" sz="1600" dirty="0" smtClean="0"/>
              <a:t>dōTERRA</a:t>
            </a:r>
            <a:r>
              <a:rPr lang="en-US" sz="1600" dirty="0"/>
              <a:t>, </a:t>
            </a:r>
            <a:r>
              <a:rPr lang="en-US" sz="1600" dirty="0" smtClean="0"/>
              <a:t>Young Living, It Works, </a:t>
            </a:r>
            <a:r>
              <a:rPr lang="en-US" sz="1600" dirty="0" err="1" smtClean="0"/>
              <a:t>Nerium</a:t>
            </a:r>
            <a:r>
              <a:rPr lang="en-US" sz="1600" dirty="0" smtClean="0"/>
              <a:t>, Plexus, Le-</a:t>
            </a:r>
            <a:r>
              <a:rPr lang="en-US" sz="1600" dirty="0" err="1" smtClean="0"/>
              <a:t>Vel</a:t>
            </a:r>
            <a:r>
              <a:rPr lang="en-US" sz="1600" dirty="0" smtClean="0"/>
              <a:t>, </a:t>
            </a:r>
            <a:r>
              <a:rPr lang="en-US" sz="1600" dirty="0" err="1" smtClean="0"/>
              <a:t>Advocare</a:t>
            </a:r>
            <a:r>
              <a:rPr lang="en-US" sz="1600" dirty="0" smtClean="0"/>
              <a:t>, </a:t>
            </a:r>
            <a:r>
              <a:rPr lang="en-US" sz="1600" dirty="0" err="1" smtClean="0"/>
              <a:t>LifeVantage</a:t>
            </a:r>
            <a:r>
              <a:rPr lang="en-US" sz="1600" dirty="0" smtClean="0"/>
              <a:t>, </a:t>
            </a:r>
            <a:r>
              <a:rPr lang="en-US" sz="1600" dirty="0" err="1" smtClean="0"/>
              <a:t>Rodan</a:t>
            </a:r>
            <a:r>
              <a:rPr lang="en-US" sz="1600" dirty="0" smtClean="0"/>
              <a:t> &amp; Fields)</a:t>
            </a:r>
            <a:endParaRPr lang="en-US" sz="1600" dirty="0"/>
          </a:p>
        </p:txBody>
      </p:sp>
      <p:pic>
        <p:nvPicPr>
          <p:cNvPr id="7" name="Picture 2" descr="https://encrypted-tbn2.google.com/images?q=tbn:ANd9GcRWHBOleV12Ue0uQtI-lkwGkEqis8xs5tzhCP8d0qt1rjYQ7Pag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1968460"/>
            <a:ext cx="3348037" cy="22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5111" y="2381446"/>
            <a:ext cx="4819369" cy="1754326"/>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Simple to explain</a:t>
            </a:r>
          </a:p>
          <a:p>
            <a:pPr marL="342900" lvl="0" indent="-342900">
              <a:buFont typeface="Arial" panose="020B0604020202020204" pitchFamily="34" charset="0"/>
              <a:buChar char="•"/>
            </a:pPr>
            <a:r>
              <a:rPr lang="en-US" dirty="0" smtClean="0"/>
              <a:t>Paid on each individual level.</a:t>
            </a:r>
          </a:p>
          <a:p>
            <a:pPr marL="342900" lvl="0" indent="-342900">
              <a:buFont typeface="Arial" panose="020B0604020202020204" pitchFamily="34" charset="0"/>
              <a:buChar char="•"/>
            </a:pPr>
            <a:r>
              <a:rPr lang="en-US" dirty="0" smtClean="0"/>
              <a:t>Structure is important – Placement key.</a:t>
            </a:r>
            <a:endParaRPr lang="en-US" dirty="0"/>
          </a:p>
          <a:p>
            <a:pPr marL="342900" indent="-342900">
              <a:buFont typeface="Arial" panose="020B0604020202020204" pitchFamily="34" charset="0"/>
              <a:buChar char="•"/>
            </a:pPr>
            <a:r>
              <a:rPr lang="en-US" dirty="0" smtClean="0"/>
              <a:t>Requirements based on OV and Width.</a:t>
            </a:r>
            <a:endParaRPr lang="en-US" dirty="0"/>
          </a:p>
          <a:p>
            <a:pPr marL="342900" indent="-342900">
              <a:buFont typeface="Arial" panose="020B0604020202020204" pitchFamily="34" charset="0"/>
              <a:buChar char="•"/>
            </a:pPr>
            <a:r>
              <a:rPr lang="en-US" dirty="0" smtClean="0"/>
              <a:t>No limit on width or depth, but only paid a limited number of levels.</a:t>
            </a:r>
          </a:p>
        </p:txBody>
      </p:sp>
      <p:sp>
        <p:nvSpPr>
          <p:cNvPr id="8" name="Rectangle 7"/>
          <p:cNvSpPr/>
          <p:nvPr/>
        </p:nvSpPr>
        <p:spPr>
          <a:xfrm>
            <a:off x="905992" y="1958307"/>
            <a:ext cx="1648465" cy="400110"/>
          </a:xfrm>
          <a:prstGeom prst="rect">
            <a:avLst/>
          </a:prstGeom>
        </p:spPr>
        <p:txBody>
          <a:bodyPr wrap="none">
            <a:spAutoFit/>
          </a:bodyPr>
          <a:lstStyle/>
          <a:p>
            <a:r>
              <a:rPr lang="en-US" sz="2000" dirty="0" smtClean="0"/>
              <a:t>How it Works:</a:t>
            </a:r>
            <a:endParaRPr lang="en-US" sz="2000" dirty="0"/>
          </a:p>
        </p:txBody>
      </p:sp>
    </p:spTree>
    <p:extLst>
      <p:ext uri="{BB962C8B-B14F-4D97-AF65-F5344CB8AC3E}">
        <p14:creationId xmlns:p14="http://schemas.microsoft.com/office/powerpoint/2010/main" val="3495215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err="1" smtClean="0">
                <a:solidFill>
                  <a:srgbClr val="4F8D2C"/>
                </a:solidFill>
              </a:rPr>
              <a:t>Unilevel</a:t>
            </a:r>
            <a:r>
              <a:rPr lang="en-US" sz="3200" dirty="0" smtClean="0">
                <a:solidFill>
                  <a:srgbClr val="4F8D2C"/>
                </a:solidFill>
              </a:rPr>
              <a:t> Plans</a:t>
            </a:r>
            <a:endParaRPr lang="en-US" sz="3200" dirty="0">
              <a:solidFill>
                <a:srgbClr val="4F8D2C"/>
              </a:solidFill>
            </a:endParaRPr>
          </a:p>
        </p:txBody>
      </p:sp>
      <p:sp>
        <p:nvSpPr>
          <p:cNvPr id="4" name="TextBox 3"/>
          <p:cNvSpPr txBox="1"/>
          <p:nvPr/>
        </p:nvSpPr>
        <p:spPr>
          <a:xfrm>
            <a:off x="235171" y="2486842"/>
            <a:ext cx="2724160"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smtClean="0"/>
              <a:t>Easy to explain</a:t>
            </a:r>
          </a:p>
          <a:p>
            <a:pPr marL="342900" lvl="0" indent="-342900">
              <a:buFont typeface="Arial" panose="020B0604020202020204" pitchFamily="34" charset="0"/>
              <a:buChar char="•"/>
            </a:pPr>
            <a:r>
              <a:rPr lang="en-US" sz="1600" dirty="0" smtClean="0"/>
              <a:t>Good for part-time distributors</a:t>
            </a:r>
          </a:p>
          <a:p>
            <a:pPr marL="342900" lvl="0" indent="-342900">
              <a:buFont typeface="Arial" panose="020B0604020202020204" pitchFamily="34" charset="0"/>
              <a:buChar char="•"/>
            </a:pPr>
            <a:r>
              <a:rPr lang="en-US" sz="1600" dirty="0" smtClean="0"/>
              <a:t>Supplemental bonuses</a:t>
            </a:r>
          </a:p>
          <a:p>
            <a:pPr marL="342900" lvl="0" indent="-342900">
              <a:buFont typeface="Arial" panose="020B0604020202020204" pitchFamily="34" charset="0"/>
              <a:buChar char="•"/>
            </a:pPr>
            <a:r>
              <a:rPr lang="en-US" sz="1600" dirty="0" smtClean="0"/>
              <a:t>Offers large payouts</a:t>
            </a:r>
          </a:p>
          <a:p>
            <a:pPr marL="342900" lvl="0" indent="-342900">
              <a:buFont typeface="Arial" panose="020B0604020202020204" pitchFamily="34" charset="0"/>
              <a:buChar char="•"/>
            </a:pPr>
            <a:r>
              <a:rPr lang="en-US" sz="1600" dirty="0" smtClean="0"/>
              <a:t>No limits on distributor frontline</a:t>
            </a:r>
          </a:p>
          <a:p>
            <a:pPr marL="342900" indent="-342900">
              <a:buFont typeface="Arial" panose="020B0604020202020204" pitchFamily="34" charset="0"/>
              <a:buChar char="•"/>
            </a:pPr>
            <a:r>
              <a:rPr lang="en-US" sz="1600" dirty="0"/>
              <a:t>Residual income is most secure</a:t>
            </a:r>
          </a:p>
          <a:p>
            <a:pPr marL="342900" lvl="0" indent="-342900">
              <a:buFont typeface="Arial" panose="020B0604020202020204" pitchFamily="34" charset="0"/>
              <a:buChar char="•"/>
            </a:pPr>
            <a:endParaRPr lang="en-US" sz="1600" dirty="0" smtClean="0"/>
          </a:p>
        </p:txBody>
      </p:sp>
      <p:sp>
        <p:nvSpPr>
          <p:cNvPr id="6" name="TextBox 5"/>
          <p:cNvSpPr txBox="1"/>
          <p:nvPr/>
        </p:nvSpPr>
        <p:spPr>
          <a:xfrm>
            <a:off x="2959331" y="2479174"/>
            <a:ext cx="3020430" cy="1323439"/>
          </a:xfrm>
          <a:prstGeom prst="rect">
            <a:avLst/>
          </a:prstGeom>
          <a:noFill/>
        </p:spPr>
        <p:txBody>
          <a:bodyPr wrap="square" rtlCol="0">
            <a:spAutoFit/>
          </a:bodyPr>
          <a:lstStyle/>
          <a:p>
            <a:pPr marL="342900" lvl="0" indent="-342900">
              <a:buFont typeface="Arial" panose="020B0604020202020204" pitchFamily="34" charset="0"/>
              <a:buChar char="•"/>
            </a:pPr>
            <a:r>
              <a:rPr lang="en-US" sz="1600" dirty="0" smtClean="0"/>
              <a:t>Limited levels of pay</a:t>
            </a:r>
            <a:endParaRPr lang="en-US" sz="1600" dirty="0"/>
          </a:p>
          <a:p>
            <a:pPr marL="342900" lvl="0" indent="-342900">
              <a:buFont typeface="Arial" panose="020B0604020202020204" pitchFamily="34" charset="0"/>
              <a:buChar char="•"/>
            </a:pPr>
            <a:r>
              <a:rPr lang="en-US" sz="1600" dirty="0" smtClean="0"/>
              <a:t>Requires time and hard work to build</a:t>
            </a:r>
          </a:p>
          <a:p>
            <a:pPr marL="342900" lvl="0" indent="-342900">
              <a:buFont typeface="Arial" panose="020B0604020202020204" pitchFamily="34" charset="0"/>
              <a:buChar char="•"/>
            </a:pPr>
            <a:r>
              <a:rPr lang="en-US" sz="1600" dirty="0" smtClean="0"/>
              <a:t>Usually slower to build</a:t>
            </a:r>
          </a:p>
          <a:p>
            <a:pPr marL="342900" lvl="0" indent="-342900">
              <a:buFont typeface="Arial" panose="020B0604020202020204" pitchFamily="34" charset="0"/>
              <a:buChar char="•"/>
            </a:pPr>
            <a:r>
              <a:rPr lang="en-US" sz="1600" dirty="0" smtClean="0"/>
              <a:t>Smaller checks initially</a:t>
            </a:r>
          </a:p>
        </p:txBody>
      </p:sp>
      <p:sp>
        <p:nvSpPr>
          <p:cNvPr id="7" name="Rectangle 6"/>
          <p:cNvSpPr/>
          <p:nvPr/>
        </p:nvSpPr>
        <p:spPr>
          <a:xfrm>
            <a:off x="1285875" y="2109842"/>
            <a:ext cx="639021" cy="400110"/>
          </a:xfrm>
          <a:prstGeom prst="rect">
            <a:avLst/>
          </a:prstGeom>
        </p:spPr>
        <p:txBody>
          <a:bodyPr wrap="none">
            <a:spAutoFit/>
          </a:bodyPr>
          <a:lstStyle/>
          <a:p>
            <a:r>
              <a:rPr lang="en-US" sz="2000" dirty="0" smtClean="0"/>
              <a:t>Pros</a:t>
            </a:r>
            <a:endParaRPr lang="en-US" sz="2000" dirty="0"/>
          </a:p>
        </p:txBody>
      </p:sp>
      <p:sp>
        <p:nvSpPr>
          <p:cNvPr id="8" name="Rectangle 7"/>
          <p:cNvSpPr/>
          <p:nvPr/>
        </p:nvSpPr>
        <p:spPr>
          <a:xfrm>
            <a:off x="3855361" y="2117510"/>
            <a:ext cx="691215" cy="400110"/>
          </a:xfrm>
          <a:prstGeom prst="rect">
            <a:avLst/>
          </a:prstGeom>
        </p:spPr>
        <p:txBody>
          <a:bodyPr wrap="none">
            <a:spAutoFit/>
          </a:bodyPr>
          <a:lstStyle/>
          <a:p>
            <a:r>
              <a:rPr lang="en-US" sz="2000" dirty="0" smtClean="0"/>
              <a:t>Cons</a:t>
            </a:r>
            <a:endParaRPr lang="en-US" sz="2000" dirty="0"/>
          </a:p>
        </p:txBody>
      </p:sp>
      <p:pic>
        <p:nvPicPr>
          <p:cNvPr id="9" name="Picture 2" descr="https://encrypted-tbn2.google.com/images?q=tbn:ANd9GcRWHBOleV12Ue0uQtI-lkwGkEqis8xs5tzhCP8d0qt1rjYQ7Pag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1965046"/>
            <a:ext cx="3348037" cy="22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45111" y="1416825"/>
            <a:ext cx="8217249" cy="338554"/>
          </a:xfrm>
          <a:prstGeom prst="rect">
            <a:avLst/>
          </a:prstGeom>
        </p:spPr>
        <p:txBody>
          <a:bodyPr wrap="none">
            <a:spAutoFit/>
          </a:bodyPr>
          <a:lstStyle/>
          <a:p>
            <a:r>
              <a:rPr lang="en-US" sz="1600" dirty="0"/>
              <a:t>(</a:t>
            </a:r>
            <a:r>
              <a:rPr lang="en-US" sz="1600" dirty="0" smtClean="0"/>
              <a:t>dōTERRA</a:t>
            </a:r>
            <a:r>
              <a:rPr lang="en-US" sz="1600" dirty="0"/>
              <a:t>, </a:t>
            </a:r>
            <a:r>
              <a:rPr lang="en-US" sz="1600" dirty="0" smtClean="0"/>
              <a:t>Young Living, It Works, </a:t>
            </a:r>
            <a:r>
              <a:rPr lang="en-US" sz="1600" dirty="0" err="1" smtClean="0"/>
              <a:t>Nerium</a:t>
            </a:r>
            <a:r>
              <a:rPr lang="en-US" sz="1600" dirty="0" smtClean="0"/>
              <a:t>, Plexus, Le-</a:t>
            </a:r>
            <a:r>
              <a:rPr lang="en-US" sz="1600" dirty="0" err="1" smtClean="0"/>
              <a:t>Vel</a:t>
            </a:r>
            <a:r>
              <a:rPr lang="en-US" sz="1600" dirty="0" smtClean="0"/>
              <a:t>, </a:t>
            </a:r>
            <a:r>
              <a:rPr lang="en-US" sz="1600" dirty="0" err="1" smtClean="0"/>
              <a:t>Advocare</a:t>
            </a:r>
            <a:r>
              <a:rPr lang="en-US" sz="1600" dirty="0" smtClean="0"/>
              <a:t>, </a:t>
            </a:r>
            <a:r>
              <a:rPr lang="en-US" sz="1600" dirty="0" err="1" smtClean="0"/>
              <a:t>LifeVantage</a:t>
            </a:r>
            <a:r>
              <a:rPr lang="en-US" sz="1600" dirty="0" smtClean="0"/>
              <a:t>, </a:t>
            </a:r>
            <a:r>
              <a:rPr lang="en-US" sz="1600" dirty="0" err="1" smtClean="0"/>
              <a:t>Rodan</a:t>
            </a:r>
            <a:r>
              <a:rPr lang="en-US" sz="1600" dirty="0" smtClean="0"/>
              <a:t> &amp; Fields)</a:t>
            </a:r>
            <a:endParaRPr lang="en-US" sz="1600" dirty="0"/>
          </a:p>
        </p:txBody>
      </p:sp>
    </p:spTree>
    <p:extLst>
      <p:ext uri="{BB962C8B-B14F-4D97-AF65-F5344CB8AC3E}">
        <p14:creationId xmlns:p14="http://schemas.microsoft.com/office/powerpoint/2010/main" val="1004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300" y="824675"/>
            <a:ext cx="7772400" cy="600398"/>
          </a:xfrm>
        </p:spPr>
        <p:txBody>
          <a:bodyPr/>
          <a:lstStyle/>
          <a:p>
            <a:r>
              <a:rPr lang="en-US" sz="3200" dirty="0" err="1" smtClean="0">
                <a:solidFill>
                  <a:srgbClr val="4F8D2C"/>
                </a:solidFill>
              </a:rPr>
              <a:t>Unilevel</a:t>
            </a:r>
            <a:r>
              <a:rPr lang="en-US" sz="3200" dirty="0" smtClean="0">
                <a:solidFill>
                  <a:srgbClr val="4F8D2C"/>
                </a:solidFill>
              </a:rPr>
              <a:t> Summary – Things to Look For</a:t>
            </a:r>
            <a:endParaRPr lang="en-US" sz="3200" dirty="0">
              <a:solidFill>
                <a:srgbClr val="4F8D2C"/>
              </a:solidFill>
            </a:endParaRPr>
          </a:p>
        </p:txBody>
      </p:sp>
      <p:sp>
        <p:nvSpPr>
          <p:cNvPr id="4" name="TextBox 3"/>
          <p:cNvSpPr txBox="1"/>
          <p:nvPr/>
        </p:nvSpPr>
        <p:spPr>
          <a:xfrm>
            <a:off x="642223" y="1753514"/>
            <a:ext cx="5316391" cy="3170099"/>
          </a:xfrm>
          <a:prstGeom prst="rect">
            <a:avLst/>
          </a:prstGeom>
          <a:noFill/>
        </p:spPr>
        <p:txBody>
          <a:bodyPr wrap="square" rtlCol="0">
            <a:spAutoFit/>
          </a:bodyPr>
          <a:lstStyle/>
          <a:p>
            <a:pPr marL="342900" lvl="0" indent="-342900">
              <a:buFont typeface="+mj-lt"/>
              <a:buAutoNum type="arabicPeriod"/>
            </a:pPr>
            <a:r>
              <a:rPr lang="en-US" sz="2000" dirty="0" smtClean="0"/>
              <a:t>Payment percentage by level</a:t>
            </a:r>
          </a:p>
          <a:p>
            <a:pPr marL="800100" lvl="1" indent="-342900">
              <a:buFont typeface="Arial" panose="020B0604020202020204" pitchFamily="34" charset="0"/>
              <a:buChar char="•"/>
            </a:pPr>
            <a:r>
              <a:rPr lang="en-US" sz="2000" dirty="0" smtClean="0"/>
              <a:t>Fast Money vs. Residual Income</a:t>
            </a:r>
            <a:endParaRPr lang="en-US" sz="2000" dirty="0"/>
          </a:p>
          <a:p>
            <a:pPr marL="342900" lvl="0" indent="-342900">
              <a:buFont typeface="+mj-lt"/>
              <a:buAutoNum type="arabicPeriod"/>
            </a:pPr>
            <a:r>
              <a:rPr lang="en-US" sz="2000" dirty="0" smtClean="0"/>
              <a:t>Rank Requirements</a:t>
            </a:r>
          </a:p>
          <a:p>
            <a:pPr marL="800100" lvl="1" indent="-342900">
              <a:buFont typeface="+mj-lt"/>
              <a:buAutoNum type="alphaLcParenR"/>
            </a:pPr>
            <a:r>
              <a:rPr lang="en-US" sz="2000" dirty="0" smtClean="0"/>
              <a:t># of Legs</a:t>
            </a:r>
          </a:p>
          <a:p>
            <a:pPr marL="800100" lvl="1" indent="-342900">
              <a:buFont typeface="+mj-lt"/>
              <a:buAutoNum type="alphaLcParenR"/>
            </a:pPr>
            <a:r>
              <a:rPr lang="en-US" sz="2000" dirty="0" smtClean="0"/>
              <a:t>Size of Legs</a:t>
            </a:r>
          </a:p>
          <a:p>
            <a:pPr marL="800100" lvl="1" indent="-342900">
              <a:buFont typeface="+mj-lt"/>
              <a:buAutoNum type="alphaLcParenR"/>
            </a:pPr>
            <a:r>
              <a:rPr lang="en-US" sz="2000" dirty="0" smtClean="0"/>
              <a:t>OV Requirements</a:t>
            </a:r>
          </a:p>
          <a:p>
            <a:pPr marL="342900" indent="-342900">
              <a:buFont typeface="+mj-lt"/>
              <a:buAutoNum type="arabicPeriod"/>
            </a:pPr>
            <a:r>
              <a:rPr lang="en-US" sz="2000" dirty="0" smtClean="0"/>
              <a:t>Other Factors</a:t>
            </a:r>
          </a:p>
          <a:p>
            <a:pPr marL="800100" lvl="1" indent="-342900">
              <a:buFont typeface="+mj-lt"/>
              <a:buAutoNum type="alphaLcParenR"/>
            </a:pPr>
            <a:r>
              <a:rPr lang="en-US" sz="2000" dirty="0" smtClean="0"/>
              <a:t>Fast Start Bonuses</a:t>
            </a:r>
          </a:p>
          <a:p>
            <a:pPr marL="800100" lvl="1" indent="-342900">
              <a:buFont typeface="+mj-lt"/>
              <a:buAutoNum type="alphaLcParenR"/>
            </a:pPr>
            <a:r>
              <a:rPr lang="en-US" sz="2000" dirty="0" smtClean="0"/>
              <a:t>Pools/Depth</a:t>
            </a:r>
          </a:p>
          <a:p>
            <a:pPr marL="342900" indent="-342900">
              <a:buFont typeface="+mj-lt"/>
              <a:buAutoNum type="arabicPeriod"/>
            </a:pPr>
            <a:r>
              <a:rPr lang="en-US" sz="2000" dirty="0" smtClean="0"/>
              <a:t>Income Disclosures</a:t>
            </a:r>
          </a:p>
        </p:txBody>
      </p:sp>
      <p:pic>
        <p:nvPicPr>
          <p:cNvPr id="4098" name="Picture 2" descr="http://www.saskbarrelracing.ca/wp-content/uploads/2013/07/young-living-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5461" y="2718832"/>
            <a:ext cx="2007219" cy="789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0122" y="3463140"/>
            <a:ext cx="890038" cy="885093"/>
          </a:xfrm>
          <a:prstGeom prst="rect">
            <a:avLst/>
          </a:prstGeom>
        </p:spPr>
      </p:pic>
      <p:pic>
        <p:nvPicPr>
          <p:cNvPr id="7" name="Picture 6"/>
          <p:cNvPicPr>
            <a:picLocks noChangeAspect="1"/>
          </p:cNvPicPr>
          <p:nvPr/>
        </p:nvPicPr>
        <p:blipFill>
          <a:blip r:embed="rId5"/>
          <a:stretch>
            <a:fillRect/>
          </a:stretch>
        </p:blipFill>
        <p:spPr>
          <a:xfrm>
            <a:off x="5735548" y="4460972"/>
            <a:ext cx="3429000" cy="4953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8" y="2844894"/>
            <a:ext cx="846150" cy="846150"/>
          </a:xfrm>
          <a:prstGeom prst="rect">
            <a:avLst/>
          </a:prstGeom>
        </p:spPr>
      </p:pic>
      <p:sp>
        <p:nvSpPr>
          <p:cNvPr id="9" name="AutoShape 4" descr="Image result for nerium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7070" y="3752606"/>
            <a:ext cx="1300036" cy="1300036"/>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95264" y="3404193"/>
            <a:ext cx="1288074" cy="696827"/>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52144" y="1674846"/>
            <a:ext cx="3857602" cy="794212"/>
          </a:xfrm>
          <a:prstGeom prst="rect">
            <a:avLst/>
          </a:prstGeom>
        </p:spPr>
      </p:pic>
    </p:spTree>
    <p:extLst>
      <p:ext uri="{BB962C8B-B14F-4D97-AF65-F5344CB8AC3E}">
        <p14:creationId xmlns:p14="http://schemas.microsoft.com/office/powerpoint/2010/main" val="5805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63023" y="733337"/>
            <a:ext cx="6455612" cy="3735041"/>
          </a:xfrm>
        </p:spPr>
      </p:pic>
      <p:sp>
        <p:nvSpPr>
          <p:cNvPr id="2" name="Oval 1"/>
          <p:cNvSpPr/>
          <p:nvPr/>
        </p:nvSpPr>
        <p:spPr>
          <a:xfrm>
            <a:off x="1363023" y="2984642"/>
            <a:ext cx="2222658" cy="359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19590" y="4568782"/>
            <a:ext cx="7517699" cy="461665"/>
          </a:xfrm>
          <a:prstGeom prst="rect">
            <a:avLst/>
          </a:prstGeom>
          <a:noFill/>
        </p:spPr>
        <p:txBody>
          <a:bodyPr wrap="none" rtlCol="0">
            <a:spAutoFit/>
          </a:bodyPr>
          <a:lstStyle/>
          <a:p>
            <a:r>
              <a:rPr lang="en-US" sz="2400" dirty="0" smtClean="0"/>
              <a:t>48 different companies were listed in the 182 comments!!!</a:t>
            </a:r>
            <a:endParaRPr lang="en-US" sz="2400" dirty="0"/>
          </a:p>
        </p:txBody>
      </p:sp>
    </p:spTree>
    <p:extLst>
      <p:ext uri="{BB962C8B-B14F-4D97-AF65-F5344CB8AC3E}">
        <p14:creationId xmlns:p14="http://schemas.microsoft.com/office/powerpoint/2010/main" val="350243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388" y="892855"/>
            <a:ext cx="4974721" cy="1222601"/>
          </a:xfrm>
        </p:spPr>
        <p:txBody>
          <a:bodyPr/>
          <a:lstStyle/>
          <a:p>
            <a:r>
              <a:rPr lang="en-US" sz="2800" dirty="0" err="1" smtClean="0">
                <a:solidFill>
                  <a:srgbClr val="4F8D2C"/>
                </a:solidFill>
              </a:rPr>
              <a:t>doTERRA’s</a:t>
            </a:r>
            <a:r>
              <a:rPr lang="en-US" sz="2800" dirty="0" smtClean="0">
                <a:solidFill>
                  <a:srgbClr val="4F8D2C"/>
                </a:solidFill>
              </a:rPr>
              <a:t> Compensation Plan</a:t>
            </a:r>
            <a:br>
              <a:rPr lang="en-US" sz="2800" dirty="0" smtClean="0">
                <a:solidFill>
                  <a:srgbClr val="4F8D2C"/>
                </a:solidFill>
              </a:rPr>
            </a:br>
            <a:r>
              <a:rPr lang="en-US" sz="2800" dirty="0" smtClean="0">
                <a:solidFill>
                  <a:srgbClr val="4F8D2C"/>
                </a:solidFill>
              </a:rPr>
              <a:t>“</a:t>
            </a:r>
            <a:r>
              <a:rPr lang="en-US" sz="2800" dirty="0" err="1" smtClean="0">
                <a:solidFill>
                  <a:srgbClr val="4F8D2C"/>
                </a:solidFill>
              </a:rPr>
              <a:t>Unilevel</a:t>
            </a:r>
            <a:r>
              <a:rPr lang="en-US" sz="2800" dirty="0" smtClean="0">
                <a:solidFill>
                  <a:srgbClr val="4F8D2C"/>
                </a:solidFill>
              </a:rPr>
              <a:t> Plus”</a:t>
            </a:r>
            <a:endParaRPr lang="en-US" sz="2800" dirty="0">
              <a:solidFill>
                <a:srgbClr val="4F8D2C"/>
              </a:solidFill>
            </a:endParaRPr>
          </a:p>
        </p:txBody>
      </p:sp>
      <p:pic>
        <p:nvPicPr>
          <p:cNvPr id="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36615" y="898566"/>
            <a:ext cx="2859042" cy="191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056464" y="1844086"/>
            <a:ext cx="3536755" cy="3027772"/>
            <a:chOff x="885825" y="1796044"/>
            <a:chExt cx="4516837" cy="4215819"/>
          </a:xfrm>
        </p:grpSpPr>
        <p:sp>
          <p:nvSpPr>
            <p:cNvPr id="16" name="Diamond 15"/>
            <p:cNvSpPr/>
            <p:nvPr/>
          </p:nvSpPr>
          <p:spPr>
            <a:xfrm>
              <a:off x="1754188" y="2668588"/>
              <a:ext cx="2728912" cy="2620962"/>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b="1" dirty="0" err="1" smtClean="0"/>
                <a:t>Unilevel</a:t>
              </a:r>
              <a:endParaRPr lang="en-US" b="1" dirty="0" smtClean="0"/>
            </a:p>
            <a:p>
              <a:pPr algn="ctr" eaLnBrk="1" hangingPunct="1">
                <a:defRPr/>
              </a:pPr>
              <a:r>
                <a:rPr lang="en-US" b="1" dirty="0" smtClean="0"/>
                <a:t>Plus</a:t>
              </a:r>
              <a:endParaRPr lang="en-US" b="1" dirty="0"/>
            </a:p>
          </p:txBody>
        </p:sp>
        <p:sp>
          <p:nvSpPr>
            <p:cNvPr id="17" name="Diamond 16"/>
            <p:cNvSpPr/>
            <p:nvPr/>
          </p:nvSpPr>
          <p:spPr>
            <a:xfrm>
              <a:off x="964406" y="1796044"/>
              <a:ext cx="1600200" cy="1504950"/>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400" dirty="0"/>
                <a:t>Fast Start</a:t>
              </a:r>
            </a:p>
          </p:txBody>
        </p:sp>
        <p:sp>
          <p:nvSpPr>
            <p:cNvPr id="18" name="Diamond 17"/>
            <p:cNvSpPr/>
            <p:nvPr/>
          </p:nvSpPr>
          <p:spPr>
            <a:xfrm>
              <a:off x="3692524" y="1816203"/>
              <a:ext cx="1581149" cy="1490662"/>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200" dirty="0"/>
                <a:t>Power of 3</a:t>
              </a:r>
            </a:p>
          </p:txBody>
        </p:sp>
        <p:sp>
          <p:nvSpPr>
            <p:cNvPr id="19" name="Diamond 18"/>
            <p:cNvSpPr/>
            <p:nvPr/>
          </p:nvSpPr>
          <p:spPr>
            <a:xfrm>
              <a:off x="885825" y="4433888"/>
              <a:ext cx="1547813" cy="1577975"/>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400" dirty="0"/>
                <a:t>Pools</a:t>
              </a:r>
            </a:p>
          </p:txBody>
        </p:sp>
        <p:sp>
          <p:nvSpPr>
            <p:cNvPr id="20" name="Diamond 19"/>
            <p:cNvSpPr/>
            <p:nvPr/>
          </p:nvSpPr>
          <p:spPr>
            <a:xfrm>
              <a:off x="3821513" y="4433886"/>
              <a:ext cx="1581149" cy="1577975"/>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sz="1050" dirty="0"/>
            </a:p>
          </p:txBody>
        </p:sp>
        <p:sp>
          <p:nvSpPr>
            <p:cNvPr id="21" name="Down Arrow 20"/>
            <p:cNvSpPr/>
            <p:nvPr/>
          </p:nvSpPr>
          <p:spPr>
            <a:xfrm rot="18778697">
              <a:off x="2192206" y="2927162"/>
              <a:ext cx="263525" cy="441324"/>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latin typeface="Calibri" panose="020F0502020204030204" pitchFamily="34" charset="0"/>
              </a:endParaRPr>
            </a:p>
          </p:txBody>
        </p:sp>
        <p:pic>
          <p:nvPicPr>
            <p:cNvPr id="22"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8889" y="2947642"/>
              <a:ext cx="396874" cy="40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133757">
              <a:off x="3835000" y="4510088"/>
              <a:ext cx="396875"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06600" y="4486275"/>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a:xfrm>
            <a:off x="5615132" y="2971047"/>
            <a:ext cx="3265869" cy="1754326"/>
          </a:xfrm>
          <a:prstGeom prst="rect">
            <a:avLst/>
          </a:prstGeom>
        </p:spPr>
        <p:txBody>
          <a:bodyPr wrap="square">
            <a:spAutoFit/>
          </a:bodyPr>
          <a:lstStyle/>
          <a:p>
            <a:r>
              <a:rPr lang="en-US" dirty="0"/>
              <a:t>Other benefits:</a:t>
            </a:r>
          </a:p>
          <a:p>
            <a:r>
              <a:rPr lang="en-US" dirty="0"/>
              <a:t>   -  Loyalty </a:t>
            </a:r>
            <a:r>
              <a:rPr lang="en-US" dirty="0" smtClean="0"/>
              <a:t>Rewards</a:t>
            </a:r>
            <a:endParaRPr lang="en-US" dirty="0"/>
          </a:p>
          <a:p>
            <a:r>
              <a:rPr lang="en-US" dirty="0"/>
              <a:t>   -  Dynamic Compression</a:t>
            </a:r>
          </a:p>
          <a:p>
            <a:r>
              <a:rPr lang="en-US" dirty="0"/>
              <a:t>   -  Payout increase w/depth</a:t>
            </a:r>
          </a:p>
          <a:p>
            <a:r>
              <a:rPr lang="en-US" dirty="0"/>
              <a:t>   -  Minimal leg </a:t>
            </a:r>
            <a:r>
              <a:rPr lang="en-US" dirty="0" smtClean="0"/>
              <a:t>requirements</a:t>
            </a:r>
          </a:p>
          <a:p>
            <a:r>
              <a:rPr lang="en-US" dirty="0"/>
              <a:t> </a:t>
            </a:r>
            <a:r>
              <a:rPr lang="en-US" dirty="0" smtClean="0"/>
              <a:t>  -  No changes!!!</a:t>
            </a:r>
            <a:endParaRPr lang="en-US" dirty="0"/>
          </a:p>
        </p:txBody>
      </p:sp>
      <p:sp>
        <p:nvSpPr>
          <p:cNvPr id="3" name="TextBox 2"/>
          <p:cNvSpPr txBox="1"/>
          <p:nvPr/>
        </p:nvSpPr>
        <p:spPr>
          <a:xfrm>
            <a:off x="3531590" y="4078720"/>
            <a:ext cx="906184" cy="461665"/>
          </a:xfrm>
          <a:prstGeom prst="rect">
            <a:avLst/>
          </a:prstGeom>
          <a:noFill/>
        </p:spPr>
        <p:txBody>
          <a:bodyPr wrap="square" rtlCol="0">
            <a:spAutoFit/>
          </a:bodyPr>
          <a:lstStyle/>
          <a:p>
            <a:pPr algn="ctr"/>
            <a:r>
              <a:rPr lang="en-US" sz="1200" dirty="0" smtClean="0">
                <a:solidFill>
                  <a:schemeClr val="bg1"/>
                </a:solidFill>
              </a:rPr>
              <a:t>Founders Club</a:t>
            </a:r>
            <a:endParaRPr lang="en-US" sz="1200" dirty="0">
              <a:solidFill>
                <a:schemeClr val="bg1"/>
              </a:solidFill>
            </a:endParaRPr>
          </a:p>
        </p:txBody>
      </p:sp>
    </p:spTree>
    <p:extLst>
      <p:ext uri="{BB962C8B-B14F-4D97-AF65-F5344CB8AC3E}">
        <p14:creationId xmlns:p14="http://schemas.microsoft.com/office/powerpoint/2010/main" val="404681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997242" y="695541"/>
            <a:ext cx="5113421" cy="4357302"/>
          </a:xfrm>
        </p:spPr>
      </p:pic>
    </p:spTree>
    <p:extLst>
      <p:ext uri="{BB962C8B-B14F-4D97-AF65-F5344CB8AC3E}">
        <p14:creationId xmlns:p14="http://schemas.microsoft.com/office/powerpoint/2010/main" val="342133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3840387"/>
              </p:ext>
            </p:extLst>
          </p:nvPr>
        </p:nvGraphicFramePr>
        <p:xfrm>
          <a:off x="2955852" y="1451341"/>
          <a:ext cx="3391786" cy="3219882"/>
        </p:xfrm>
        <a:graphic>
          <a:graphicData uri="http://schemas.openxmlformats.org/drawingml/2006/table">
            <a:tbl>
              <a:tblPr>
                <a:tableStyleId>{5C22544A-7EE6-4342-B048-85BDC9FD1C3A}</a:tableStyleId>
              </a:tblPr>
              <a:tblGrid>
                <a:gridCol w="688882"/>
                <a:gridCol w="803696"/>
                <a:gridCol w="731938"/>
                <a:gridCol w="1167270"/>
              </a:tblGrid>
              <a:tr h="267210">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People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Awarded</a:t>
                      </a:r>
                      <a:endParaRPr lang="en-US" sz="1600" b="1"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 </a:t>
                      </a:r>
                      <a:endParaRPr lang="en-US" sz="1600" b="0"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135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729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1,458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2,187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4,893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tr>
              <a:tr h="280572">
                <a:tc gridSpan="3">
                  <a:txBody>
                    <a:bodyPr/>
                    <a:lstStyle/>
                    <a:p>
                      <a:pPr algn="l" fontAlgn="b"/>
                      <a:r>
                        <a:rPr lang="en-US" sz="1600" u="none" strike="noStrike" dirty="0">
                          <a:effectLst/>
                        </a:rPr>
                        <a:t>Monthly Payment</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15,902 </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Box 5"/>
          <p:cNvSpPr txBox="1"/>
          <p:nvPr/>
        </p:nvSpPr>
        <p:spPr>
          <a:xfrm>
            <a:off x="3579496" y="728338"/>
            <a:ext cx="2144498" cy="584775"/>
          </a:xfrm>
          <a:prstGeom prst="rect">
            <a:avLst/>
          </a:prstGeom>
          <a:noFill/>
        </p:spPr>
        <p:txBody>
          <a:bodyPr wrap="none" rtlCol="0">
            <a:spAutoFit/>
          </a:bodyPr>
          <a:lstStyle/>
          <a:p>
            <a:r>
              <a:rPr lang="en-US" sz="3200" dirty="0" smtClean="0"/>
              <a:t>Plexus Plan </a:t>
            </a:r>
            <a:endParaRPr lang="en-US" sz="3200" dirty="0"/>
          </a:p>
        </p:txBody>
      </p:sp>
    </p:spTree>
    <p:extLst>
      <p:ext uri="{BB962C8B-B14F-4D97-AF65-F5344CB8AC3E}">
        <p14:creationId xmlns:p14="http://schemas.microsoft.com/office/powerpoint/2010/main" val="24889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6380246"/>
              </p:ext>
            </p:extLst>
          </p:nvPr>
        </p:nvGraphicFramePr>
        <p:xfrm>
          <a:off x="637954" y="1648052"/>
          <a:ext cx="3391786" cy="3219882"/>
        </p:xfrm>
        <a:graphic>
          <a:graphicData uri="http://schemas.openxmlformats.org/drawingml/2006/table">
            <a:tbl>
              <a:tblPr>
                <a:tableStyleId>{5C22544A-7EE6-4342-B048-85BDC9FD1C3A}</a:tableStyleId>
              </a:tblPr>
              <a:tblGrid>
                <a:gridCol w="688882"/>
                <a:gridCol w="803696"/>
                <a:gridCol w="731938"/>
                <a:gridCol w="1167270"/>
              </a:tblGrid>
              <a:tr h="267210">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People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Awarded</a:t>
                      </a:r>
                      <a:endParaRPr lang="en-US" sz="1600" b="1"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 </a:t>
                      </a:r>
                      <a:endParaRPr lang="en-US" sz="1600" b="0" i="0" u="none" strike="noStrike">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135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729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1,458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2,187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4,893 </a:t>
                      </a:r>
                      <a:endParaRPr lang="en-US" sz="1600" b="0" i="0" u="none" strike="noStrike" dirty="0">
                        <a:solidFill>
                          <a:srgbClr val="000000"/>
                        </a:solidFill>
                        <a:effectLst/>
                        <a:latin typeface="Calibri" panose="020F0502020204030204" pitchFamily="34" charset="0"/>
                      </a:endParaRPr>
                    </a:p>
                  </a:txBody>
                  <a:tcPr marL="9525" marR="9525" marT="9525" marB="0" anchor="b"/>
                </a:tc>
              </a:tr>
              <a:tr h="267210">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tr>
              <a:tr h="280572">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15,902 </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032092"/>
              </p:ext>
            </p:extLst>
          </p:nvPr>
        </p:nvGraphicFramePr>
        <p:xfrm>
          <a:off x="4979137" y="1627404"/>
          <a:ext cx="3261095" cy="3240534"/>
        </p:xfrm>
        <a:graphic>
          <a:graphicData uri="http://schemas.openxmlformats.org/drawingml/2006/table">
            <a:tbl>
              <a:tblPr>
                <a:tableStyleId>{5C22544A-7EE6-4342-B048-85BDC9FD1C3A}</a:tableStyleId>
              </a:tblPr>
              <a:tblGrid>
                <a:gridCol w="662338"/>
                <a:gridCol w="772728"/>
                <a:gridCol w="703734"/>
                <a:gridCol w="1122295"/>
              </a:tblGrid>
              <a:tr h="247162">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tr>
              <a:tr h="247162">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People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Awarded</a:t>
                      </a:r>
                      <a:endParaRPr lang="en-US" sz="1600" b="1" i="0" u="none" strike="noStrike" dirty="0">
                        <a:solidFill>
                          <a:srgbClr val="000000"/>
                        </a:solidFill>
                        <a:effectLst/>
                        <a:latin typeface="Calibri" panose="020F0502020204030204" pitchFamily="34" charset="0"/>
                      </a:endParaRPr>
                    </a:p>
                  </a:txBody>
                  <a:tcPr marL="9525" marR="9525" marT="9525" marB="0" anchor="b"/>
                </a:tc>
              </a:tr>
              <a:tr h="447364">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a:t>
                      </a:r>
                      <a:r>
                        <a:rPr lang="en-US" sz="1600" u="none" strike="noStrike" dirty="0" smtClean="0">
                          <a:effectLst/>
                        </a:rPr>
                        <a:t>     3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18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81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1,215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3,645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10,935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16,221 </a:t>
                      </a:r>
                      <a:endParaRPr lang="en-US" sz="1600" b="0" i="0" u="none" strike="noStrike" dirty="0">
                        <a:solidFill>
                          <a:srgbClr val="000000"/>
                        </a:solidFill>
                        <a:effectLst/>
                        <a:latin typeface="Calibri" panose="020F0502020204030204" pitchFamily="34" charset="0"/>
                      </a:endParaRPr>
                    </a:p>
                  </a:txBody>
                  <a:tcPr marL="9525" marR="9525" marT="9525" marB="0" anchor="b"/>
                </a:tc>
              </a:tr>
              <a:tr h="247162">
                <a:tc gridSpan="3">
                  <a:txBody>
                    <a:bodyPr/>
                    <a:lstStyle/>
                    <a:p>
                      <a:pPr algn="l" fontAlgn="b"/>
                      <a:r>
                        <a:rPr lang="en-US" sz="1600" u="none" strike="noStrike" dirty="0">
                          <a:effectLst/>
                        </a:rPr>
                        <a:t>Payment per point</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tr>
              <a:tr h="259520">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52,718 </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Box 5"/>
          <p:cNvSpPr txBox="1"/>
          <p:nvPr/>
        </p:nvSpPr>
        <p:spPr>
          <a:xfrm>
            <a:off x="1261598" y="866561"/>
            <a:ext cx="2144498" cy="584775"/>
          </a:xfrm>
          <a:prstGeom prst="rect">
            <a:avLst/>
          </a:prstGeom>
          <a:noFill/>
        </p:spPr>
        <p:txBody>
          <a:bodyPr wrap="none" rtlCol="0">
            <a:spAutoFit/>
          </a:bodyPr>
          <a:lstStyle/>
          <a:p>
            <a:r>
              <a:rPr lang="en-US" sz="3200" dirty="0" smtClean="0"/>
              <a:t>Plexus Plan </a:t>
            </a:r>
            <a:endParaRPr lang="en-US" sz="3200" dirty="0"/>
          </a:p>
        </p:txBody>
      </p:sp>
      <p:sp>
        <p:nvSpPr>
          <p:cNvPr id="8" name="TextBox 7"/>
          <p:cNvSpPr txBox="1"/>
          <p:nvPr/>
        </p:nvSpPr>
        <p:spPr>
          <a:xfrm>
            <a:off x="5171501" y="655478"/>
            <a:ext cx="2876365" cy="954107"/>
          </a:xfrm>
          <a:prstGeom prst="rect">
            <a:avLst/>
          </a:prstGeom>
          <a:noFill/>
        </p:spPr>
        <p:txBody>
          <a:bodyPr wrap="none" rtlCol="0">
            <a:spAutoFit/>
          </a:bodyPr>
          <a:lstStyle/>
          <a:p>
            <a:pPr algn="ctr"/>
            <a:r>
              <a:rPr lang="en-US" sz="3200" dirty="0" smtClean="0"/>
              <a:t>Plexus Plan </a:t>
            </a:r>
          </a:p>
          <a:p>
            <a:pPr algn="ctr"/>
            <a:r>
              <a:rPr lang="en-US" sz="2400" dirty="0" smtClean="0"/>
              <a:t>(If they valued depth)</a:t>
            </a:r>
            <a:endParaRPr lang="en-US" sz="2400" dirty="0"/>
          </a:p>
        </p:txBody>
      </p:sp>
      <p:sp>
        <p:nvSpPr>
          <p:cNvPr id="2" name="Oval 1"/>
          <p:cNvSpPr/>
          <p:nvPr/>
        </p:nvSpPr>
        <p:spPr>
          <a:xfrm>
            <a:off x="6613451" y="2211571"/>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33847" y="2130055"/>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48246" y="4486939"/>
            <a:ext cx="797442"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36711" y="4501115"/>
            <a:ext cx="797442"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99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0163" y="951622"/>
            <a:ext cx="2606804" cy="584775"/>
          </a:xfrm>
          <a:prstGeom prst="rect">
            <a:avLst/>
          </a:prstGeom>
          <a:noFill/>
        </p:spPr>
        <p:txBody>
          <a:bodyPr wrap="none" rtlCol="0">
            <a:spAutoFit/>
          </a:bodyPr>
          <a:lstStyle/>
          <a:p>
            <a:r>
              <a:rPr lang="en-US" sz="3200" dirty="0" smtClean="0"/>
              <a:t>dōTERRA Plan </a:t>
            </a:r>
            <a:endParaRPr lang="en-US" sz="3200" dirty="0"/>
          </a:p>
        </p:txBody>
      </p:sp>
      <p:sp>
        <p:nvSpPr>
          <p:cNvPr id="11" name="TextBox 10"/>
          <p:cNvSpPr txBox="1"/>
          <p:nvPr/>
        </p:nvSpPr>
        <p:spPr>
          <a:xfrm>
            <a:off x="5107462" y="746472"/>
            <a:ext cx="3011978" cy="830997"/>
          </a:xfrm>
          <a:prstGeom prst="rect">
            <a:avLst/>
          </a:prstGeom>
          <a:noFill/>
        </p:spPr>
        <p:txBody>
          <a:bodyPr wrap="none" rtlCol="0">
            <a:spAutoFit/>
          </a:bodyPr>
          <a:lstStyle/>
          <a:p>
            <a:pPr algn="ctr"/>
            <a:r>
              <a:rPr lang="en-US" sz="3200" dirty="0" smtClean="0"/>
              <a:t>dōTERRA Plan</a:t>
            </a:r>
          </a:p>
          <a:p>
            <a:pPr algn="ctr"/>
            <a:r>
              <a:rPr lang="en-US" sz="1600" dirty="0" smtClean="0"/>
              <a:t>(if the percentages were inverted)</a:t>
            </a:r>
            <a:endParaRPr lang="en-US" sz="32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59898074"/>
              </p:ext>
            </p:extLst>
          </p:nvPr>
        </p:nvGraphicFramePr>
        <p:xfrm>
          <a:off x="164690" y="1591828"/>
          <a:ext cx="4357750" cy="3125497"/>
        </p:xfrm>
        <a:graphic>
          <a:graphicData uri="http://schemas.openxmlformats.org/drawingml/2006/table">
            <a:tbl>
              <a:tblPr>
                <a:tableStyleId>{5C22544A-7EE6-4342-B048-85BDC9FD1C3A}</a:tableStyleId>
              </a:tblPr>
              <a:tblGrid>
                <a:gridCol w="901603"/>
                <a:gridCol w="1314840"/>
                <a:gridCol w="901603"/>
                <a:gridCol w="1239704"/>
              </a:tblGrid>
              <a:tr h="195754">
                <a:tc>
                  <a:txBody>
                    <a:bodyPr/>
                    <a:lstStyle/>
                    <a:p>
                      <a:pPr algn="ctr" fontAlgn="b"/>
                      <a:r>
                        <a:rPr lang="en-US" sz="1600" u="none" strike="noStrike" dirty="0">
                          <a:effectLst/>
                        </a:rPr>
                        <a:t>Level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Volume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Amount</a:t>
                      </a:r>
                      <a:endParaRPr lang="en-US" sz="1600" b="1" i="0" u="none" strike="noStrike">
                        <a:solidFill>
                          <a:srgbClr val="000000"/>
                        </a:solidFill>
                        <a:effectLst/>
                        <a:latin typeface="Calibri" panose="020F0502020204030204" pitchFamily="34" charset="0"/>
                      </a:endParaRPr>
                    </a:p>
                  </a:txBody>
                  <a:tcPr marL="9525" marR="9525" marT="9525" marB="0" anchor="b"/>
                </a:tc>
              </a:tr>
              <a:tr h="27405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1,430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28.60 </a:t>
                      </a:r>
                      <a:endParaRPr lang="en-US" sz="1600" b="0" i="0" u="none" strike="noStrike" dirty="0">
                        <a:solidFill>
                          <a:srgbClr val="000000"/>
                        </a:solidFill>
                        <a:effectLst/>
                        <a:latin typeface="Calibri" panose="020F0502020204030204" pitchFamily="34" charset="0"/>
                      </a:endParaRPr>
                    </a:p>
                  </a:txBody>
                  <a:tcPr marL="9525" marR="9525" marT="9525" marB="0" anchor="b"/>
                </a:tc>
              </a:tr>
              <a:tr h="274058">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5,608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168.23 </a:t>
                      </a:r>
                      <a:endParaRPr lang="en-US" sz="1600" b="0" i="0" u="none" strike="noStrike">
                        <a:solidFill>
                          <a:srgbClr val="000000"/>
                        </a:solidFill>
                        <a:effectLst/>
                        <a:latin typeface="Calibri" panose="020F0502020204030204" pitchFamily="34" charset="0"/>
                      </a:endParaRPr>
                    </a:p>
                  </a:txBody>
                  <a:tcPr marL="9525" marR="9525" marT="9525" marB="0" anchor="b"/>
                </a:tc>
              </a:tr>
              <a:tr h="274058">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24,207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1,210.35 </a:t>
                      </a:r>
                      <a:endParaRPr lang="en-US" sz="1600" b="0" i="0" u="none" strike="noStrike">
                        <a:solidFill>
                          <a:srgbClr val="000000"/>
                        </a:solidFill>
                        <a:effectLst/>
                        <a:latin typeface="Calibri" panose="020F0502020204030204" pitchFamily="34" charset="0"/>
                      </a:endParaRPr>
                    </a:p>
                  </a:txBody>
                  <a:tcPr marL="9525" marR="9525" marT="9525" marB="0" anchor="b"/>
                </a:tc>
              </a:tr>
              <a:tr h="274058">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80,661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4,033.03 </a:t>
                      </a:r>
                      <a:endParaRPr lang="en-US" sz="1600" b="0" i="0" u="none" strike="noStrike">
                        <a:solidFill>
                          <a:srgbClr val="000000"/>
                        </a:solidFill>
                        <a:effectLst/>
                        <a:latin typeface="Calibri" panose="020F0502020204030204" pitchFamily="34" charset="0"/>
                      </a:endParaRPr>
                    </a:p>
                  </a:txBody>
                  <a:tcPr marL="9525" marR="9525" marT="9525" marB="0" anchor="b"/>
                </a:tc>
              </a:tr>
              <a:tr h="496046">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213,484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12,809.04 </a:t>
                      </a:r>
                      <a:endParaRPr lang="en-US" sz="1600" b="0" i="0" u="none" strike="noStrike">
                        <a:solidFill>
                          <a:srgbClr val="000000"/>
                        </a:solidFill>
                        <a:effectLst/>
                        <a:latin typeface="Calibri" panose="020F0502020204030204" pitchFamily="34" charset="0"/>
                      </a:endParaRPr>
                    </a:p>
                  </a:txBody>
                  <a:tcPr marL="9525" marR="9525" marT="9525" marB="0" anchor="b"/>
                </a:tc>
              </a:tr>
              <a:tr h="496046">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437,133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26,227.98 </a:t>
                      </a:r>
                      <a:endParaRPr lang="en-US" sz="1600" b="0" i="0" u="none" strike="noStrike">
                        <a:solidFill>
                          <a:srgbClr val="000000"/>
                        </a:solidFill>
                        <a:effectLst/>
                        <a:latin typeface="Calibri" panose="020F0502020204030204" pitchFamily="34" charset="0"/>
                      </a:endParaRPr>
                    </a:p>
                  </a:txBody>
                  <a:tcPr marL="9525" marR="9525" marT="9525" marB="0" anchor="b"/>
                </a:tc>
              </a:tr>
              <a:tr h="496046">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786,839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55,078.73 </a:t>
                      </a:r>
                      <a:endParaRPr lang="en-US" sz="1600" b="0" i="0" u="none" strike="noStrike" dirty="0">
                        <a:solidFill>
                          <a:srgbClr val="000000"/>
                        </a:solidFill>
                        <a:effectLst/>
                        <a:latin typeface="Calibri" panose="020F0502020204030204" pitchFamily="34" charset="0"/>
                      </a:endParaRPr>
                    </a:p>
                  </a:txBody>
                  <a:tcPr marL="9525" marR="9525" marT="9525" marB="0" anchor="b"/>
                </a:tc>
              </a:tr>
              <a:tr h="28776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99,555.95 </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3" name="Oval 12"/>
          <p:cNvSpPr/>
          <p:nvPr/>
        </p:nvSpPr>
        <p:spPr>
          <a:xfrm>
            <a:off x="2430262" y="1837011"/>
            <a:ext cx="797442" cy="263512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227704" y="4357762"/>
            <a:ext cx="1375118"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582372742"/>
              </p:ext>
            </p:extLst>
          </p:nvPr>
        </p:nvGraphicFramePr>
        <p:xfrm>
          <a:off x="4711842" y="1591828"/>
          <a:ext cx="4298593" cy="3026790"/>
        </p:xfrm>
        <a:graphic>
          <a:graphicData uri="http://schemas.openxmlformats.org/drawingml/2006/table">
            <a:tbl>
              <a:tblPr>
                <a:tableStyleId>{5C22544A-7EE6-4342-B048-85BDC9FD1C3A}</a:tableStyleId>
              </a:tblPr>
              <a:tblGrid>
                <a:gridCol w="889364"/>
                <a:gridCol w="1296990"/>
                <a:gridCol w="889364"/>
                <a:gridCol w="1222875"/>
              </a:tblGrid>
              <a:tr h="263658">
                <a:tc>
                  <a:txBody>
                    <a:bodyPr/>
                    <a:lstStyle/>
                    <a:p>
                      <a:pPr algn="ctr" fontAlgn="b"/>
                      <a:r>
                        <a:rPr lang="en-US" sz="1600" u="none" strike="noStrike" dirty="0">
                          <a:effectLst/>
                        </a:rPr>
                        <a:t>Level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Volume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Amount</a:t>
                      </a:r>
                      <a:endParaRPr lang="en-US" sz="1600" b="1" i="0" u="none" strike="noStrike">
                        <a:solidFill>
                          <a:srgbClr val="000000"/>
                        </a:solidFill>
                        <a:effectLst/>
                        <a:latin typeface="Calibri" panose="020F0502020204030204" pitchFamily="34" charset="0"/>
                      </a:endParaRPr>
                    </a:p>
                  </a:txBody>
                  <a:tcPr marL="9525" marR="9525" marT="9525" marB="0" anchor="b"/>
                </a:tc>
              </a:tr>
              <a:tr h="26365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1,430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100.10 </a:t>
                      </a:r>
                      <a:endParaRPr lang="en-US" sz="1600" b="0" i="0" u="none" strike="noStrike">
                        <a:solidFill>
                          <a:srgbClr val="000000"/>
                        </a:solidFill>
                        <a:effectLst/>
                        <a:latin typeface="Calibri" panose="020F0502020204030204" pitchFamily="34" charset="0"/>
                      </a:endParaRPr>
                    </a:p>
                  </a:txBody>
                  <a:tcPr marL="9525" marR="9525" marT="9525" marB="0" anchor="b"/>
                </a:tc>
              </a:tr>
              <a:tr h="263658">
                <a:tc>
                  <a:txBody>
                    <a:bodyPr/>
                    <a:lstStyle/>
                    <a:p>
                      <a:pPr algn="ctr" fontAlgn="ct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5,608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336.45 </a:t>
                      </a:r>
                      <a:endParaRPr lang="en-US" sz="1600" b="0" i="0" u="none" strike="noStrike">
                        <a:solidFill>
                          <a:srgbClr val="000000"/>
                        </a:solidFill>
                        <a:effectLst/>
                        <a:latin typeface="Calibri" panose="020F0502020204030204" pitchFamily="34" charset="0"/>
                      </a:endParaRPr>
                    </a:p>
                  </a:txBody>
                  <a:tcPr marL="9525" marR="9525" marT="9525" marB="0" anchor="b"/>
                </a:tc>
              </a:tr>
              <a:tr h="263658">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24,207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1,452.42 </a:t>
                      </a:r>
                      <a:endParaRPr lang="en-US" sz="1600" b="0" i="0" u="none" strike="noStrike">
                        <a:solidFill>
                          <a:srgbClr val="000000"/>
                        </a:solidFill>
                        <a:effectLst/>
                        <a:latin typeface="Calibri" panose="020F0502020204030204" pitchFamily="34" charset="0"/>
                      </a:endParaRPr>
                    </a:p>
                  </a:txBody>
                  <a:tcPr marL="9525" marR="9525" marT="9525" marB="0" anchor="b"/>
                </a:tc>
              </a:tr>
              <a:tr h="263658">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80,661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4,033.03 </a:t>
                      </a:r>
                      <a:endParaRPr lang="en-US" sz="1600" b="0" i="0" u="none" strike="noStrike">
                        <a:solidFill>
                          <a:srgbClr val="000000"/>
                        </a:solidFill>
                        <a:effectLst/>
                        <a:latin typeface="Calibri" panose="020F0502020204030204" pitchFamily="34" charset="0"/>
                      </a:endParaRPr>
                    </a:p>
                  </a:txBody>
                  <a:tcPr marL="9525" marR="9525" marT="9525" marB="0" anchor="b"/>
                </a:tc>
              </a:tr>
              <a:tr h="477220">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213,484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10,674.20 </a:t>
                      </a:r>
                      <a:endParaRPr lang="en-US" sz="1600" b="0" i="0" u="none" strike="noStrike" dirty="0">
                        <a:solidFill>
                          <a:srgbClr val="000000"/>
                        </a:solidFill>
                        <a:effectLst/>
                        <a:latin typeface="Calibri" panose="020F0502020204030204" pitchFamily="34" charset="0"/>
                      </a:endParaRPr>
                    </a:p>
                  </a:txBody>
                  <a:tcPr marL="9525" marR="9525" marT="9525" marB="0" anchor="b"/>
                </a:tc>
              </a:tr>
              <a:tr h="477220">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437,133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13,113.99 </a:t>
                      </a:r>
                      <a:endParaRPr lang="en-US" sz="1600" b="0" i="0" u="none" strike="noStrike" dirty="0">
                        <a:solidFill>
                          <a:srgbClr val="000000"/>
                        </a:solidFill>
                        <a:effectLst/>
                        <a:latin typeface="Calibri" panose="020F0502020204030204" pitchFamily="34" charset="0"/>
                      </a:endParaRPr>
                    </a:p>
                  </a:txBody>
                  <a:tcPr marL="9525" marR="9525" marT="9525" marB="0" anchor="b"/>
                </a:tc>
              </a:tr>
              <a:tr h="477220">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786,839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15,736.78 </a:t>
                      </a:r>
                      <a:endParaRPr lang="en-US" sz="1600" b="0" i="0" u="none" strike="noStrike" dirty="0">
                        <a:solidFill>
                          <a:srgbClr val="000000"/>
                        </a:solidFill>
                        <a:effectLst/>
                        <a:latin typeface="Calibri" panose="020F0502020204030204" pitchFamily="34" charset="0"/>
                      </a:endParaRPr>
                    </a:p>
                  </a:txBody>
                  <a:tcPr marL="9525" marR="9525" marT="9525" marB="0" anchor="b"/>
                </a:tc>
              </a:tr>
              <a:tr h="27684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45,446.97 </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6" name="Oval 15"/>
          <p:cNvSpPr/>
          <p:nvPr/>
        </p:nvSpPr>
        <p:spPr>
          <a:xfrm>
            <a:off x="7744337" y="4263837"/>
            <a:ext cx="1375118"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946895" y="1823232"/>
            <a:ext cx="797442" cy="263512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9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92" y="1631666"/>
            <a:ext cx="8229600" cy="3394472"/>
          </a:xfrm>
        </p:spPr>
        <p:txBody>
          <a:bodyPr/>
          <a:lstStyle/>
          <a:p>
            <a:pPr marL="0" indent="0">
              <a:buNone/>
            </a:pPr>
            <a:r>
              <a:rPr lang="en-US" dirty="0" smtClean="0"/>
              <a:t>It Works:			 		L1 – 10%, L6 – 2%</a:t>
            </a:r>
          </a:p>
          <a:p>
            <a:pPr marL="0" indent="0">
              <a:buNone/>
            </a:pPr>
            <a:r>
              <a:rPr lang="en-US" dirty="0" err="1" smtClean="0"/>
              <a:t>Nerium</a:t>
            </a:r>
            <a:r>
              <a:rPr lang="en-US" dirty="0" smtClean="0"/>
              <a:t>:				 		L1 – 5%, L7 – 2%</a:t>
            </a:r>
          </a:p>
          <a:p>
            <a:pPr marL="0" indent="0">
              <a:buNone/>
            </a:pPr>
            <a:r>
              <a:rPr lang="en-US" dirty="0" err="1" smtClean="0"/>
              <a:t>Rodan</a:t>
            </a:r>
            <a:r>
              <a:rPr lang="en-US" dirty="0" smtClean="0"/>
              <a:t> and Fields:	 	L1 – 5%, L5 – 5%</a:t>
            </a:r>
          </a:p>
          <a:p>
            <a:pPr marL="0" indent="0">
              <a:buNone/>
            </a:pPr>
            <a:r>
              <a:rPr lang="en-US" dirty="0" err="1" smtClean="0"/>
              <a:t>LeVel</a:t>
            </a:r>
            <a:r>
              <a:rPr lang="en-US" dirty="0" smtClean="0"/>
              <a:t>	:						L1 – 4%, L8 – 4%</a:t>
            </a:r>
          </a:p>
          <a:p>
            <a:pPr marL="0" indent="0">
              <a:buNone/>
            </a:pPr>
            <a:r>
              <a:rPr lang="en-US" dirty="0" err="1" smtClean="0"/>
              <a:t>LifeVantage</a:t>
            </a:r>
            <a:r>
              <a:rPr lang="en-US" dirty="0" smtClean="0"/>
              <a:t>:				L1- 2%, L5 – 5%, L9 – 2%</a:t>
            </a:r>
          </a:p>
          <a:p>
            <a:pPr marL="0" indent="0">
              <a:buNone/>
            </a:pPr>
            <a:r>
              <a:rPr lang="en-US" dirty="0" err="1" smtClean="0"/>
              <a:t>Nerium</a:t>
            </a:r>
            <a:r>
              <a:rPr lang="en-US" dirty="0" smtClean="0"/>
              <a:t>:						L1 – 5%, L8 – 2%</a:t>
            </a:r>
            <a:endParaRPr lang="en-US" dirty="0"/>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Competing </a:t>
            </a:r>
            <a:r>
              <a:rPr lang="en-US" sz="3200" dirty="0" err="1" smtClean="0">
                <a:solidFill>
                  <a:srgbClr val="4F8D2C"/>
                </a:solidFill>
              </a:rPr>
              <a:t>Unilevels</a:t>
            </a:r>
            <a:r>
              <a:rPr lang="en-US" sz="3200" dirty="0" smtClean="0">
                <a:solidFill>
                  <a:srgbClr val="4F8D2C"/>
                </a:solidFill>
              </a:rPr>
              <a:t> - % pay by Rank</a:t>
            </a:r>
            <a:endParaRPr lang="en-US" sz="3200" dirty="0">
              <a:solidFill>
                <a:srgbClr val="4F8D2C"/>
              </a:solidFill>
            </a:endParaRPr>
          </a:p>
        </p:txBody>
      </p:sp>
    </p:spTree>
    <p:extLst>
      <p:ext uri="{BB962C8B-B14F-4D97-AF65-F5344CB8AC3E}">
        <p14:creationId xmlns:p14="http://schemas.microsoft.com/office/powerpoint/2010/main" val="32855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92" y="1631666"/>
            <a:ext cx="8229600" cy="3394472"/>
          </a:xfrm>
        </p:spPr>
        <p:txBody>
          <a:bodyPr/>
          <a:lstStyle/>
          <a:p>
            <a:pPr marL="0" indent="0">
              <a:buNone/>
            </a:pPr>
            <a:r>
              <a:rPr lang="en-US" dirty="0" smtClean="0"/>
              <a:t>Life Vantage: Top rank requires 1 million OV</a:t>
            </a:r>
          </a:p>
          <a:p>
            <a:pPr marL="0" indent="0">
              <a:buNone/>
            </a:pPr>
            <a:r>
              <a:rPr lang="en-US" dirty="0" smtClean="0"/>
              <a:t>Young Living: Diamond rank 250,000 OV</a:t>
            </a:r>
          </a:p>
          <a:p>
            <a:pPr marL="0" indent="0">
              <a:buNone/>
            </a:pPr>
            <a:r>
              <a:rPr lang="en-US" dirty="0"/>
              <a:t>	</a:t>
            </a:r>
            <a:r>
              <a:rPr lang="en-US" dirty="0" smtClean="0"/>
              <a:t>				Top rank requires 1.5 million OV</a:t>
            </a:r>
          </a:p>
          <a:p>
            <a:pPr marL="0" indent="0">
              <a:buNone/>
            </a:pPr>
            <a:r>
              <a:rPr lang="en-US" dirty="0" err="1" smtClean="0"/>
              <a:t>Nerium</a:t>
            </a:r>
            <a:r>
              <a:rPr lang="en-US" dirty="0" smtClean="0"/>
              <a:t>:			Diamond-type rank 150,000 OV</a:t>
            </a:r>
          </a:p>
          <a:p>
            <a:pPr marL="0" indent="0">
              <a:buNone/>
            </a:pPr>
            <a:r>
              <a:rPr lang="en-US" dirty="0"/>
              <a:t>	</a:t>
            </a:r>
            <a:r>
              <a:rPr lang="en-US" dirty="0" smtClean="0"/>
              <a:t>				Top rank requires 1.65 million OV </a:t>
            </a:r>
          </a:p>
          <a:p>
            <a:pPr marL="0" indent="0">
              <a:buNone/>
            </a:pPr>
            <a:r>
              <a:rPr lang="en-US" dirty="0" smtClean="0"/>
              <a:t/>
            </a:r>
            <a:br>
              <a:rPr lang="en-US" dirty="0" smtClean="0"/>
            </a:br>
            <a:endParaRPr lang="en-US" dirty="0"/>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Rank Requirements - Examples</a:t>
            </a:r>
            <a:endParaRPr lang="en-US" sz="3200" dirty="0">
              <a:solidFill>
                <a:srgbClr val="4F8D2C"/>
              </a:solidFill>
            </a:endParaRPr>
          </a:p>
        </p:txBody>
      </p:sp>
    </p:spTree>
    <p:extLst>
      <p:ext uri="{BB962C8B-B14F-4D97-AF65-F5344CB8AC3E}">
        <p14:creationId xmlns:p14="http://schemas.microsoft.com/office/powerpoint/2010/main" val="85702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4559" y="706103"/>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Income Disclosures</a:t>
            </a:r>
            <a:endParaRPr lang="en-US" sz="3200" dirty="0">
              <a:solidFill>
                <a:srgbClr val="4F8D2C"/>
              </a:solidFill>
            </a:endParaRPr>
          </a:p>
        </p:txBody>
      </p:sp>
      <p:sp>
        <p:nvSpPr>
          <p:cNvPr id="6" name="TextBox 5"/>
          <p:cNvSpPr txBox="1"/>
          <p:nvPr/>
        </p:nvSpPr>
        <p:spPr>
          <a:xfrm>
            <a:off x="4957228" y="1623316"/>
            <a:ext cx="425869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Read the fine print.</a:t>
            </a:r>
          </a:p>
          <a:p>
            <a:pPr marL="285750" indent="-285750">
              <a:buFont typeface="Arial" panose="020B0604020202020204" pitchFamily="34" charset="0"/>
              <a:buChar char="•"/>
            </a:pPr>
            <a:r>
              <a:rPr lang="en-US" sz="2400" dirty="0" smtClean="0"/>
              <a:t>No disclosure is a red flag</a:t>
            </a:r>
          </a:p>
          <a:p>
            <a:pPr marL="742950" lvl="1" indent="-285750">
              <a:buFont typeface="Arial" panose="020B0604020202020204" pitchFamily="34" charset="0"/>
              <a:buChar char="•"/>
            </a:pPr>
            <a:r>
              <a:rPr lang="en-US" sz="2400" dirty="0" err="1" smtClean="0"/>
              <a:t>LeVel</a:t>
            </a:r>
            <a:r>
              <a:rPr lang="en-US" sz="2400" dirty="0" smtClean="0"/>
              <a:t> has no disclosure</a:t>
            </a:r>
          </a:p>
          <a:p>
            <a:pPr marL="285750" indent="-285750">
              <a:buFont typeface="Arial" panose="020B0604020202020204" pitchFamily="34" charset="0"/>
              <a:buChar char="•"/>
            </a:pPr>
            <a:r>
              <a:rPr lang="en-US" sz="2400" dirty="0" smtClean="0"/>
              <a:t>Be sure to compare like ranks</a:t>
            </a:r>
          </a:p>
          <a:p>
            <a:pPr marL="742950" lvl="1" indent="-285750">
              <a:buFont typeface="Arial" panose="020B0604020202020204" pitchFamily="34" charset="0"/>
              <a:buChar char="•"/>
            </a:pPr>
            <a:r>
              <a:rPr lang="en-US" sz="2400" dirty="0" smtClean="0"/>
              <a:t>Compare Leg/OV requirements</a:t>
            </a:r>
          </a:p>
          <a:p>
            <a:pPr marL="285750" indent="-285750">
              <a:buFont typeface="Arial" panose="020B0604020202020204" pitchFamily="34" charset="0"/>
              <a:buChar char="•"/>
            </a:pPr>
            <a:r>
              <a:rPr lang="en-US" sz="2400" dirty="0" smtClean="0"/>
              <a:t>Look for or compute numbers at each level.</a:t>
            </a:r>
          </a:p>
        </p:txBody>
      </p:sp>
      <p:pic>
        <p:nvPicPr>
          <p:cNvPr id="2" name="Picture 1" descr="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0" y="3156055"/>
            <a:ext cx="4766888" cy="1786685"/>
          </a:xfrm>
          <a:prstGeom prst="rect">
            <a:avLst/>
          </a:prstGeom>
        </p:spPr>
      </p:pic>
      <p:pic>
        <p:nvPicPr>
          <p:cNvPr id="3" name="Picture 2" descr="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5" y="1306501"/>
            <a:ext cx="4786683" cy="1818506"/>
          </a:xfrm>
          <a:prstGeom prst="rect">
            <a:avLst/>
          </a:prstGeom>
        </p:spPr>
      </p:pic>
    </p:spTree>
    <p:extLst>
      <p:ext uri="{BB962C8B-B14F-4D97-AF65-F5344CB8AC3E}">
        <p14:creationId xmlns:p14="http://schemas.microsoft.com/office/powerpoint/2010/main" val="416933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Income Disclosures  - Top Ranks</a:t>
            </a:r>
            <a:endParaRPr lang="en-US" sz="3200" dirty="0">
              <a:solidFill>
                <a:srgbClr val="4F8D2C"/>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947628982"/>
              </p:ext>
            </p:extLst>
          </p:nvPr>
        </p:nvGraphicFramePr>
        <p:xfrm>
          <a:off x="68917" y="1900238"/>
          <a:ext cx="9023684" cy="2117037"/>
        </p:xfrm>
        <a:graphic>
          <a:graphicData uri="http://schemas.openxmlformats.org/presentationml/2006/ole">
            <mc:AlternateContent xmlns:mc="http://schemas.openxmlformats.org/markup-compatibility/2006">
              <mc:Choice xmlns:v="urn:schemas-microsoft-com:vml" Requires="v">
                <p:oleObj spid="_x0000_s5133" name="Worksheet" r:id="rId3" imgW="5724636" imgH="1342920" progId="Excel.Sheet.12">
                  <p:embed/>
                </p:oleObj>
              </mc:Choice>
              <mc:Fallback>
                <p:oleObj name="Worksheet" r:id="rId3" imgW="5724636" imgH="1342920" progId="Excel.Sheet.12">
                  <p:embed/>
                  <p:pic>
                    <p:nvPicPr>
                      <p:cNvPr id="0" name=""/>
                      <p:cNvPicPr/>
                      <p:nvPr/>
                    </p:nvPicPr>
                    <p:blipFill>
                      <a:blip r:embed="rId4"/>
                      <a:stretch>
                        <a:fillRect/>
                      </a:stretch>
                    </p:blipFill>
                    <p:spPr>
                      <a:xfrm>
                        <a:off x="68917" y="1900238"/>
                        <a:ext cx="9023684" cy="2117037"/>
                      </a:xfrm>
                      <a:prstGeom prst="rect">
                        <a:avLst/>
                      </a:prstGeom>
                    </p:spPr>
                  </p:pic>
                </p:oleObj>
              </mc:Fallback>
            </mc:AlternateContent>
          </a:graphicData>
        </a:graphic>
      </p:graphicFrame>
    </p:spTree>
    <p:extLst>
      <p:ext uri="{BB962C8B-B14F-4D97-AF65-F5344CB8AC3E}">
        <p14:creationId xmlns:p14="http://schemas.microsoft.com/office/powerpoint/2010/main" val="206254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028"/>
            <a:ext cx="8229600" cy="3394472"/>
          </a:xfrm>
        </p:spPr>
        <p:txBody>
          <a:bodyPr/>
          <a:lstStyle/>
          <a:p>
            <a:pPr marL="0" indent="0">
              <a:buNone/>
            </a:pPr>
            <a:r>
              <a:rPr lang="en-US" sz="2400" dirty="0" smtClean="0"/>
              <a:t>Herbalife Income Disclosure:  </a:t>
            </a:r>
          </a:p>
          <a:p>
            <a:pPr marL="0" indent="0">
              <a:buNone/>
            </a:pPr>
            <a:r>
              <a:rPr lang="en-US" sz="1600" i="1" dirty="0" smtClean="0"/>
              <a:t>“The </a:t>
            </a:r>
            <a:r>
              <a:rPr lang="en-US" sz="1600" i="1" dirty="0"/>
              <a:t>majority of those Distributors who earned </a:t>
            </a:r>
            <a:r>
              <a:rPr lang="en-US" sz="1600" i="1" u="sng" dirty="0"/>
              <a:t>in excess of $100,000 </a:t>
            </a:r>
            <a:r>
              <a:rPr lang="en-US" sz="1600" i="1" dirty="0"/>
              <a:t>in 2012 had reached the level of Herbalife’s President’s Team. </a:t>
            </a:r>
            <a:r>
              <a:rPr lang="en-US" sz="1600" i="1" u="sng" dirty="0"/>
              <a:t>During 2012, 47 U.S. Distributors joined the level of President’s Team. </a:t>
            </a:r>
            <a:r>
              <a:rPr lang="en-US" sz="1600" i="1" dirty="0"/>
              <a:t>They </a:t>
            </a:r>
            <a:r>
              <a:rPr lang="en-US" sz="1600" i="1" u="sng" dirty="0"/>
              <a:t>averaged 9 years as an Herbalife Distributor before reaching President’s Team, with the longest being 20 years and the shortest being less than three years</a:t>
            </a:r>
            <a:r>
              <a:rPr lang="en-US" sz="1600" i="1" dirty="0" smtClean="0"/>
              <a:t>.”</a:t>
            </a:r>
          </a:p>
          <a:p>
            <a:pPr marL="0" indent="0">
              <a:buNone/>
            </a:pPr>
            <a:endParaRPr lang="en-US" sz="1600" i="1" dirty="0"/>
          </a:p>
          <a:p>
            <a:pPr marL="0" indent="0">
              <a:buNone/>
            </a:pPr>
            <a:r>
              <a:rPr lang="en-US" sz="2400" dirty="0" smtClean="0"/>
              <a:t>dōTERRA Facts:</a:t>
            </a:r>
          </a:p>
          <a:p>
            <a:r>
              <a:rPr lang="en-US" sz="1600" dirty="0" smtClean="0"/>
              <a:t>Platinum Ranks average $115,000 in annual earnings</a:t>
            </a:r>
          </a:p>
          <a:p>
            <a:r>
              <a:rPr lang="en-US" sz="1600" dirty="0" smtClean="0"/>
              <a:t>During 2015, 438 people hit new ranks at Platinum level or higher (versus 47 for Herbalife)</a:t>
            </a:r>
          </a:p>
          <a:p>
            <a:r>
              <a:rPr lang="en-US" sz="1600" dirty="0" smtClean="0"/>
              <a:t>dōTERRA is not even 9 years old!!!</a:t>
            </a:r>
            <a:endParaRPr lang="en-US" sz="1600" dirty="0"/>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Income Disclosures  - Read the Fine Print</a:t>
            </a:r>
            <a:endParaRPr lang="en-US" sz="3200" dirty="0">
              <a:solidFill>
                <a:srgbClr val="4F8D2C"/>
              </a:solidFill>
            </a:endParaRPr>
          </a:p>
        </p:txBody>
      </p:sp>
    </p:spTree>
    <p:extLst>
      <p:ext uri="{BB962C8B-B14F-4D97-AF65-F5344CB8AC3E}">
        <p14:creationId xmlns:p14="http://schemas.microsoft.com/office/powerpoint/2010/main" val="131835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1207" y="3747865"/>
            <a:ext cx="1809403" cy="127110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4381" y="3171550"/>
            <a:ext cx="3601156" cy="1307295"/>
          </a:xfrm>
          <a:prstGeom prst="rect">
            <a:avLst/>
          </a:prstGeom>
        </p:spPr>
      </p:pic>
      <p:pic>
        <p:nvPicPr>
          <p:cNvPr id="2" name="Picture 2" descr="http://www.mcscftirwin.org/uploads/1/0/5/9/10596314/2557706_ori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4471" y="1130972"/>
            <a:ext cx="936983" cy="936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6721" y="1391436"/>
            <a:ext cx="2478036" cy="2478036"/>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767" y="2933480"/>
            <a:ext cx="1600196" cy="1344338"/>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98535" y="1494607"/>
            <a:ext cx="1443031" cy="789474"/>
          </a:xfrm>
          <a:prstGeom prst="rect">
            <a:avLst/>
          </a:prstGeom>
        </p:spPr>
      </p:pic>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426" y="685825"/>
            <a:ext cx="1679565" cy="1469555"/>
          </a:xfrm>
          <a:prstGeom prst="rect">
            <a:avLst/>
          </a:prstGeom>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04205" y="909552"/>
            <a:ext cx="2125427" cy="1153183"/>
          </a:xfrm>
          <a:prstGeom prst="rect">
            <a:avLst/>
          </a:prstGeom>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1821" y="2353905"/>
            <a:ext cx="3544270" cy="609241"/>
          </a:xfrm>
          <a:prstGeom prst="rect">
            <a:avLst/>
          </a:prstGeom>
        </p:spPr>
      </p:pic>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74824" y="4180951"/>
            <a:ext cx="3370410" cy="8927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1227" y="2748182"/>
            <a:ext cx="2774009" cy="1497965"/>
          </a:xfrm>
          <a:prstGeom prst="rect">
            <a:avLst/>
          </a:prstGeom>
        </p:spPr>
      </p:pic>
      <p:pic>
        <p:nvPicPr>
          <p:cNvPr id="1026" name="Picture 2" descr="http://itworksglobal101.vpweb.com/ItWorksLogo_LookLive_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836799" y="734162"/>
            <a:ext cx="1797537" cy="17975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28454" y="3816616"/>
            <a:ext cx="3470896" cy="1360683"/>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172088" y="1887227"/>
            <a:ext cx="1605168" cy="816187"/>
          </a:xfrm>
          <a:prstGeom prst="rect">
            <a:avLst/>
          </a:prstGeom>
        </p:spPr>
      </p:pic>
      <p:pic>
        <p:nvPicPr>
          <p:cNvPr id="15" name="Picture 1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96684" y="682745"/>
            <a:ext cx="1518108" cy="669273"/>
          </a:xfrm>
          <a:prstGeom prst="rect">
            <a:avLst/>
          </a:prstGeom>
        </p:spPr>
      </p:pic>
      <p:pic>
        <p:nvPicPr>
          <p:cNvPr id="16" name="Picture 1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694284" y="2499594"/>
            <a:ext cx="1556197" cy="1240605"/>
          </a:xfrm>
          <a:prstGeom prst="rect">
            <a:avLst/>
          </a:prstGeom>
        </p:spPr>
      </p:pic>
      <p:pic>
        <p:nvPicPr>
          <p:cNvPr id="17" name="Picture 1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229358" y="726049"/>
            <a:ext cx="1610609" cy="603978"/>
          </a:xfrm>
          <a:prstGeom prst="rect">
            <a:avLst/>
          </a:prstGeom>
        </p:spPr>
      </p:pic>
      <p:pic>
        <p:nvPicPr>
          <p:cNvPr id="22" name="Picture 2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269967" y="707633"/>
            <a:ext cx="652063" cy="652063"/>
          </a:xfrm>
          <a:prstGeom prst="rect">
            <a:avLst/>
          </a:prstGeom>
        </p:spPr>
      </p:pic>
      <p:pic>
        <p:nvPicPr>
          <p:cNvPr id="1034" name="Picture 10" descr="http://maureenkemeny.com/wp-content/uploads/2014/12/juice-plus-log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2975" y="2045784"/>
            <a:ext cx="1469946" cy="397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11769" y="714365"/>
            <a:ext cx="776129" cy="522594"/>
          </a:xfrm>
          <a:prstGeom prst="rect">
            <a:avLst/>
          </a:prstGeom>
        </p:spPr>
      </p:pic>
      <p:pic>
        <p:nvPicPr>
          <p:cNvPr id="24" name="Picture 2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438572" y="2828151"/>
            <a:ext cx="676986" cy="676986"/>
          </a:xfrm>
          <a:prstGeom prst="rect">
            <a:avLst/>
          </a:prstGeom>
        </p:spPr>
      </p:pic>
      <p:pic>
        <p:nvPicPr>
          <p:cNvPr id="25" name="Picture 2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88774" y="2817679"/>
            <a:ext cx="640806" cy="640806"/>
          </a:xfrm>
          <a:prstGeom prst="rect">
            <a:avLst/>
          </a:prstGeom>
        </p:spPr>
      </p:pic>
      <p:pic>
        <p:nvPicPr>
          <p:cNvPr id="26" name="Picture 2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474553" y="3883729"/>
            <a:ext cx="1157802" cy="375128"/>
          </a:xfrm>
          <a:prstGeom prst="rect">
            <a:avLst/>
          </a:prstGeom>
        </p:spPr>
      </p:pic>
      <p:pic>
        <p:nvPicPr>
          <p:cNvPr id="28" name="Picture 27"/>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748531" y="2004297"/>
            <a:ext cx="1140102" cy="325743"/>
          </a:xfrm>
          <a:prstGeom prst="rect">
            <a:avLst/>
          </a:prstGeom>
        </p:spPr>
      </p:pic>
      <p:pic>
        <p:nvPicPr>
          <p:cNvPr id="29" name="Picture 28"/>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587942" y="2840008"/>
            <a:ext cx="1179214" cy="454873"/>
          </a:xfrm>
          <a:prstGeom prst="rect">
            <a:avLst/>
          </a:prstGeom>
        </p:spPr>
      </p:pic>
      <p:pic>
        <p:nvPicPr>
          <p:cNvPr id="30" name="Picture 29"/>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627632" y="2186807"/>
            <a:ext cx="698006" cy="443070"/>
          </a:xfrm>
          <a:prstGeom prst="rect">
            <a:avLst/>
          </a:prstGeom>
        </p:spPr>
      </p:pic>
      <p:pic>
        <p:nvPicPr>
          <p:cNvPr id="31" name="Picture 30"/>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184927" y="676290"/>
            <a:ext cx="839036" cy="448045"/>
          </a:xfrm>
          <a:prstGeom prst="rect">
            <a:avLst/>
          </a:prstGeom>
        </p:spPr>
      </p:pic>
      <p:pic>
        <p:nvPicPr>
          <p:cNvPr id="1024" name="Picture 1023"/>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335959" y="1224388"/>
            <a:ext cx="1432837" cy="301851"/>
          </a:xfrm>
          <a:prstGeom prst="rect">
            <a:avLst/>
          </a:prstGeom>
        </p:spPr>
      </p:pic>
      <p:pic>
        <p:nvPicPr>
          <p:cNvPr id="1027" name="Picture 1026"/>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332346" y="1621503"/>
            <a:ext cx="493742" cy="493742"/>
          </a:xfrm>
          <a:prstGeom prst="rect">
            <a:avLst/>
          </a:prstGeom>
        </p:spPr>
      </p:pic>
      <p:pic>
        <p:nvPicPr>
          <p:cNvPr id="1028" name="Picture 1027"/>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369292" y="2690309"/>
            <a:ext cx="554778" cy="554778"/>
          </a:xfrm>
          <a:prstGeom prst="rect">
            <a:avLst/>
          </a:prstGeom>
        </p:spPr>
      </p:pic>
      <p:pic>
        <p:nvPicPr>
          <p:cNvPr id="1029" name="Picture 1028"/>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680651" y="2353905"/>
            <a:ext cx="555478" cy="518817"/>
          </a:xfrm>
          <a:prstGeom prst="rect">
            <a:avLst/>
          </a:prstGeom>
        </p:spPr>
      </p:pic>
      <p:pic>
        <p:nvPicPr>
          <p:cNvPr id="1030" name="Picture 102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01098" y="1096789"/>
            <a:ext cx="397183" cy="397183"/>
          </a:xfrm>
          <a:prstGeom prst="rect">
            <a:avLst/>
          </a:prstGeom>
        </p:spPr>
      </p:pic>
      <p:pic>
        <p:nvPicPr>
          <p:cNvPr id="1031" name="Picture 1030"/>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6182755" y="1894233"/>
            <a:ext cx="1125263" cy="240969"/>
          </a:xfrm>
          <a:prstGeom prst="rect">
            <a:avLst/>
          </a:prstGeom>
        </p:spPr>
      </p:pic>
      <p:pic>
        <p:nvPicPr>
          <p:cNvPr id="1032" name="Picture 1031"/>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908475" y="3468113"/>
            <a:ext cx="801218" cy="405416"/>
          </a:xfrm>
          <a:prstGeom prst="rect">
            <a:avLst/>
          </a:prstGeom>
        </p:spPr>
      </p:pic>
    </p:spTree>
    <p:extLst>
      <p:ext uri="{BB962C8B-B14F-4D97-AF65-F5344CB8AC3E}">
        <p14:creationId xmlns:p14="http://schemas.microsoft.com/office/powerpoint/2010/main" val="256018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300"/>
                                        <p:tgtEl>
                                          <p:spTgt spid="4"/>
                                        </p:tgtEl>
                                      </p:cBhvr>
                                    </p:animEffect>
                                  </p:childTnLst>
                                </p:cTn>
                              </p:par>
                            </p:childTnLst>
                          </p:cTn>
                        </p:par>
                        <p:par>
                          <p:cTn id="8" fill="hold">
                            <p:stCondLst>
                              <p:cond delay="13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900"/>
                                        <p:tgtEl>
                                          <p:spTgt spid="9"/>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600" fill="hold"/>
                                        <p:tgtEl>
                                          <p:spTgt spid="6"/>
                                        </p:tgtEl>
                                        <p:attrNameLst>
                                          <p:attrName>ppt_x</p:attrName>
                                        </p:attrNameLst>
                                      </p:cBhvr>
                                      <p:tavLst>
                                        <p:tav tm="0">
                                          <p:val>
                                            <p:strVal val="#ppt_x"/>
                                          </p:val>
                                        </p:tav>
                                        <p:tav tm="100000">
                                          <p:val>
                                            <p:strVal val="#ppt_x"/>
                                          </p:val>
                                        </p:tav>
                                      </p:tavLst>
                                    </p:anim>
                                    <p:anim calcmode="lin" valueType="num">
                                      <p:cBhvr additive="base">
                                        <p:cTn id="16" dur="6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600"/>
                                        <p:tgtEl>
                                          <p:spTgt spid="13"/>
                                        </p:tgtEl>
                                      </p:cBhvr>
                                    </p:animEffect>
                                  </p:childTnLst>
                                </p:cTn>
                              </p:par>
                            </p:childTnLst>
                          </p:cTn>
                        </p:par>
                        <p:par>
                          <p:cTn id="21" fill="hold">
                            <p:stCondLst>
                              <p:cond delay="3400"/>
                            </p:stCondLst>
                            <p:childTnLst>
                              <p:par>
                                <p:cTn id="22" presetID="6"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500"/>
                                        <p:tgtEl>
                                          <p:spTgt spid="1026"/>
                                        </p:tgtEl>
                                      </p:cBhvr>
                                    </p:animEffect>
                                  </p:childTnLst>
                                </p:cTn>
                              </p:par>
                            </p:childTnLst>
                          </p:cTn>
                        </p:par>
                        <p:par>
                          <p:cTn id="25" fill="hold">
                            <p:stCondLst>
                              <p:cond delay="39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4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3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4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400" fill="hold"/>
                                        <p:tgtEl>
                                          <p:spTgt spid="11"/>
                                        </p:tgtEl>
                                        <p:attrNameLst>
                                          <p:attrName>ppt_x</p:attrName>
                                        </p:attrNameLst>
                                      </p:cBhvr>
                                      <p:tavLst>
                                        <p:tav tm="0">
                                          <p:val>
                                            <p:strVal val="#ppt_x"/>
                                          </p:val>
                                        </p:tav>
                                        <p:tav tm="100000">
                                          <p:val>
                                            <p:strVal val="#ppt_x"/>
                                          </p:val>
                                        </p:tav>
                                      </p:tavLst>
                                    </p:anim>
                                    <p:anim calcmode="lin" valueType="num">
                                      <p:cBhvr additive="base">
                                        <p:cTn id="41" dur="4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5100"/>
                            </p:stCondLst>
                            <p:childTnLst>
                              <p:par>
                                <p:cTn id="43" presetID="42"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400"/>
                                        <p:tgtEl>
                                          <p:spTgt spid="10"/>
                                        </p:tgtEl>
                                      </p:cBhvr>
                                    </p:animEffect>
                                    <p:anim calcmode="lin" valueType="num">
                                      <p:cBhvr>
                                        <p:cTn id="46" dur="400" fill="hold"/>
                                        <p:tgtEl>
                                          <p:spTgt spid="10"/>
                                        </p:tgtEl>
                                        <p:attrNameLst>
                                          <p:attrName>ppt_x</p:attrName>
                                        </p:attrNameLst>
                                      </p:cBhvr>
                                      <p:tavLst>
                                        <p:tav tm="0">
                                          <p:val>
                                            <p:strVal val="#ppt_x"/>
                                          </p:val>
                                        </p:tav>
                                        <p:tav tm="100000">
                                          <p:val>
                                            <p:strVal val="#ppt_x"/>
                                          </p:val>
                                        </p:tav>
                                      </p:tavLst>
                                    </p:anim>
                                    <p:anim calcmode="lin" valueType="num">
                                      <p:cBhvr>
                                        <p:cTn id="47" dur="4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300"/>
                                        <p:tgtEl>
                                          <p:spTgt spid="5"/>
                                        </p:tgtEl>
                                      </p:cBhvr>
                                    </p:animEffect>
                                  </p:childTnLst>
                                </p:cTn>
                              </p:par>
                            </p:childTnLst>
                          </p:cTn>
                        </p:par>
                        <p:par>
                          <p:cTn id="52" fill="hold">
                            <p:stCondLst>
                              <p:cond delay="58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300" fill="hold"/>
                                        <p:tgtEl>
                                          <p:spTgt spid="12"/>
                                        </p:tgtEl>
                                        <p:attrNameLst>
                                          <p:attrName>ppt_w</p:attrName>
                                        </p:attrNameLst>
                                      </p:cBhvr>
                                      <p:tavLst>
                                        <p:tav tm="0">
                                          <p:val>
                                            <p:fltVal val="0"/>
                                          </p:val>
                                        </p:tav>
                                        <p:tav tm="100000">
                                          <p:val>
                                            <p:strVal val="#ppt_w"/>
                                          </p:val>
                                        </p:tav>
                                      </p:tavLst>
                                    </p:anim>
                                    <p:anim calcmode="lin" valueType="num">
                                      <p:cBhvr>
                                        <p:cTn id="56" dur="300" fill="hold"/>
                                        <p:tgtEl>
                                          <p:spTgt spid="12"/>
                                        </p:tgtEl>
                                        <p:attrNameLst>
                                          <p:attrName>ppt_h</p:attrName>
                                        </p:attrNameLst>
                                      </p:cBhvr>
                                      <p:tavLst>
                                        <p:tav tm="0">
                                          <p:val>
                                            <p:fltVal val="0"/>
                                          </p:val>
                                        </p:tav>
                                        <p:tav tm="100000">
                                          <p:val>
                                            <p:strVal val="#ppt_h"/>
                                          </p:val>
                                        </p:tav>
                                      </p:tavLst>
                                    </p:anim>
                                    <p:animEffect transition="in" filter="fade">
                                      <p:cBhvr>
                                        <p:cTn id="57" dur="300"/>
                                        <p:tgtEl>
                                          <p:spTgt spid="12"/>
                                        </p:tgtEl>
                                      </p:cBhvr>
                                    </p:animEffect>
                                  </p:childTnLst>
                                </p:cTn>
                              </p:par>
                            </p:childTnLst>
                          </p:cTn>
                        </p:par>
                        <p:par>
                          <p:cTn id="58" fill="hold">
                            <p:stCondLst>
                              <p:cond delay="61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300" fill="hold"/>
                                        <p:tgtEl>
                                          <p:spTgt spid="3"/>
                                        </p:tgtEl>
                                        <p:attrNameLst>
                                          <p:attrName>ppt_w</p:attrName>
                                        </p:attrNameLst>
                                      </p:cBhvr>
                                      <p:tavLst>
                                        <p:tav tm="0">
                                          <p:val>
                                            <p:fltVal val="0"/>
                                          </p:val>
                                        </p:tav>
                                        <p:tav tm="100000">
                                          <p:val>
                                            <p:strVal val="#ppt_w"/>
                                          </p:val>
                                        </p:tav>
                                      </p:tavLst>
                                    </p:anim>
                                    <p:anim calcmode="lin" valueType="num">
                                      <p:cBhvr>
                                        <p:cTn id="62" dur="300" fill="hold"/>
                                        <p:tgtEl>
                                          <p:spTgt spid="3"/>
                                        </p:tgtEl>
                                        <p:attrNameLst>
                                          <p:attrName>ppt_h</p:attrName>
                                        </p:attrNameLst>
                                      </p:cBhvr>
                                      <p:tavLst>
                                        <p:tav tm="0">
                                          <p:val>
                                            <p:fltVal val="0"/>
                                          </p:val>
                                        </p:tav>
                                        <p:tav tm="100000">
                                          <p:val>
                                            <p:strVal val="#ppt_h"/>
                                          </p:val>
                                        </p:tav>
                                      </p:tavLst>
                                    </p:anim>
                                    <p:animEffect transition="in" filter="fade">
                                      <p:cBhvr>
                                        <p:cTn id="63" dur="300"/>
                                        <p:tgtEl>
                                          <p:spTgt spid="3"/>
                                        </p:tgtEl>
                                      </p:cBhvr>
                                    </p:animEffect>
                                  </p:childTnLst>
                                </p:cTn>
                              </p:par>
                            </p:childTnLst>
                          </p:cTn>
                        </p:par>
                        <p:par>
                          <p:cTn id="64" fill="hold">
                            <p:stCondLst>
                              <p:cond delay="6400"/>
                            </p:stCondLst>
                            <p:childTnLst>
                              <p:par>
                                <p:cTn id="65" presetID="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300" fill="hold"/>
                                        <p:tgtEl>
                                          <p:spTgt spid="15"/>
                                        </p:tgtEl>
                                        <p:attrNameLst>
                                          <p:attrName>ppt_x</p:attrName>
                                        </p:attrNameLst>
                                      </p:cBhvr>
                                      <p:tavLst>
                                        <p:tav tm="0">
                                          <p:val>
                                            <p:strVal val="#ppt_x"/>
                                          </p:val>
                                        </p:tav>
                                        <p:tav tm="100000">
                                          <p:val>
                                            <p:strVal val="#ppt_x"/>
                                          </p:val>
                                        </p:tav>
                                      </p:tavLst>
                                    </p:anim>
                                    <p:anim calcmode="lin" valueType="num">
                                      <p:cBhvr additive="base">
                                        <p:cTn id="68" dur="3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700"/>
                            </p:stCondLst>
                            <p:childTnLst>
                              <p:par>
                                <p:cTn id="70" presetID="21" presetClass="entr" presetSubtype="1"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heel(1)">
                                      <p:cBhvr>
                                        <p:cTn id="72" dur="300"/>
                                        <p:tgtEl>
                                          <p:spTgt spid="17"/>
                                        </p:tgtEl>
                                      </p:cBhvr>
                                    </p:animEffect>
                                  </p:childTnLst>
                                </p:cTn>
                              </p:par>
                            </p:childTnLst>
                          </p:cTn>
                        </p:par>
                        <p:par>
                          <p:cTn id="73" fill="hold">
                            <p:stCondLst>
                              <p:cond delay="7000"/>
                            </p:stCondLst>
                            <p:childTnLst>
                              <p:par>
                                <p:cTn id="74" presetID="21" presetClass="entr" presetSubtype="1"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heel(1)">
                                      <p:cBhvr>
                                        <p:cTn id="76" dur="300"/>
                                        <p:tgtEl>
                                          <p:spTgt spid="14"/>
                                        </p:tgtEl>
                                      </p:cBhvr>
                                    </p:animEffect>
                                  </p:childTnLst>
                                </p:cTn>
                              </p:par>
                            </p:childTnLst>
                          </p:cTn>
                        </p:par>
                        <p:par>
                          <p:cTn id="77" fill="hold">
                            <p:stCondLst>
                              <p:cond delay="7300"/>
                            </p:stCondLst>
                            <p:childTnLst>
                              <p:par>
                                <p:cTn id="78" presetID="6"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circle(in)">
                                      <p:cBhvr>
                                        <p:cTn id="80" dur="300"/>
                                        <p:tgtEl>
                                          <p:spTgt spid="16"/>
                                        </p:tgtEl>
                                      </p:cBhvr>
                                    </p:animEffect>
                                  </p:childTnLst>
                                </p:cTn>
                              </p:par>
                            </p:childTnLst>
                          </p:cTn>
                        </p:par>
                        <p:par>
                          <p:cTn id="81" fill="hold">
                            <p:stCondLst>
                              <p:cond delay="7600"/>
                            </p:stCondLst>
                            <p:childTnLst>
                              <p:par>
                                <p:cTn id="82" presetID="16" presetClass="entr" presetSubtype="21"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200"/>
                                        <p:tgtEl>
                                          <p:spTgt spid="2"/>
                                        </p:tgtEl>
                                      </p:cBhvr>
                                    </p:animEffect>
                                  </p:childTnLst>
                                </p:cTn>
                              </p:par>
                            </p:childTnLst>
                          </p:cTn>
                        </p:par>
                        <p:par>
                          <p:cTn id="85" fill="hold">
                            <p:stCondLst>
                              <p:cond delay="7800"/>
                            </p:stCondLst>
                            <p:childTnLst>
                              <p:par>
                                <p:cTn id="86" presetID="10"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200"/>
                                        <p:tgtEl>
                                          <p:spTgt spid="22"/>
                                        </p:tgtEl>
                                      </p:cBhvr>
                                    </p:animEffect>
                                  </p:childTnLst>
                                </p:cTn>
                              </p:par>
                            </p:childTnLst>
                          </p:cTn>
                        </p:par>
                        <p:par>
                          <p:cTn id="89" fill="hold">
                            <p:stCondLst>
                              <p:cond delay="8000"/>
                            </p:stCondLst>
                            <p:childTnLst>
                              <p:par>
                                <p:cTn id="90" presetID="21" presetClass="entr" presetSubtype="1" fill="hold" nodeType="afterEffect">
                                  <p:stCondLst>
                                    <p:cond delay="0"/>
                                  </p:stCondLst>
                                  <p:childTnLst>
                                    <p:set>
                                      <p:cBhvr>
                                        <p:cTn id="91" dur="1" fill="hold">
                                          <p:stCondLst>
                                            <p:cond delay="0"/>
                                          </p:stCondLst>
                                        </p:cTn>
                                        <p:tgtEl>
                                          <p:spTgt spid="1034"/>
                                        </p:tgtEl>
                                        <p:attrNameLst>
                                          <p:attrName>style.visibility</p:attrName>
                                        </p:attrNameLst>
                                      </p:cBhvr>
                                      <p:to>
                                        <p:strVal val="visible"/>
                                      </p:to>
                                    </p:set>
                                    <p:animEffect transition="in" filter="wheel(1)">
                                      <p:cBhvr>
                                        <p:cTn id="92" dur="200"/>
                                        <p:tgtEl>
                                          <p:spTgt spid="1034"/>
                                        </p:tgtEl>
                                      </p:cBhvr>
                                    </p:animEffect>
                                  </p:childTnLst>
                                </p:cTn>
                              </p:par>
                            </p:childTnLst>
                          </p:cTn>
                        </p:par>
                        <p:par>
                          <p:cTn id="93" fill="hold">
                            <p:stCondLst>
                              <p:cond delay="8200"/>
                            </p:stCondLst>
                            <p:childTnLst>
                              <p:par>
                                <p:cTn id="94" presetID="26" presetClass="entr" presetSubtype="0"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8">
                                          <p:stCondLst>
                                            <p:cond delay="0"/>
                                          </p:stCondLst>
                                        </p:cTn>
                                        <p:tgtEl>
                                          <p:spTgt spid="23"/>
                                        </p:tgtEl>
                                      </p:cBhvr>
                                    </p:animEffect>
                                    <p:anim calcmode="lin" valueType="num">
                                      <p:cBhvr>
                                        <p:cTn id="97" dur="18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8" dur="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9" dur="66" tmFilter="0, 0; 0.125,0.2665; 0.25,0.4; 0.375,0.465; 0.5,0.5;  0.625,0.535; 0.75,0.6; 0.875,0.7335; 1,1">
                                          <p:stCondLst>
                                            <p:cond delay="66"/>
                                          </p:stCondLst>
                                        </p:cTn>
                                        <p:tgtEl>
                                          <p:spTgt spid="23"/>
                                        </p:tgtEl>
                                        <p:attrNameLst>
                                          <p:attrName>ppt_y</p:attrName>
                                        </p:attrNameLst>
                                      </p:cBhvr>
                                      <p:tavLst>
                                        <p:tav tm="0" fmla="#ppt_y-sin(pi*$)/9">
                                          <p:val>
                                            <p:fltVal val="0"/>
                                          </p:val>
                                        </p:tav>
                                        <p:tav tm="100000">
                                          <p:val>
                                            <p:fltVal val="1"/>
                                          </p:val>
                                        </p:tav>
                                      </p:tavLst>
                                    </p:anim>
                                    <p:anim calcmode="lin" valueType="num">
                                      <p:cBhvr>
                                        <p:cTn id="100" dur="33" tmFilter="0, 0; 0.125,0.2665; 0.25,0.4; 0.375,0.465; 0.5,0.5;  0.625,0.535; 0.75,0.6; 0.875,0.7335; 1,1">
                                          <p:stCondLst>
                                            <p:cond delay="132"/>
                                          </p:stCondLst>
                                        </p:cTn>
                                        <p:tgtEl>
                                          <p:spTgt spid="23"/>
                                        </p:tgtEl>
                                        <p:attrNameLst>
                                          <p:attrName>ppt_y</p:attrName>
                                        </p:attrNameLst>
                                      </p:cBhvr>
                                      <p:tavLst>
                                        <p:tav tm="0" fmla="#ppt_y-sin(pi*$)/27">
                                          <p:val>
                                            <p:fltVal val="0"/>
                                          </p:val>
                                        </p:tav>
                                        <p:tav tm="100000">
                                          <p:val>
                                            <p:fltVal val="1"/>
                                          </p:val>
                                        </p:tav>
                                      </p:tavLst>
                                    </p:anim>
                                    <p:anim calcmode="lin" valueType="num">
                                      <p:cBhvr>
                                        <p:cTn id="101" dur="16" tmFilter="0, 0; 0.125,0.2665; 0.25,0.4; 0.375,0.465; 0.5,0.5;  0.625,0.535; 0.75,0.6; 0.875,0.7335; 1,1">
                                          <p:stCondLst>
                                            <p:cond delay="166"/>
                                          </p:stCondLst>
                                        </p:cTn>
                                        <p:tgtEl>
                                          <p:spTgt spid="23"/>
                                        </p:tgtEl>
                                        <p:attrNameLst>
                                          <p:attrName>ppt_y</p:attrName>
                                        </p:attrNameLst>
                                      </p:cBhvr>
                                      <p:tavLst>
                                        <p:tav tm="0" fmla="#ppt_y-sin(pi*$)/81">
                                          <p:val>
                                            <p:fltVal val="0"/>
                                          </p:val>
                                        </p:tav>
                                        <p:tav tm="100000">
                                          <p:val>
                                            <p:fltVal val="1"/>
                                          </p:val>
                                        </p:tav>
                                      </p:tavLst>
                                    </p:anim>
                                    <p:animScale>
                                      <p:cBhvr>
                                        <p:cTn id="102" dur="3">
                                          <p:stCondLst>
                                            <p:cond delay="65"/>
                                          </p:stCondLst>
                                        </p:cTn>
                                        <p:tgtEl>
                                          <p:spTgt spid="23"/>
                                        </p:tgtEl>
                                      </p:cBhvr>
                                      <p:to x="100000" y="60000"/>
                                    </p:animScale>
                                    <p:animScale>
                                      <p:cBhvr>
                                        <p:cTn id="103" dur="17" decel="50000">
                                          <p:stCondLst>
                                            <p:cond delay="68"/>
                                          </p:stCondLst>
                                        </p:cTn>
                                        <p:tgtEl>
                                          <p:spTgt spid="23"/>
                                        </p:tgtEl>
                                      </p:cBhvr>
                                      <p:to x="100000" y="100000"/>
                                    </p:animScale>
                                    <p:animScale>
                                      <p:cBhvr>
                                        <p:cTn id="104" dur="3">
                                          <p:stCondLst>
                                            <p:cond delay="131"/>
                                          </p:stCondLst>
                                        </p:cTn>
                                        <p:tgtEl>
                                          <p:spTgt spid="23"/>
                                        </p:tgtEl>
                                      </p:cBhvr>
                                      <p:to x="100000" y="80000"/>
                                    </p:animScale>
                                    <p:animScale>
                                      <p:cBhvr>
                                        <p:cTn id="105" dur="17" decel="50000">
                                          <p:stCondLst>
                                            <p:cond delay="134"/>
                                          </p:stCondLst>
                                        </p:cTn>
                                        <p:tgtEl>
                                          <p:spTgt spid="23"/>
                                        </p:tgtEl>
                                      </p:cBhvr>
                                      <p:to x="100000" y="100000"/>
                                    </p:animScale>
                                    <p:animScale>
                                      <p:cBhvr>
                                        <p:cTn id="106" dur="3">
                                          <p:stCondLst>
                                            <p:cond delay="164"/>
                                          </p:stCondLst>
                                        </p:cTn>
                                        <p:tgtEl>
                                          <p:spTgt spid="23"/>
                                        </p:tgtEl>
                                      </p:cBhvr>
                                      <p:to x="100000" y="90000"/>
                                    </p:animScale>
                                    <p:animScale>
                                      <p:cBhvr>
                                        <p:cTn id="107" dur="17" decel="50000">
                                          <p:stCondLst>
                                            <p:cond delay="167"/>
                                          </p:stCondLst>
                                        </p:cTn>
                                        <p:tgtEl>
                                          <p:spTgt spid="23"/>
                                        </p:tgtEl>
                                      </p:cBhvr>
                                      <p:to x="100000" y="100000"/>
                                    </p:animScale>
                                    <p:animScale>
                                      <p:cBhvr>
                                        <p:cTn id="108" dur="3">
                                          <p:stCondLst>
                                            <p:cond delay="181"/>
                                          </p:stCondLst>
                                        </p:cTn>
                                        <p:tgtEl>
                                          <p:spTgt spid="23"/>
                                        </p:tgtEl>
                                      </p:cBhvr>
                                      <p:to x="100000" y="95000"/>
                                    </p:animScale>
                                    <p:animScale>
                                      <p:cBhvr>
                                        <p:cTn id="109" dur="17" decel="50000">
                                          <p:stCondLst>
                                            <p:cond delay="183"/>
                                          </p:stCondLst>
                                        </p:cTn>
                                        <p:tgtEl>
                                          <p:spTgt spid="23"/>
                                        </p:tgtEl>
                                      </p:cBhvr>
                                      <p:to x="100000" y="100000"/>
                                    </p:animScale>
                                  </p:childTnLst>
                                </p:cTn>
                              </p:par>
                            </p:childTnLst>
                          </p:cTn>
                        </p:par>
                        <p:par>
                          <p:cTn id="110" fill="hold">
                            <p:stCondLst>
                              <p:cond delay="8400"/>
                            </p:stCondLst>
                            <p:childTnLst>
                              <p:par>
                                <p:cTn id="111" presetID="42" presetClass="entr" presetSubtype="0" fill="hold"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50"/>
                                        <p:tgtEl>
                                          <p:spTgt spid="24"/>
                                        </p:tgtEl>
                                      </p:cBhvr>
                                    </p:animEffect>
                                    <p:anim calcmode="lin" valueType="num">
                                      <p:cBhvr>
                                        <p:cTn id="114" dur="150" fill="hold"/>
                                        <p:tgtEl>
                                          <p:spTgt spid="24"/>
                                        </p:tgtEl>
                                        <p:attrNameLst>
                                          <p:attrName>ppt_x</p:attrName>
                                        </p:attrNameLst>
                                      </p:cBhvr>
                                      <p:tavLst>
                                        <p:tav tm="0">
                                          <p:val>
                                            <p:strVal val="#ppt_x"/>
                                          </p:val>
                                        </p:tav>
                                        <p:tav tm="100000">
                                          <p:val>
                                            <p:strVal val="#ppt_x"/>
                                          </p:val>
                                        </p:tav>
                                      </p:tavLst>
                                    </p:anim>
                                    <p:anim calcmode="lin" valueType="num">
                                      <p:cBhvr>
                                        <p:cTn id="115" dur="150" fill="hold"/>
                                        <p:tgtEl>
                                          <p:spTgt spid="24"/>
                                        </p:tgtEl>
                                        <p:attrNameLst>
                                          <p:attrName>ppt_y</p:attrName>
                                        </p:attrNameLst>
                                      </p:cBhvr>
                                      <p:tavLst>
                                        <p:tav tm="0">
                                          <p:val>
                                            <p:strVal val="#ppt_y+.1"/>
                                          </p:val>
                                        </p:tav>
                                        <p:tav tm="100000">
                                          <p:val>
                                            <p:strVal val="#ppt_y"/>
                                          </p:val>
                                        </p:tav>
                                      </p:tavLst>
                                    </p:anim>
                                  </p:childTnLst>
                                </p:cTn>
                              </p:par>
                            </p:childTnLst>
                          </p:cTn>
                        </p:par>
                        <p:par>
                          <p:cTn id="116" fill="hold">
                            <p:stCondLst>
                              <p:cond delay="8550"/>
                            </p:stCondLst>
                            <p:childTnLst>
                              <p:par>
                                <p:cTn id="117" presetID="45" presetClass="entr" presetSubtype="0" fill="hold"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50"/>
                                        <p:tgtEl>
                                          <p:spTgt spid="25"/>
                                        </p:tgtEl>
                                      </p:cBhvr>
                                    </p:animEffect>
                                    <p:anim calcmode="lin" valueType="num">
                                      <p:cBhvr>
                                        <p:cTn id="120" dur="150" fill="hold"/>
                                        <p:tgtEl>
                                          <p:spTgt spid="25"/>
                                        </p:tgtEl>
                                        <p:attrNameLst>
                                          <p:attrName>ppt_w</p:attrName>
                                        </p:attrNameLst>
                                      </p:cBhvr>
                                      <p:tavLst>
                                        <p:tav tm="0" fmla="#ppt_w*sin(2.5*pi*$)">
                                          <p:val>
                                            <p:fltVal val="0"/>
                                          </p:val>
                                        </p:tav>
                                        <p:tav tm="100000">
                                          <p:val>
                                            <p:fltVal val="1"/>
                                          </p:val>
                                        </p:tav>
                                      </p:tavLst>
                                    </p:anim>
                                    <p:anim calcmode="lin" valueType="num">
                                      <p:cBhvr>
                                        <p:cTn id="121" dur="15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8700"/>
                            </p:stCondLst>
                            <p:childTnLst>
                              <p:par>
                                <p:cTn id="123" presetID="53" presetClass="entr" presetSubtype="16" fill="hold"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150" fill="hold"/>
                                        <p:tgtEl>
                                          <p:spTgt spid="26"/>
                                        </p:tgtEl>
                                        <p:attrNameLst>
                                          <p:attrName>ppt_w</p:attrName>
                                        </p:attrNameLst>
                                      </p:cBhvr>
                                      <p:tavLst>
                                        <p:tav tm="0">
                                          <p:val>
                                            <p:fltVal val="0"/>
                                          </p:val>
                                        </p:tav>
                                        <p:tav tm="100000">
                                          <p:val>
                                            <p:strVal val="#ppt_w"/>
                                          </p:val>
                                        </p:tav>
                                      </p:tavLst>
                                    </p:anim>
                                    <p:anim calcmode="lin" valueType="num">
                                      <p:cBhvr>
                                        <p:cTn id="126" dur="150" fill="hold"/>
                                        <p:tgtEl>
                                          <p:spTgt spid="26"/>
                                        </p:tgtEl>
                                        <p:attrNameLst>
                                          <p:attrName>ppt_h</p:attrName>
                                        </p:attrNameLst>
                                      </p:cBhvr>
                                      <p:tavLst>
                                        <p:tav tm="0">
                                          <p:val>
                                            <p:fltVal val="0"/>
                                          </p:val>
                                        </p:tav>
                                        <p:tav tm="100000">
                                          <p:val>
                                            <p:strVal val="#ppt_h"/>
                                          </p:val>
                                        </p:tav>
                                      </p:tavLst>
                                    </p:anim>
                                    <p:animEffect transition="in" filter="fade">
                                      <p:cBhvr>
                                        <p:cTn id="127" dur="150"/>
                                        <p:tgtEl>
                                          <p:spTgt spid="26"/>
                                        </p:tgtEl>
                                      </p:cBhvr>
                                    </p:animEffect>
                                  </p:childTnLst>
                                </p:cTn>
                              </p:par>
                            </p:childTnLst>
                          </p:cTn>
                        </p:par>
                        <p:par>
                          <p:cTn id="128" fill="hold">
                            <p:stCondLst>
                              <p:cond delay="8850"/>
                            </p:stCondLst>
                            <p:childTnLst>
                              <p:par>
                                <p:cTn id="129" presetID="31" presetClass="entr" presetSubtype="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100" fill="hold"/>
                                        <p:tgtEl>
                                          <p:spTgt spid="28"/>
                                        </p:tgtEl>
                                        <p:attrNameLst>
                                          <p:attrName>ppt_w</p:attrName>
                                        </p:attrNameLst>
                                      </p:cBhvr>
                                      <p:tavLst>
                                        <p:tav tm="0">
                                          <p:val>
                                            <p:fltVal val="0"/>
                                          </p:val>
                                        </p:tav>
                                        <p:tav tm="100000">
                                          <p:val>
                                            <p:strVal val="#ppt_w"/>
                                          </p:val>
                                        </p:tav>
                                      </p:tavLst>
                                    </p:anim>
                                    <p:anim calcmode="lin" valueType="num">
                                      <p:cBhvr>
                                        <p:cTn id="132" dur="100" fill="hold"/>
                                        <p:tgtEl>
                                          <p:spTgt spid="28"/>
                                        </p:tgtEl>
                                        <p:attrNameLst>
                                          <p:attrName>ppt_h</p:attrName>
                                        </p:attrNameLst>
                                      </p:cBhvr>
                                      <p:tavLst>
                                        <p:tav tm="0">
                                          <p:val>
                                            <p:fltVal val="0"/>
                                          </p:val>
                                        </p:tav>
                                        <p:tav tm="100000">
                                          <p:val>
                                            <p:strVal val="#ppt_h"/>
                                          </p:val>
                                        </p:tav>
                                      </p:tavLst>
                                    </p:anim>
                                    <p:anim calcmode="lin" valueType="num">
                                      <p:cBhvr>
                                        <p:cTn id="133" dur="100" fill="hold"/>
                                        <p:tgtEl>
                                          <p:spTgt spid="28"/>
                                        </p:tgtEl>
                                        <p:attrNameLst>
                                          <p:attrName>style.rotation</p:attrName>
                                        </p:attrNameLst>
                                      </p:cBhvr>
                                      <p:tavLst>
                                        <p:tav tm="0">
                                          <p:val>
                                            <p:fltVal val="90"/>
                                          </p:val>
                                        </p:tav>
                                        <p:tav tm="100000">
                                          <p:val>
                                            <p:fltVal val="0"/>
                                          </p:val>
                                        </p:tav>
                                      </p:tavLst>
                                    </p:anim>
                                    <p:animEffect transition="in" filter="fade">
                                      <p:cBhvr>
                                        <p:cTn id="134" dur="100"/>
                                        <p:tgtEl>
                                          <p:spTgt spid="28"/>
                                        </p:tgtEl>
                                      </p:cBhvr>
                                    </p:animEffect>
                                  </p:childTnLst>
                                </p:cTn>
                              </p:par>
                            </p:childTnLst>
                          </p:cTn>
                        </p:par>
                        <p:par>
                          <p:cTn id="135" fill="hold">
                            <p:stCondLst>
                              <p:cond delay="8950"/>
                            </p:stCondLst>
                            <p:childTnLst>
                              <p:par>
                                <p:cTn id="136" presetID="6" presetClass="entr" presetSubtype="16" fill="hold"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circle(in)">
                                      <p:cBhvr>
                                        <p:cTn id="138" dur="100"/>
                                        <p:tgtEl>
                                          <p:spTgt spid="29"/>
                                        </p:tgtEl>
                                      </p:cBhvr>
                                    </p:animEffect>
                                  </p:childTnLst>
                                </p:cTn>
                              </p:par>
                            </p:childTnLst>
                          </p:cTn>
                        </p:par>
                        <p:par>
                          <p:cTn id="139" fill="hold">
                            <p:stCondLst>
                              <p:cond delay="9050"/>
                            </p:stCondLst>
                            <p:childTnLst>
                              <p:par>
                                <p:cTn id="140" presetID="10" presetClass="entr" presetSubtype="0" fill="hold" nodeType="after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100"/>
                                        <p:tgtEl>
                                          <p:spTgt spid="30"/>
                                        </p:tgtEl>
                                      </p:cBhvr>
                                    </p:animEffect>
                                  </p:childTnLst>
                                </p:cTn>
                              </p:par>
                            </p:childTnLst>
                          </p:cTn>
                        </p:par>
                        <p:par>
                          <p:cTn id="143" fill="hold">
                            <p:stCondLst>
                              <p:cond delay="9150"/>
                            </p:stCondLst>
                            <p:childTnLst>
                              <p:par>
                                <p:cTn id="144" presetID="26" presetClass="entr" presetSubtype="0"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down)">
                                      <p:cBhvr>
                                        <p:cTn id="146" dur="29">
                                          <p:stCondLst>
                                            <p:cond delay="0"/>
                                          </p:stCondLst>
                                        </p:cTn>
                                        <p:tgtEl>
                                          <p:spTgt spid="31"/>
                                        </p:tgtEl>
                                      </p:cBhvr>
                                    </p:animEffect>
                                    <p:anim calcmode="lin" valueType="num">
                                      <p:cBhvr>
                                        <p:cTn id="147" dur="9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48" dur="33"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49" dur="33" tmFilter="0, 0; 0.125,0.2665; 0.25,0.4; 0.375,0.465; 0.5,0.5;  0.625,0.535; 0.75,0.6; 0.875,0.7335; 1,1">
                                          <p:stCondLst>
                                            <p:cond delay="33"/>
                                          </p:stCondLst>
                                        </p:cTn>
                                        <p:tgtEl>
                                          <p:spTgt spid="31"/>
                                        </p:tgtEl>
                                        <p:attrNameLst>
                                          <p:attrName>ppt_y</p:attrName>
                                        </p:attrNameLst>
                                      </p:cBhvr>
                                      <p:tavLst>
                                        <p:tav tm="0" fmla="#ppt_y-sin(pi*$)/9">
                                          <p:val>
                                            <p:fltVal val="0"/>
                                          </p:val>
                                        </p:tav>
                                        <p:tav tm="100000">
                                          <p:val>
                                            <p:fltVal val="1"/>
                                          </p:val>
                                        </p:tav>
                                      </p:tavLst>
                                    </p:anim>
                                    <p:anim calcmode="lin" valueType="num">
                                      <p:cBhvr>
                                        <p:cTn id="150" dur="17" tmFilter="0, 0; 0.125,0.2665; 0.25,0.4; 0.375,0.465; 0.5,0.5;  0.625,0.535; 0.75,0.6; 0.875,0.7335; 1,1">
                                          <p:stCondLst>
                                            <p:cond delay="66"/>
                                          </p:stCondLst>
                                        </p:cTn>
                                        <p:tgtEl>
                                          <p:spTgt spid="31"/>
                                        </p:tgtEl>
                                        <p:attrNameLst>
                                          <p:attrName>ppt_y</p:attrName>
                                        </p:attrNameLst>
                                      </p:cBhvr>
                                      <p:tavLst>
                                        <p:tav tm="0" fmla="#ppt_y-sin(pi*$)/27">
                                          <p:val>
                                            <p:fltVal val="0"/>
                                          </p:val>
                                        </p:tav>
                                        <p:tav tm="100000">
                                          <p:val>
                                            <p:fltVal val="1"/>
                                          </p:val>
                                        </p:tav>
                                      </p:tavLst>
                                    </p:anim>
                                    <p:anim calcmode="lin" valueType="num">
                                      <p:cBhvr>
                                        <p:cTn id="151" dur="8" tmFilter="0, 0; 0.125,0.2665; 0.25,0.4; 0.375,0.465; 0.5,0.5;  0.625,0.535; 0.75,0.6; 0.875,0.7335; 1,1">
                                          <p:stCondLst>
                                            <p:cond delay="83"/>
                                          </p:stCondLst>
                                        </p:cTn>
                                        <p:tgtEl>
                                          <p:spTgt spid="31"/>
                                        </p:tgtEl>
                                        <p:attrNameLst>
                                          <p:attrName>ppt_y</p:attrName>
                                        </p:attrNameLst>
                                      </p:cBhvr>
                                      <p:tavLst>
                                        <p:tav tm="0" fmla="#ppt_y-sin(pi*$)/81">
                                          <p:val>
                                            <p:fltVal val="0"/>
                                          </p:val>
                                        </p:tav>
                                        <p:tav tm="100000">
                                          <p:val>
                                            <p:fltVal val="1"/>
                                          </p:val>
                                        </p:tav>
                                      </p:tavLst>
                                    </p:anim>
                                    <p:animScale>
                                      <p:cBhvr>
                                        <p:cTn id="152" dur="1">
                                          <p:stCondLst>
                                            <p:cond delay="32"/>
                                          </p:stCondLst>
                                        </p:cTn>
                                        <p:tgtEl>
                                          <p:spTgt spid="31"/>
                                        </p:tgtEl>
                                      </p:cBhvr>
                                      <p:to x="100000" y="60000"/>
                                    </p:animScale>
                                    <p:animScale>
                                      <p:cBhvr>
                                        <p:cTn id="153" dur="8" decel="50000">
                                          <p:stCondLst>
                                            <p:cond delay="34"/>
                                          </p:stCondLst>
                                        </p:cTn>
                                        <p:tgtEl>
                                          <p:spTgt spid="31"/>
                                        </p:tgtEl>
                                      </p:cBhvr>
                                      <p:to x="100000" y="100000"/>
                                    </p:animScale>
                                    <p:animScale>
                                      <p:cBhvr>
                                        <p:cTn id="154" dur="1">
                                          <p:stCondLst>
                                            <p:cond delay="66"/>
                                          </p:stCondLst>
                                        </p:cTn>
                                        <p:tgtEl>
                                          <p:spTgt spid="31"/>
                                        </p:tgtEl>
                                      </p:cBhvr>
                                      <p:to x="100000" y="80000"/>
                                    </p:animScale>
                                    <p:animScale>
                                      <p:cBhvr>
                                        <p:cTn id="155" dur="8" decel="50000">
                                          <p:stCondLst>
                                            <p:cond delay="67"/>
                                          </p:stCondLst>
                                        </p:cTn>
                                        <p:tgtEl>
                                          <p:spTgt spid="31"/>
                                        </p:tgtEl>
                                      </p:cBhvr>
                                      <p:to x="100000" y="100000"/>
                                    </p:animScale>
                                    <p:animScale>
                                      <p:cBhvr>
                                        <p:cTn id="156" dur="1">
                                          <p:stCondLst>
                                            <p:cond delay="82"/>
                                          </p:stCondLst>
                                        </p:cTn>
                                        <p:tgtEl>
                                          <p:spTgt spid="31"/>
                                        </p:tgtEl>
                                      </p:cBhvr>
                                      <p:to x="100000" y="90000"/>
                                    </p:animScale>
                                    <p:animScale>
                                      <p:cBhvr>
                                        <p:cTn id="157" dur="8" decel="50000">
                                          <p:stCondLst>
                                            <p:cond delay="83"/>
                                          </p:stCondLst>
                                        </p:cTn>
                                        <p:tgtEl>
                                          <p:spTgt spid="31"/>
                                        </p:tgtEl>
                                      </p:cBhvr>
                                      <p:to x="100000" y="100000"/>
                                    </p:animScale>
                                    <p:animScale>
                                      <p:cBhvr>
                                        <p:cTn id="158" dur="1">
                                          <p:stCondLst>
                                            <p:cond delay="90"/>
                                          </p:stCondLst>
                                        </p:cTn>
                                        <p:tgtEl>
                                          <p:spTgt spid="31"/>
                                        </p:tgtEl>
                                      </p:cBhvr>
                                      <p:to x="100000" y="95000"/>
                                    </p:animScale>
                                    <p:animScale>
                                      <p:cBhvr>
                                        <p:cTn id="159" dur="8" decel="50000">
                                          <p:stCondLst>
                                            <p:cond delay="92"/>
                                          </p:stCondLst>
                                        </p:cTn>
                                        <p:tgtEl>
                                          <p:spTgt spid="31"/>
                                        </p:tgtEl>
                                      </p:cBhvr>
                                      <p:to x="100000" y="100000"/>
                                    </p:animScale>
                                  </p:childTnLst>
                                </p:cTn>
                              </p:par>
                            </p:childTnLst>
                          </p:cTn>
                        </p:par>
                        <p:par>
                          <p:cTn id="160" fill="hold">
                            <p:stCondLst>
                              <p:cond delay="9250"/>
                            </p:stCondLst>
                            <p:childTnLst>
                              <p:par>
                                <p:cTn id="161" presetID="21" presetClass="entr" presetSubtype="1" fill="hold" nodeType="afterEffect">
                                  <p:stCondLst>
                                    <p:cond delay="0"/>
                                  </p:stCondLst>
                                  <p:childTnLst>
                                    <p:set>
                                      <p:cBhvr>
                                        <p:cTn id="162" dur="1" fill="hold">
                                          <p:stCondLst>
                                            <p:cond delay="0"/>
                                          </p:stCondLst>
                                        </p:cTn>
                                        <p:tgtEl>
                                          <p:spTgt spid="1024"/>
                                        </p:tgtEl>
                                        <p:attrNameLst>
                                          <p:attrName>style.visibility</p:attrName>
                                        </p:attrNameLst>
                                      </p:cBhvr>
                                      <p:to>
                                        <p:strVal val="visible"/>
                                      </p:to>
                                    </p:set>
                                    <p:animEffect transition="in" filter="wheel(1)">
                                      <p:cBhvr>
                                        <p:cTn id="163" dur="100"/>
                                        <p:tgtEl>
                                          <p:spTgt spid="1024"/>
                                        </p:tgtEl>
                                      </p:cBhvr>
                                    </p:animEffect>
                                  </p:childTnLst>
                                </p:cTn>
                              </p:par>
                            </p:childTnLst>
                          </p:cTn>
                        </p:par>
                        <p:par>
                          <p:cTn id="164" fill="hold">
                            <p:stCondLst>
                              <p:cond delay="9350"/>
                            </p:stCondLst>
                            <p:childTnLst>
                              <p:par>
                                <p:cTn id="165" presetID="10" presetClass="entr" presetSubtype="0" fill="hold" nodeType="afterEffect">
                                  <p:stCondLst>
                                    <p:cond delay="0"/>
                                  </p:stCondLst>
                                  <p:childTnLst>
                                    <p:set>
                                      <p:cBhvr>
                                        <p:cTn id="166" dur="1" fill="hold">
                                          <p:stCondLst>
                                            <p:cond delay="0"/>
                                          </p:stCondLst>
                                        </p:cTn>
                                        <p:tgtEl>
                                          <p:spTgt spid="1027"/>
                                        </p:tgtEl>
                                        <p:attrNameLst>
                                          <p:attrName>style.visibility</p:attrName>
                                        </p:attrNameLst>
                                      </p:cBhvr>
                                      <p:to>
                                        <p:strVal val="visible"/>
                                      </p:to>
                                    </p:set>
                                    <p:animEffect transition="in" filter="fade">
                                      <p:cBhvr>
                                        <p:cTn id="167" dur="100"/>
                                        <p:tgtEl>
                                          <p:spTgt spid="1027"/>
                                        </p:tgtEl>
                                      </p:cBhvr>
                                    </p:animEffect>
                                  </p:childTnLst>
                                </p:cTn>
                              </p:par>
                            </p:childTnLst>
                          </p:cTn>
                        </p:par>
                        <p:par>
                          <p:cTn id="168" fill="hold">
                            <p:stCondLst>
                              <p:cond delay="9450"/>
                            </p:stCondLst>
                            <p:childTnLst>
                              <p:par>
                                <p:cTn id="169" presetID="2" presetClass="entr" presetSubtype="4" fill="hold" nodeType="afterEffect">
                                  <p:stCondLst>
                                    <p:cond delay="0"/>
                                  </p:stCondLst>
                                  <p:childTnLst>
                                    <p:set>
                                      <p:cBhvr>
                                        <p:cTn id="170" dur="1" fill="hold">
                                          <p:stCondLst>
                                            <p:cond delay="0"/>
                                          </p:stCondLst>
                                        </p:cTn>
                                        <p:tgtEl>
                                          <p:spTgt spid="1028"/>
                                        </p:tgtEl>
                                        <p:attrNameLst>
                                          <p:attrName>style.visibility</p:attrName>
                                        </p:attrNameLst>
                                      </p:cBhvr>
                                      <p:to>
                                        <p:strVal val="visible"/>
                                      </p:to>
                                    </p:set>
                                    <p:anim calcmode="lin" valueType="num">
                                      <p:cBhvr additive="base">
                                        <p:cTn id="171" dur="100" fill="hold"/>
                                        <p:tgtEl>
                                          <p:spTgt spid="1028"/>
                                        </p:tgtEl>
                                        <p:attrNameLst>
                                          <p:attrName>ppt_x</p:attrName>
                                        </p:attrNameLst>
                                      </p:cBhvr>
                                      <p:tavLst>
                                        <p:tav tm="0">
                                          <p:val>
                                            <p:strVal val="#ppt_x"/>
                                          </p:val>
                                        </p:tav>
                                        <p:tav tm="100000">
                                          <p:val>
                                            <p:strVal val="#ppt_x"/>
                                          </p:val>
                                        </p:tav>
                                      </p:tavLst>
                                    </p:anim>
                                    <p:anim calcmode="lin" valueType="num">
                                      <p:cBhvr additive="base">
                                        <p:cTn id="172" dur="100" fill="hold"/>
                                        <p:tgtEl>
                                          <p:spTgt spid="1028"/>
                                        </p:tgtEl>
                                        <p:attrNameLst>
                                          <p:attrName>ppt_y</p:attrName>
                                        </p:attrNameLst>
                                      </p:cBhvr>
                                      <p:tavLst>
                                        <p:tav tm="0">
                                          <p:val>
                                            <p:strVal val="1+#ppt_h/2"/>
                                          </p:val>
                                        </p:tav>
                                        <p:tav tm="100000">
                                          <p:val>
                                            <p:strVal val="#ppt_y"/>
                                          </p:val>
                                        </p:tav>
                                      </p:tavLst>
                                    </p:anim>
                                  </p:childTnLst>
                                </p:cTn>
                              </p:par>
                            </p:childTnLst>
                          </p:cTn>
                        </p:par>
                        <p:par>
                          <p:cTn id="173" fill="hold">
                            <p:stCondLst>
                              <p:cond delay="9550"/>
                            </p:stCondLst>
                            <p:childTnLst>
                              <p:par>
                                <p:cTn id="174" presetID="42" presetClass="entr" presetSubtype="0" fill="hold" nodeType="afterEffect">
                                  <p:stCondLst>
                                    <p:cond delay="0"/>
                                  </p:stCondLst>
                                  <p:childTnLst>
                                    <p:set>
                                      <p:cBhvr>
                                        <p:cTn id="175" dur="1" fill="hold">
                                          <p:stCondLst>
                                            <p:cond delay="0"/>
                                          </p:stCondLst>
                                        </p:cTn>
                                        <p:tgtEl>
                                          <p:spTgt spid="1029"/>
                                        </p:tgtEl>
                                        <p:attrNameLst>
                                          <p:attrName>style.visibility</p:attrName>
                                        </p:attrNameLst>
                                      </p:cBhvr>
                                      <p:to>
                                        <p:strVal val="visible"/>
                                      </p:to>
                                    </p:set>
                                    <p:animEffect transition="in" filter="fade">
                                      <p:cBhvr>
                                        <p:cTn id="176" dur="100"/>
                                        <p:tgtEl>
                                          <p:spTgt spid="1029"/>
                                        </p:tgtEl>
                                      </p:cBhvr>
                                    </p:animEffect>
                                    <p:anim calcmode="lin" valueType="num">
                                      <p:cBhvr>
                                        <p:cTn id="177" dur="100" fill="hold"/>
                                        <p:tgtEl>
                                          <p:spTgt spid="1029"/>
                                        </p:tgtEl>
                                        <p:attrNameLst>
                                          <p:attrName>ppt_x</p:attrName>
                                        </p:attrNameLst>
                                      </p:cBhvr>
                                      <p:tavLst>
                                        <p:tav tm="0">
                                          <p:val>
                                            <p:strVal val="#ppt_x"/>
                                          </p:val>
                                        </p:tav>
                                        <p:tav tm="100000">
                                          <p:val>
                                            <p:strVal val="#ppt_x"/>
                                          </p:val>
                                        </p:tav>
                                      </p:tavLst>
                                    </p:anim>
                                    <p:anim calcmode="lin" valueType="num">
                                      <p:cBhvr>
                                        <p:cTn id="178" dur="100" fill="hold"/>
                                        <p:tgtEl>
                                          <p:spTgt spid="1029"/>
                                        </p:tgtEl>
                                        <p:attrNameLst>
                                          <p:attrName>ppt_y</p:attrName>
                                        </p:attrNameLst>
                                      </p:cBhvr>
                                      <p:tavLst>
                                        <p:tav tm="0">
                                          <p:val>
                                            <p:strVal val="#ppt_y+.1"/>
                                          </p:val>
                                        </p:tav>
                                        <p:tav tm="100000">
                                          <p:val>
                                            <p:strVal val="#ppt_y"/>
                                          </p:val>
                                        </p:tav>
                                      </p:tavLst>
                                    </p:anim>
                                  </p:childTnLst>
                                </p:cTn>
                              </p:par>
                            </p:childTnLst>
                          </p:cTn>
                        </p:par>
                        <p:par>
                          <p:cTn id="179" fill="hold">
                            <p:stCondLst>
                              <p:cond delay="9650"/>
                            </p:stCondLst>
                            <p:childTnLst>
                              <p:par>
                                <p:cTn id="180" presetID="16" presetClass="entr" presetSubtype="21" fill="hold" nodeType="afterEffect">
                                  <p:stCondLst>
                                    <p:cond delay="0"/>
                                  </p:stCondLst>
                                  <p:childTnLst>
                                    <p:set>
                                      <p:cBhvr>
                                        <p:cTn id="181" dur="1" fill="hold">
                                          <p:stCondLst>
                                            <p:cond delay="0"/>
                                          </p:stCondLst>
                                        </p:cTn>
                                        <p:tgtEl>
                                          <p:spTgt spid="1030"/>
                                        </p:tgtEl>
                                        <p:attrNameLst>
                                          <p:attrName>style.visibility</p:attrName>
                                        </p:attrNameLst>
                                      </p:cBhvr>
                                      <p:to>
                                        <p:strVal val="visible"/>
                                      </p:to>
                                    </p:set>
                                    <p:animEffect transition="in" filter="barn(inVertical)">
                                      <p:cBhvr>
                                        <p:cTn id="182" dur="100"/>
                                        <p:tgtEl>
                                          <p:spTgt spid="1030"/>
                                        </p:tgtEl>
                                      </p:cBhvr>
                                    </p:animEffect>
                                  </p:childTnLst>
                                </p:cTn>
                              </p:par>
                            </p:childTnLst>
                          </p:cTn>
                        </p:par>
                        <p:par>
                          <p:cTn id="183" fill="hold">
                            <p:stCondLst>
                              <p:cond delay="9750"/>
                            </p:stCondLst>
                            <p:childTnLst>
                              <p:par>
                                <p:cTn id="184" presetID="6" presetClass="entr" presetSubtype="16" fill="hold" nodeType="afterEffect">
                                  <p:stCondLst>
                                    <p:cond delay="0"/>
                                  </p:stCondLst>
                                  <p:childTnLst>
                                    <p:set>
                                      <p:cBhvr>
                                        <p:cTn id="185" dur="1" fill="hold">
                                          <p:stCondLst>
                                            <p:cond delay="0"/>
                                          </p:stCondLst>
                                        </p:cTn>
                                        <p:tgtEl>
                                          <p:spTgt spid="1031"/>
                                        </p:tgtEl>
                                        <p:attrNameLst>
                                          <p:attrName>style.visibility</p:attrName>
                                        </p:attrNameLst>
                                      </p:cBhvr>
                                      <p:to>
                                        <p:strVal val="visible"/>
                                      </p:to>
                                    </p:set>
                                    <p:animEffect transition="in" filter="circle(in)">
                                      <p:cBhvr>
                                        <p:cTn id="186" dur="100"/>
                                        <p:tgtEl>
                                          <p:spTgt spid="1031"/>
                                        </p:tgtEl>
                                      </p:cBhvr>
                                    </p:animEffect>
                                  </p:childTnLst>
                                </p:cTn>
                              </p:par>
                            </p:childTnLst>
                          </p:cTn>
                        </p:par>
                        <p:par>
                          <p:cTn id="187" fill="hold">
                            <p:stCondLst>
                              <p:cond delay="9850"/>
                            </p:stCondLst>
                            <p:childTnLst>
                              <p:par>
                                <p:cTn id="188" presetID="53" presetClass="entr" presetSubtype="16" fill="hold" nodeType="afterEffect">
                                  <p:stCondLst>
                                    <p:cond delay="0"/>
                                  </p:stCondLst>
                                  <p:childTnLst>
                                    <p:set>
                                      <p:cBhvr>
                                        <p:cTn id="189" dur="1" fill="hold">
                                          <p:stCondLst>
                                            <p:cond delay="0"/>
                                          </p:stCondLst>
                                        </p:cTn>
                                        <p:tgtEl>
                                          <p:spTgt spid="1032"/>
                                        </p:tgtEl>
                                        <p:attrNameLst>
                                          <p:attrName>style.visibility</p:attrName>
                                        </p:attrNameLst>
                                      </p:cBhvr>
                                      <p:to>
                                        <p:strVal val="visible"/>
                                      </p:to>
                                    </p:set>
                                    <p:anim calcmode="lin" valueType="num">
                                      <p:cBhvr>
                                        <p:cTn id="190" dur="100" fill="hold"/>
                                        <p:tgtEl>
                                          <p:spTgt spid="1032"/>
                                        </p:tgtEl>
                                        <p:attrNameLst>
                                          <p:attrName>ppt_w</p:attrName>
                                        </p:attrNameLst>
                                      </p:cBhvr>
                                      <p:tavLst>
                                        <p:tav tm="0">
                                          <p:val>
                                            <p:fltVal val="0"/>
                                          </p:val>
                                        </p:tav>
                                        <p:tav tm="100000">
                                          <p:val>
                                            <p:strVal val="#ppt_w"/>
                                          </p:val>
                                        </p:tav>
                                      </p:tavLst>
                                    </p:anim>
                                    <p:anim calcmode="lin" valueType="num">
                                      <p:cBhvr>
                                        <p:cTn id="191" dur="100" fill="hold"/>
                                        <p:tgtEl>
                                          <p:spTgt spid="1032"/>
                                        </p:tgtEl>
                                        <p:attrNameLst>
                                          <p:attrName>ppt_h</p:attrName>
                                        </p:attrNameLst>
                                      </p:cBhvr>
                                      <p:tavLst>
                                        <p:tav tm="0">
                                          <p:val>
                                            <p:fltVal val="0"/>
                                          </p:val>
                                        </p:tav>
                                        <p:tav tm="100000">
                                          <p:val>
                                            <p:strVal val="#ppt_h"/>
                                          </p:val>
                                        </p:tav>
                                      </p:tavLst>
                                    </p:anim>
                                    <p:animEffect transition="in" filter="fade">
                                      <p:cBhvr>
                                        <p:cTn id="192" dur="1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12 Month Retention</a:t>
            </a:r>
            <a:endParaRPr lang="en-US" sz="3200" dirty="0">
              <a:solidFill>
                <a:srgbClr val="4F8D2C"/>
              </a:solidFill>
            </a:endParaRPr>
          </a:p>
        </p:txBody>
      </p:sp>
      <p:sp>
        <p:nvSpPr>
          <p:cNvPr id="5" name="TextBox 4"/>
          <p:cNvSpPr txBox="1"/>
          <p:nvPr/>
        </p:nvSpPr>
        <p:spPr>
          <a:xfrm>
            <a:off x="1107932" y="2236876"/>
            <a:ext cx="3243632" cy="600164"/>
          </a:xfrm>
          <a:prstGeom prst="rect">
            <a:avLst/>
          </a:prstGeom>
          <a:noFill/>
        </p:spPr>
        <p:txBody>
          <a:bodyPr wrap="square" rtlCol="0">
            <a:spAutoFit/>
          </a:bodyPr>
          <a:lstStyle/>
          <a:p>
            <a:pPr algn="ctr"/>
            <a:r>
              <a:rPr lang="en-US" sz="3300" dirty="0"/>
              <a:t>Industry Standard</a:t>
            </a:r>
          </a:p>
        </p:txBody>
      </p:sp>
      <p:sp>
        <p:nvSpPr>
          <p:cNvPr id="6" name="TextBox 5"/>
          <p:cNvSpPr txBox="1"/>
          <p:nvPr/>
        </p:nvSpPr>
        <p:spPr>
          <a:xfrm>
            <a:off x="4692052" y="2255019"/>
            <a:ext cx="3243632" cy="600164"/>
          </a:xfrm>
          <a:prstGeom prst="rect">
            <a:avLst/>
          </a:prstGeom>
          <a:noFill/>
        </p:spPr>
        <p:txBody>
          <a:bodyPr wrap="square" rtlCol="0">
            <a:spAutoFit/>
          </a:bodyPr>
          <a:lstStyle/>
          <a:p>
            <a:pPr algn="ctr"/>
            <a:r>
              <a:rPr lang="en-US" sz="3300" dirty="0" smtClean="0"/>
              <a:t>10-20%</a:t>
            </a:r>
            <a:endParaRPr lang="en-US" sz="3300" dirty="0"/>
          </a:p>
        </p:txBody>
      </p:sp>
      <p:sp>
        <p:nvSpPr>
          <p:cNvPr id="7" name="TextBox 6"/>
          <p:cNvSpPr txBox="1"/>
          <p:nvPr/>
        </p:nvSpPr>
        <p:spPr>
          <a:xfrm>
            <a:off x="1107931" y="3790812"/>
            <a:ext cx="3243632" cy="600164"/>
          </a:xfrm>
          <a:prstGeom prst="rect">
            <a:avLst/>
          </a:prstGeom>
          <a:noFill/>
        </p:spPr>
        <p:txBody>
          <a:bodyPr wrap="square" rtlCol="0">
            <a:spAutoFit/>
          </a:bodyPr>
          <a:lstStyle/>
          <a:p>
            <a:pPr algn="ctr"/>
            <a:r>
              <a:rPr lang="en-US" sz="3300" dirty="0"/>
              <a:t>doTERRA</a:t>
            </a:r>
          </a:p>
        </p:txBody>
      </p:sp>
      <p:sp>
        <p:nvSpPr>
          <p:cNvPr id="2" name="12-Point Star 1"/>
          <p:cNvSpPr/>
          <p:nvPr/>
        </p:nvSpPr>
        <p:spPr>
          <a:xfrm>
            <a:off x="5152605" y="2967790"/>
            <a:ext cx="2347079" cy="201371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smtClean="0"/>
              <a:t>70+%</a:t>
            </a:r>
            <a:endParaRPr lang="en-US" sz="3200" b="1" dirty="0"/>
          </a:p>
        </p:txBody>
      </p:sp>
    </p:spTree>
    <p:extLst>
      <p:ext uri="{BB962C8B-B14F-4D97-AF65-F5344CB8AC3E}">
        <p14:creationId xmlns:p14="http://schemas.microsoft.com/office/powerpoint/2010/main" val="45631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Back Office vs Corporate Retention Rate</a:t>
            </a:r>
            <a:endParaRPr lang="en-US" sz="3200" dirty="0">
              <a:solidFill>
                <a:srgbClr val="4F8D2C"/>
              </a:solidFill>
            </a:endParaRPr>
          </a:p>
        </p:txBody>
      </p:sp>
      <p:grpSp>
        <p:nvGrpSpPr>
          <p:cNvPr id="7" name="Group 6"/>
          <p:cNvGrpSpPr/>
          <p:nvPr/>
        </p:nvGrpSpPr>
        <p:grpSpPr>
          <a:xfrm>
            <a:off x="1542289" y="2256942"/>
            <a:ext cx="4467726" cy="630942"/>
            <a:chOff x="665244" y="2051958"/>
            <a:chExt cx="7692693" cy="630942"/>
          </a:xfrm>
        </p:grpSpPr>
        <p:sp>
          <p:nvSpPr>
            <p:cNvPr id="8" name="TextBox 7"/>
            <p:cNvSpPr txBox="1"/>
            <p:nvPr/>
          </p:nvSpPr>
          <p:spPr>
            <a:xfrm>
              <a:off x="665244" y="2051958"/>
              <a:ext cx="7692693" cy="630942"/>
            </a:xfrm>
            <a:prstGeom prst="rect">
              <a:avLst/>
            </a:prstGeom>
            <a:noFill/>
          </p:spPr>
          <p:txBody>
            <a:bodyPr wrap="square" rtlCol="0">
              <a:spAutoFit/>
            </a:bodyPr>
            <a:lstStyle/>
            <a:p>
              <a:pPr algn="ctr">
                <a:spcAft>
                  <a:spcPts val="600"/>
                </a:spcAft>
              </a:pPr>
              <a:r>
                <a:rPr lang="en-US" sz="1500" dirty="0" smtClean="0"/>
                <a:t>Distributors who’ve placed an order in past 3 months</a:t>
              </a:r>
              <a:endParaRPr lang="en-US" sz="1500" dirty="0"/>
            </a:p>
            <a:p>
              <a:pPr algn="ctr">
                <a:spcAft>
                  <a:spcPts val="600"/>
                </a:spcAft>
              </a:pPr>
              <a:r>
                <a:rPr lang="en-US" sz="1500" dirty="0" smtClean="0"/>
                <a:t>Distributors still listed as “D” in the system</a:t>
              </a:r>
            </a:p>
          </p:txBody>
        </p:sp>
        <p:cxnSp>
          <p:nvCxnSpPr>
            <p:cNvPr id="3" name="Straight Connector 2"/>
            <p:cNvCxnSpPr/>
            <p:nvPr/>
          </p:nvCxnSpPr>
          <p:spPr>
            <a:xfrm>
              <a:off x="2130349" y="2378314"/>
              <a:ext cx="5000392"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1542289" y="3712745"/>
            <a:ext cx="4605901" cy="630942"/>
            <a:chOff x="665244" y="3052180"/>
            <a:chExt cx="7692693" cy="630942"/>
          </a:xfrm>
        </p:grpSpPr>
        <p:sp>
          <p:nvSpPr>
            <p:cNvPr id="9" name="TextBox 8"/>
            <p:cNvSpPr txBox="1"/>
            <p:nvPr/>
          </p:nvSpPr>
          <p:spPr>
            <a:xfrm>
              <a:off x="665244" y="3052180"/>
              <a:ext cx="7692693" cy="630942"/>
            </a:xfrm>
            <a:prstGeom prst="rect">
              <a:avLst/>
            </a:prstGeom>
            <a:noFill/>
          </p:spPr>
          <p:txBody>
            <a:bodyPr wrap="square" rtlCol="0">
              <a:spAutoFit/>
            </a:bodyPr>
            <a:lstStyle/>
            <a:p>
              <a:pPr algn="ctr">
                <a:spcAft>
                  <a:spcPts val="600"/>
                </a:spcAft>
              </a:pPr>
              <a:r>
                <a:rPr lang="en-US" sz="1500" dirty="0" smtClean="0"/>
                <a:t>Distributors who’ve placed an order in past 12 months</a:t>
              </a:r>
              <a:endParaRPr lang="en-US" sz="1500" dirty="0"/>
            </a:p>
            <a:p>
              <a:pPr algn="ctr">
                <a:spcAft>
                  <a:spcPts val="600"/>
                </a:spcAft>
              </a:pPr>
              <a:r>
                <a:rPr lang="en-US" sz="1500" dirty="0" smtClean="0"/>
                <a:t>Distributors who have </a:t>
              </a:r>
              <a:r>
                <a:rPr lang="en-US" sz="1500" b="1" dirty="0" smtClean="0"/>
                <a:t>ever signed up</a:t>
              </a:r>
            </a:p>
          </p:txBody>
        </p:sp>
        <p:cxnSp>
          <p:nvCxnSpPr>
            <p:cNvPr id="12" name="Straight Connector 11"/>
            <p:cNvCxnSpPr/>
            <p:nvPr/>
          </p:nvCxnSpPr>
          <p:spPr>
            <a:xfrm flipV="1">
              <a:off x="2458200" y="3367651"/>
              <a:ext cx="4106779" cy="1"/>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63194" y="2402381"/>
            <a:ext cx="1179095" cy="338554"/>
          </a:xfrm>
          <a:prstGeom prst="rect">
            <a:avLst/>
          </a:prstGeom>
          <a:noFill/>
        </p:spPr>
        <p:txBody>
          <a:bodyPr wrap="square" rtlCol="0">
            <a:spAutoFit/>
          </a:bodyPr>
          <a:lstStyle/>
          <a:p>
            <a:r>
              <a:rPr lang="en-US" sz="1600" dirty="0" smtClean="0"/>
              <a:t>Back Office:</a:t>
            </a:r>
            <a:endParaRPr lang="en-US" sz="1600" dirty="0"/>
          </a:p>
        </p:txBody>
      </p:sp>
      <p:sp>
        <p:nvSpPr>
          <p:cNvPr id="14" name="TextBox 13"/>
          <p:cNvSpPr txBox="1"/>
          <p:nvPr/>
        </p:nvSpPr>
        <p:spPr>
          <a:xfrm>
            <a:off x="419341" y="3858939"/>
            <a:ext cx="1179095" cy="338554"/>
          </a:xfrm>
          <a:prstGeom prst="rect">
            <a:avLst/>
          </a:prstGeom>
          <a:noFill/>
        </p:spPr>
        <p:txBody>
          <a:bodyPr wrap="square" rtlCol="0">
            <a:spAutoFit/>
          </a:bodyPr>
          <a:lstStyle/>
          <a:p>
            <a:r>
              <a:rPr lang="en-US" sz="1600" dirty="0" smtClean="0"/>
              <a:t>Corporate:</a:t>
            </a:r>
            <a:endParaRPr lang="en-US" sz="1600" dirty="0"/>
          </a:p>
        </p:txBody>
      </p:sp>
      <p:sp>
        <p:nvSpPr>
          <p:cNvPr id="15" name="Equal 14"/>
          <p:cNvSpPr/>
          <p:nvPr/>
        </p:nvSpPr>
        <p:spPr>
          <a:xfrm>
            <a:off x="6035709" y="2369967"/>
            <a:ext cx="681789" cy="44115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Equal 15"/>
          <p:cNvSpPr/>
          <p:nvPr/>
        </p:nvSpPr>
        <p:spPr>
          <a:xfrm>
            <a:off x="6035709" y="3807638"/>
            <a:ext cx="681789" cy="44115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12-Point Star 16"/>
          <p:cNvSpPr/>
          <p:nvPr/>
        </p:nvSpPr>
        <p:spPr>
          <a:xfrm>
            <a:off x="6889608" y="3522961"/>
            <a:ext cx="1526739" cy="101051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t>70</a:t>
            </a:r>
            <a:r>
              <a:rPr lang="en-US" sz="2000" b="1" dirty="0"/>
              <a:t>+</a:t>
            </a:r>
            <a:r>
              <a:rPr lang="en-US" sz="2000" b="1" dirty="0" smtClean="0"/>
              <a:t>%</a:t>
            </a:r>
            <a:endParaRPr lang="en-US" sz="2000" b="1" dirty="0"/>
          </a:p>
        </p:txBody>
      </p:sp>
      <p:sp>
        <p:nvSpPr>
          <p:cNvPr id="18" name="12-Point Star 17"/>
          <p:cNvSpPr/>
          <p:nvPr/>
        </p:nvSpPr>
        <p:spPr>
          <a:xfrm>
            <a:off x="6893173" y="2028978"/>
            <a:ext cx="1526739" cy="112313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t>65%</a:t>
            </a:r>
            <a:endParaRPr lang="en-US" sz="2000" b="1" dirty="0"/>
          </a:p>
        </p:txBody>
      </p:sp>
    </p:spTree>
    <p:extLst>
      <p:ext uri="{BB962C8B-B14F-4D97-AF65-F5344CB8AC3E}">
        <p14:creationId xmlns:p14="http://schemas.microsoft.com/office/powerpoint/2010/main" val="6540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Evaluating Direct Selling</a:t>
            </a:r>
            <a:endParaRPr lang="en-US" sz="3200" dirty="0">
              <a:solidFill>
                <a:srgbClr val="4F8D2C"/>
              </a:solidFill>
            </a:endParaRP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329" y="1923588"/>
            <a:ext cx="3624141" cy="746147"/>
          </a:xfrm>
          <a:prstGeom prst="rect">
            <a:avLst/>
          </a:prstGeom>
        </p:spPr>
      </p:pic>
      <p:sp>
        <p:nvSpPr>
          <p:cNvPr id="8" name="TextBox 7"/>
          <p:cNvSpPr txBox="1"/>
          <p:nvPr/>
        </p:nvSpPr>
        <p:spPr>
          <a:xfrm>
            <a:off x="4417888" y="1972830"/>
            <a:ext cx="689163" cy="646331"/>
          </a:xfrm>
          <a:prstGeom prst="rect">
            <a:avLst/>
          </a:prstGeom>
          <a:noFill/>
        </p:spPr>
        <p:txBody>
          <a:bodyPr wrap="none" rtlCol="0">
            <a:spAutoFit/>
          </a:bodyPr>
          <a:lstStyle/>
          <a:p>
            <a:r>
              <a:rPr lang="en-US" sz="3600" dirty="0" smtClean="0"/>
              <a:t>vs.</a:t>
            </a:r>
            <a:endParaRPr lang="en-US" sz="3600" dirty="0"/>
          </a:p>
        </p:txBody>
      </p:sp>
      <p:pic>
        <p:nvPicPr>
          <p:cNvPr id="9" name="Picture 8"/>
          <p:cNvPicPr>
            <a:picLocks noChangeAspect="1"/>
          </p:cNvPicPr>
          <p:nvPr/>
        </p:nvPicPr>
        <p:blipFill>
          <a:blip r:embed="rId3"/>
          <a:stretch>
            <a:fillRect/>
          </a:stretch>
        </p:blipFill>
        <p:spPr>
          <a:xfrm>
            <a:off x="5721409" y="1716325"/>
            <a:ext cx="2745550" cy="1076522"/>
          </a:xfrm>
          <a:prstGeom prst="rect">
            <a:avLst/>
          </a:prstGeom>
        </p:spPr>
      </p:pic>
    </p:spTree>
    <p:extLst>
      <p:ext uri="{BB962C8B-B14F-4D97-AF65-F5344CB8AC3E}">
        <p14:creationId xmlns:p14="http://schemas.microsoft.com/office/powerpoint/2010/main" val="418270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Evaluating Direct Selling</a:t>
            </a:r>
            <a:endParaRPr lang="en-US" sz="3200" dirty="0">
              <a:solidFill>
                <a:srgbClr val="4F8D2C"/>
              </a:solidFill>
            </a:endParaRP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36442" y="3356969"/>
            <a:ext cx="1554480" cy="1554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018" y="3334497"/>
            <a:ext cx="1558137" cy="155813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8749" y="1446374"/>
            <a:ext cx="889866" cy="1763099"/>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2015" y="1446374"/>
            <a:ext cx="910142" cy="1846448"/>
          </a:xfrm>
          <a:prstGeom prst="rect">
            <a:avLst/>
          </a:prstGeom>
        </p:spPr>
      </p:pic>
      <p:sp>
        <p:nvSpPr>
          <p:cNvPr id="4" name="Oval 3"/>
          <p:cNvSpPr/>
          <p:nvPr/>
        </p:nvSpPr>
        <p:spPr>
          <a:xfrm>
            <a:off x="5170674" y="1801682"/>
            <a:ext cx="1686015" cy="1164916"/>
          </a:xfrm>
          <a:prstGeom prst="ellipse">
            <a:avLst/>
          </a:prstGeom>
          <a:solidFill>
            <a:srgbClr val="008000">
              <a:alpha val="10000"/>
            </a:srgbClr>
          </a:solidFill>
          <a:ln>
            <a:solidFill>
              <a:srgbClr val="4077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 stock</a:t>
            </a:r>
            <a:endParaRPr lang="en-US" dirty="0"/>
          </a:p>
        </p:txBody>
      </p:sp>
      <p:sp>
        <p:nvSpPr>
          <p:cNvPr id="15" name="Oval 14"/>
          <p:cNvSpPr/>
          <p:nvPr/>
        </p:nvSpPr>
        <p:spPr>
          <a:xfrm>
            <a:off x="5170674" y="3579320"/>
            <a:ext cx="1686015" cy="1164916"/>
          </a:xfrm>
          <a:prstGeom prst="ellipse">
            <a:avLst/>
          </a:prstGeom>
          <a:solidFill>
            <a:srgbClr val="FF0000">
              <a:alpha val="7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 of Stock</a:t>
            </a:r>
            <a:endParaRPr lang="en-US" dirty="0"/>
          </a:p>
        </p:txBody>
      </p:sp>
      <p:pic>
        <p:nvPicPr>
          <p:cNvPr id="12" name="Picture 11"/>
          <p:cNvPicPr>
            <a:picLocks noChangeAspect="1"/>
          </p:cNvPicPr>
          <p:nvPr/>
        </p:nvPicPr>
        <p:blipFill>
          <a:blip r:embed="rId6"/>
          <a:stretch>
            <a:fillRect/>
          </a:stretch>
        </p:blipFill>
        <p:spPr>
          <a:xfrm>
            <a:off x="457636" y="3686950"/>
            <a:ext cx="2481054" cy="972814"/>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0469" y="2145068"/>
            <a:ext cx="2815389" cy="579639"/>
          </a:xfrm>
          <a:prstGeom prst="rect">
            <a:avLst/>
          </a:prstGeom>
        </p:spPr>
      </p:pic>
    </p:spTree>
    <p:extLst>
      <p:ext uri="{BB962C8B-B14F-4D97-AF65-F5344CB8AC3E}">
        <p14:creationId xmlns:p14="http://schemas.microsoft.com/office/powerpoint/2010/main" val="179734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1358"/>
            <a:ext cx="8686801" cy="2442831"/>
          </a:xfrm>
        </p:spPr>
        <p:txBody>
          <a:bodyPr/>
          <a:lstStyle/>
          <a:p>
            <a:pPr marL="0" indent="0">
              <a:buNone/>
            </a:pPr>
            <a:r>
              <a:rPr lang="en-US" sz="2400" dirty="0" smtClean="0"/>
              <a:t>Fast Start Bonuses			35%, 3 Levels no cap	 30%, 2 Levels w/cap</a:t>
            </a:r>
          </a:p>
          <a:p>
            <a:pPr marL="0" indent="0">
              <a:buNone/>
            </a:pPr>
            <a:r>
              <a:rPr lang="en-US" sz="2400" dirty="0" smtClean="0"/>
              <a:t>Power of Three Bonus			$50/$250/$1,500		    Nothing</a:t>
            </a:r>
          </a:p>
          <a:p>
            <a:pPr marL="0" indent="0">
              <a:buNone/>
            </a:pPr>
            <a:r>
              <a:rPr lang="en-US" sz="2400" dirty="0" err="1" smtClean="0"/>
              <a:t>Unilevel</a:t>
            </a:r>
            <a:r>
              <a:rPr lang="en-US" sz="2400" dirty="0" smtClean="0"/>
              <a:t>					              7 Levels</a:t>
            </a:r>
            <a:r>
              <a:rPr lang="en-US" sz="2400" dirty="0"/>
              <a:t>	</a:t>
            </a:r>
            <a:r>
              <a:rPr lang="en-US" sz="2400" dirty="0" smtClean="0"/>
              <a:t>		</a:t>
            </a:r>
            <a:r>
              <a:rPr lang="en-US" sz="2400" dirty="0"/>
              <a:t> </a:t>
            </a:r>
            <a:r>
              <a:rPr lang="en-US" sz="2400" dirty="0" smtClean="0"/>
              <a:t>   5 Levels </a:t>
            </a:r>
          </a:p>
          <a:p>
            <a:pPr marL="0" indent="0">
              <a:buNone/>
            </a:pPr>
            <a:r>
              <a:rPr lang="en-US" sz="2400" dirty="0" smtClean="0"/>
              <a:t>    								L1 (2%), L7 (7%)    	   L1 (8%), L5 (4%)</a:t>
            </a:r>
          </a:p>
          <a:p>
            <a:pPr marL="0" indent="0">
              <a:buNone/>
            </a:pPr>
            <a:r>
              <a:rPr lang="en-US" sz="2400" dirty="0" smtClean="0"/>
              <a:t>Pool/Depth Bonuses				     Yes					 Yes</a:t>
            </a:r>
          </a:p>
        </p:txBody>
      </p:sp>
      <p:sp>
        <p:nvSpPr>
          <p:cNvPr id="4" name="Title 1"/>
          <p:cNvSpPr txBox="1">
            <a:spLocks/>
          </p:cNvSpPr>
          <p:nvPr/>
        </p:nvSpPr>
        <p:spPr>
          <a:xfrm>
            <a:off x="1067538" y="659805"/>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4F8D2C"/>
                </a:solidFill>
              </a:rPr>
              <a:t>Plan Comparison</a:t>
            </a:r>
            <a:endParaRPr lang="en-US" sz="3200" dirty="0">
              <a:solidFill>
                <a:srgbClr val="4F8D2C"/>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0134" y="1569656"/>
            <a:ext cx="2087208" cy="429719"/>
          </a:xfrm>
          <a:prstGeom prst="rect">
            <a:avLst/>
          </a:prstGeom>
        </p:spPr>
      </p:pic>
      <p:pic>
        <p:nvPicPr>
          <p:cNvPr id="6" name="Picture 5"/>
          <p:cNvPicPr>
            <a:picLocks noChangeAspect="1"/>
          </p:cNvPicPr>
          <p:nvPr/>
        </p:nvPicPr>
        <p:blipFill>
          <a:blip r:embed="rId3"/>
          <a:stretch>
            <a:fillRect/>
          </a:stretch>
        </p:blipFill>
        <p:spPr>
          <a:xfrm>
            <a:off x="6680663" y="1386883"/>
            <a:ext cx="2159275" cy="846645"/>
          </a:xfrm>
          <a:prstGeom prst="rect">
            <a:avLst/>
          </a:prstGeom>
        </p:spPr>
      </p:pic>
    </p:spTree>
    <p:extLst>
      <p:ext uri="{BB962C8B-B14F-4D97-AF65-F5344CB8AC3E}">
        <p14:creationId xmlns:p14="http://schemas.microsoft.com/office/powerpoint/2010/main" val="26026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8"/>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Top Rank Level OV Requirements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3627" y="2658922"/>
            <a:ext cx="3591426" cy="176237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104" y="2658922"/>
            <a:ext cx="3572374" cy="176237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7687" y="1881144"/>
            <a:ext cx="2087208" cy="429719"/>
          </a:xfrm>
          <a:prstGeom prst="rect">
            <a:avLst/>
          </a:prstGeom>
        </p:spPr>
      </p:pic>
      <p:pic>
        <p:nvPicPr>
          <p:cNvPr id="7" name="Picture 6"/>
          <p:cNvPicPr>
            <a:picLocks noChangeAspect="1"/>
          </p:cNvPicPr>
          <p:nvPr/>
        </p:nvPicPr>
        <p:blipFill>
          <a:blip r:embed="rId5"/>
          <a:stretch>
            <a:fillRect/>
          </a:stretch>
        </p:blipFill>
        <p:spPr>
          <a:xfrm>
            <a:off x="5799702" y="1665376"/>
            <a:ext cx="2159275" cy="846645"/>
          </a:xfrm>
          <a:prstGeom prst="rect">
            <a:avLst/>
          </a:prstGeom>
        </p:spPr>
      </p:pic>
    </p:spTree>
    <p:extLst>
      <p:ext uri="{BB962C8B-B14F-4D97-AF65-F5344CB8AC3E}">
        <p14:creationId xmlns:p14="http://schemas.microsoft.com/office/powerpoint/2010/main" val="177633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8"/>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Paid Rank Earnings Comparison</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5081" y="2522912"/>
            <a:ext cx="3334215" cy="2314898"/>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187" y="2522912"/>
            <a:ext cx="3334215" cy="231489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7687" y="1881144"/>
            <a:ext cx="2087208" cy="429719"/>
          </a:xfrm>
          <a:prstGeom prst="rect">
            <a:avLst/>
          </a:prstGeom>
        </p:spPr>
      </p:pic>
      <p:pic>
        <p:nvPicPr>
          <p:cNvPr id="6" name="Picture 5"/>
          <p:cNvPicPr>
            <a:picLocks noChangeAspect="1"/>
          </p:cNvPicPr>
          <p:nvPr/>
        </p:nvPicPr>
        <p:blipFill>
          <a:blip r:embed="rId5"/>
          <a:stretch>
            <a:fillRect/>
          </a:stretch>
        </p:blipFill>
        <p:spPr>
          <a:xfrm>
            <a:off x="6207086" y="1665376"/>
            <a:ext cx="2159275" cy="846645"/>
          </a:xfrm>
          <a:prstGeom prst="rect">
            <a:avLst/>
          </a:prstGeom>
        </p:spPr>
      </p:pic>
    </p:spTree>
    <p:extLst>
      <p:ext uri="{BB962C8B-B14F-4D97-AF65-F5344CB8AC3E}">
        <p14:creationId xmlns:p14="http://schemas.microsoft.com/office/powerpoint/2010/main" val="110768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3198" y="1891965"/>
            <a:ext cx="5530444" cy="3097048"/>
          </a:xfrm>
          <a:prstGeom prst="rect">
            <a:avLst/>
          </a:prstGeom>
        </p:spPr>
      </p:pic>
      <p:sp>
        <p:nvSpPr>
          <p:cNvPr id="5" name="Subtitle 2"/>
          <p:cNvSpPr txBox="1">
            <a:spLocks/>
          </p:cNvSpPr>
          <p:nvPr/>
        </p:nvSpPr>
        <p:spPr>
          <a:xfrm>
            <a:off x="0" y="832310"/>
            <a:ext cx="9144000" cy="13144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solidFill>
                  <a:schemeClr val="accent3">
                    <a:lumMod val="75000"/>
                  </a:schemeClr>
                </a:solidFill>
              </a:rPr>
              <a:t>The Grass is </a:t>
            </a:r>
            <a:r>
              <a:rPr lang="en-US" u="sng" dirty="0" smtClean="0">
                <a:solidFill>
                  <a:schemeClr val="accent3">
                    <a:lumMod val="75000"/>
                  </a:schemeClr>
                </a:solidFill>
              </a:rPr>
              <a:t>NOT</a:t>
            </a:r>
            <a:r>
              <a:rPr lang="en-US" dirty="0" smtClean="0">
                <a:solidFill>
                  <a:schemeClr val="accent3">
                    <a:lumMod val="75000"/>
                  </a:schemeClr>
                </a:solidFill>
              </a:rPr>
              <a:t> Always Greener on the Other Side of the fence!</a:t>
            </a:r>
            <a:endParaRPr lang="en-US" dirty="0">
              <a:solidFill>
                <a:schemeClr val="accent3">
                  <a:lumMod val="75000"/>
                </a:schemeClr>
              </a:solidFill>
            </a:endParaRPr>
          </a:p>
        </p:txBody>
      </p:sp>
    </p:spTree>
    <p:extLst>
      <p:ext uri="{BB962C8B-B14F-4D97-AF65-F5344CB8AC3E}">
        <p14:creationId xmlns:p14="http://schemas.microsoft.com/office/powerpoint/2010/main" val="241094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035"/>
            <a:ext cx="8229600" cy="3394472"/>
          </a:xfrm>
        </p:spPr>
        <p:txBody>
          <a:bodyPr/>
          <a:lstStyle/>
          <a:p>
            <a:pPr marL="514350" indent="-514350">
              <a:buAutoNum type="arabicPeriod"/>
            </a:pPr>
            <a:r>
              <a:rPr lang="en-US" dirty="0" smtClean="0"/>
              <a:t>People, Products &amp; Plan</a:t>
            </a:r>
          </a:p>
          <a:p>
            <a:pPr marL="514350" indent="-514350">
              <a:buAutoNum type="arabicPeriod"/>
            </a:pPr>
            <a:r>
              <a:rPr lang="en-US" dirty="0" smtClean="0"/>
              <a:t>You don’t want to rebuild again, and again and again</a:t>
            </a:r>
          </a:p>
          <a:p>
            <a:pPr marL="514350" indent="-514350">
              <a:buAutoNum type="arabicPeriod"/>
            </a:pPr>
            <a:r>
              <a:rPr lang="en-US" dirty="0" smtClean="0"/>
              <a:t>Remember the value of retention</a:t>
            </a:r>
          </a:p>
          <a:p>
            <a:pPr marL="514350" indent="-514350">
              <a:buAutoNum type="arabicPeriod"/>
            </a:pPr>
            <a:r>
              <a:rPr lang="en-US" dirty="0" smtClean="0"/>
              <a:t>Be sure to compare all of the details</a:t>
            </a:r>
          </a:p>
          <a:p>
            <a:pPr marL="514350" indent="-514350">
              <a:buAutoNum type="arabicPeriod"/>
            </a:pPr>
            <a:endParaRPr lang="en-US" dirty="0"/>
          </a:p>
        </p:txBody>
      </p:sp>
      <p:sp>
        <p:nvSpPr>
          <p:cNvPr id="4" name="Title 1"/>
          <p:cNvSpPr txBox="1">
            <a:spLocks noGrp="1"/>
          </p:cNvSpPr>
          <p:nvPr>
            <p:ph type="title"/>
          </p:nvPr>
        </p:nvSpPr>
        <p:spPr>
          <a:xfrm>
            <a:off x="457200" y="506769"/>
            <a:ext cx="8229600" cy="857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Summary</a:t>
            </a:r>
          </a:p>
        </p:txBody>
      </p:sp>
    </p:spTree>
    <p:extLst>
      <p:ext uri="{BB962C8B-B14F-4D97-AF65-F5344CB8AC3E}">
        <p14:creationId xmlns:p14="http://schemas.microsoft.com/office/powerpoint/2010/main" val="32212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21382" y="893853"/>
            <a:ext cx="7105476" cy="3659534"/>
          </a:xfrm>
          <a:prstGeom prst="rect">
            <a:avLst/>
          </a:prstGeom>
        </p:spPr>
      </p:pic>
    </p:spTree>
    <p:extLst>
      <p:ext uri="{BB962C8B-B14F-4D97-AF65-F5344CB8AC3E}">
        <p14:creationId xmlns:p14="http://schemas.microsoft.com/office/powerpoint/2010/main" val="51377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09336" y="808247"/>
            <a:ext cx="8125326" cy="1314450"/>
          </a:xfrm>
        </p:spPr>
        <p:txBody>
          <a:bodyPr/>
          <a:lstStyle/>
          <a:p>
            <a:r>
              <a:rPr lang="en-US" dirty="0" smtClean="0">
                <a:solidFill>
                  <a:schemeClr val="accent3">
                    <a:lumMod val="75000"/>
                  </a:schemeClr>
                </a:solidFill>
              </a:rPr>
              <a:t>The Grass is Always Greener on the Other Side of the fence</a:t>
            </a:r>
            <a:endParaRPr lang="en-US" dirty="0">
              <a:solidFill>
                <a:schemeClr val="accent3">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4112" y="1886577"/>
            <a:ext cx="4955775" cy="27577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5058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1756" y="1435768"/>
            <a:ext cx="6381750" cy="2095500"/>
          </a:xfrm>
          <a:prstGeom prst="rect">
            <a:avLst/>
          </a:prstGeom>
        </p:spPr>
      </p:pic>
      <p:sp>
        <p:nvSpPr>
          <p:cNvPr id="6" name="TextBox 5"/>
          <p:cNvSpPr txBox="1"/>
          <p:nvPr/>
        </p:nvSpPr>
        <p:spPr>
          <a:xfrm>
            <a:off x="1239253" y="4042611"/>
            <a:ext cx="6968790" cy="923330"/>
          </a:xfrm>
          <a:prstGeom prst="rect">
            <a:avLst/>
          </a:prstGeom>
          <a:noFill/>
        </p:spPr>
        <p:txBody>
          <a:bodyPr wrap="square" rtlCol="0">
            <a:spAutoFit/>
          </a:bodyPr>
          <a:lstStyle/>
          <a:p>
            <a:r>
              <a:rPr lang="en-US" dirty="0" smtClean="0"/>
              <a:t>Disclaimer:  The research in this presentation is based upon public information for all companies discussed.  It is not my fault that dōTERRA comes out as the best company….facts are facts.</a:t>
            </a:r>
            <a:endParaRPr lang="en-US" dirty="0"/>
          </a:p>
        </p:txBody>
      </p:sp>
    </p:spTree>
    <p:extLst>
      <p:ext uri="{BB962C8B-B14F-4D97-AF65-F5344CB8AC3E}">
        <p14:creationId xmlns:p14="http://schemas.microsoft.com/office/powerpoint/2010/main" val="134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7647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The Rise &amp; Fall of </a:t>
            </a:r>
            <a:r>
              <a:rPr lang="en-US" sz="3200" dirty="0" err="1" smtClean="0">
                <a:solidFill>
                  <a:srgbClr val="4F8D2C"/>
                </a:solidFill>
              </a:rPr>
              <a:t>ViSalus</a:t>
            </a:r>
            <a:endParaRPr lang="en-US" sz="3200" dirty="0">
              <a:solidFill>
                <a:srgbClr val="4F8D2C"/>
              </a:solidFill>
            </a:endParaRPr>
          </a:p>
        </p:txBody>
      </p:sp>
      <p:sp>
        <p:nvSpPr>
          <p:cNvPr id="5" name="TextBox 4"/>
          <p:cNvSpPr txBox="1"/>
          <p:nvPr/>
        </p:nvSpPr>
        <p:spPr>
          <a:xfrm>
            <a:off x="647512" y="1457711"/>
            <a:ext cx="8092532" cy="1754326"/>
          </a:xfrm>
          <a:prstGeom prst="rect">
            <a:avLst/>
          </a:prstGeom>
          <a:noFill/>
        </p:spPr>
        <p:txBody>
          <a:bodyPr wrap="square" rtlCol="0">
            <a:spAutoFit/>
          </a:bodyPr>
          <a:lstStyle/>
          <a:p>
            <a:pPr marL="171450" indent="-171450">
              <a:buFont typeface="Arial" panose="020B0604020202020204" pitchFamily="34" charset="0"/>
              <a:buChar char="•"/>
            </a:pPr>
            <a:r>
              <a:rPr lang="en-US" dirty="0" smtClean="0"/>
              <a:t>End of 2010: </a:t>
            </a:r>
            <a:r>
              <a:rPr lang="en-US" dirty="0" err="1" smtClean="0"/>
              <a:t>ViSalus</a:t>
            </a:r>
            <a:r>
              <a:rPr lang="en-US" dirty="0" smtClean="0"/>
              <a:t> made over $15 million a month.</a:t>
            </a:r>
          </a:p>
          <a:p>
            <a:pPr marL="171450" indent="-171450">
              <a:buFont typeface="Arial" panose="020B0604020202020204" pitchFamily="34" charset="0"/>
              <a:buChar char="•"/>
            </a:pPr>
            <a:r>
              <a:rPr lang="en-US" dirty="0" err="1" smtClean="0"/>
              <a:t>ViSalus</a:t>
            </a:r>
            <a:r>
              <a:rPr lang="en-US" dirty="0" smtClean="0"/>
              <a:t> experienced rapid growth: Sales of $624 million in 2012: IPO Announced.</a:t>
            </a:r>
          </a:p>
          <a:p>
            <a:pPr marL="171450" indent="-171450">
              <a:buFont typeface="Arial" panose="020B0604020202020204" pitchFamily="34" charset="0"/>
              <a:buChar char="•"/>
            </a:pPr>
            <a:r>
              <a:rPr lang="en-US" dirty="0" smtClean="0"/>
              <a:t>Sales peaked in 2012, then declined: Sales of $350 in 2013: IPO Cancelled.</a:t>
            </a:r>
          </a:p>
          <a:p>
            <a:pPr marL="171450" indent="-171450">
              <a:buFont typeface="Arial" panose="020B0604020202020204" pitchFamily="34" charset="0"/>
              <a:buChar char="•"/>
            </a:pPr>
            <a:r>
              <a:rPr lang="en-US" dirty="0" smtClean="0"/>
              <a:t>Lawsuits: Recruited “mercenaries” (big leaders) who weren’t loyal consumers.</a:t>
            </a:r>
          </a:p>
          <a:p>
            <a:pPr marL="171450" indent="-171450">
              <a:buFont typeface="Arial" panose="020B0604020202020204" pitchFamily="34" charset="0"/>
              <a:buChar char="•"/>
            </a:pPr>
            <a:r>
              <a:rPr lang="en-US" dirty="0" smtClean="0"/>
              <a:t>Last Report:  September 2014 only 30,000 distributors and losing money.</a:t>
            </a:r>
          </a:p>
          <a:p>
            <a:pPr marL="171450" indent="-171450">
              <a:buFont typeface="Arial" panose="020B0604020202020204" pitchFamily="34" charset="0"/>
              <a:buChar char="•"/>
            </a:pPr>
            <a:r>
              <a:rPr lang="en-US" dirty="0" smtClean="0"/>
              <a:t>Most importantly:  Didn’t make our list of 48!!!!</a:t>
            </a:r>
          </a:p>
        </p:txBody>
      </p:sp>
      <p:graphicFrame>
        <p:nvGraphicFramePr>
          <p:cNvPr id="8" name="Diagram 7"/>
          <p:cNvGraphicFramePr/>
          <p:nvPr>
            <p:extLst>
              <p:ext uri="{D42A27DB-BD31-4B8C-83A1-F6EECF244321}">
                <p14:modId xmlns:p14="http://schemas.microsoft.com/office/powerpoint/2010/main" val="964990012"/>
              </p:ext>
            </p:extLst>
          </p:nvPr>
        </p:nvGraphicFramePr>
        <p:xfrm>
          <a:off x="274320" y="3121439"/>
          <a:ext cx="8869680" cy="223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0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smtClean="0">
                <a:solidFill>
                  <a:srgbClr val="4F8D2C"/>
                </a:solidFill>
              </a:rPr>
              <a:t>Evaluating Direct Selling Companies</a:t>
            </a:r>
            <a:endParaRPr lang="en-US" sz="3200" dirty="0">
              <a:solidFill>
                <a:srgbClr val="4F8D2C"/>
              </a:solidFill>
            </a:endParaRP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sp>
        <p:nvSpPr>
          <p:cNvPr id="5" name="Flowchart: Alternate Process 4"/>
          <p:cNvSpPr/>
          <p:nvPr/>
        </p:nvSpPr>
        <p:spPr>
          <a:xfrm>
            <a:off x="642421" y="2463562"/>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accent4">
                    <a:lumMod val="50000"/>
                  </a:schemeClr>
                </a:solidFill>
              </a:rPr>
              <a:t>Product</a:t>
            </a:r>
            <a:endParaRPr lang="en-US" sz="3200" dirty="0">
              <a:solidFill>
                <a:schemeClr val="accent4">
                  <a:lumMod val="50000"/>
                </a:schemeClr>
              </a:solidFill>
            </a:endParaRPr>
          </a:p>
        </p:txBody>
      </p:sp>
      <p:sp>
        <p:nvSpPr>
          <p:cNvPr id="11" name="Flowchart: Alternate Process 10"/>
          <p:cNvSpPr/>
          <p:nvPr/>
        </p:nvSpPr>
        <p:spPr>
          <a:xfrm>
            <a:off x="3462252" y="2463561"/>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accent4">
                    <a:lumMod val="50000"/>
                  </a:schemeClr>
                </a:solidFill>
              </a:rPr>
              <a:t>People</a:t>
            </a:r>
            <a:endParaRPr lang="en-US" sz="3200" dirty="0">
              <a:solidFill>
                <a:schemeClr val="accent4">
                  <a:lumMod val="50000"/>
                </a:schemeClr>
              </a:solidFill>
            </a:endParaRPr>
          </a:p>
        </p:txBody>
      </p:sp>
      <p:sp>
        <p:nvSpPr>
          <p:cNvPr id="17" name="Flowchart: Alternate Process 16"/>
          <p:cNvSpPr/>
          <p:nvPr/>
        </p:nvSpPr>
        <p:spPr>
          <a:xfrm>
            <a:off x="6282083" y="2463560"/>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accent4">
                    <a:lumMod val="50000"/>
                  </a:schemeClr>
                </a:solidFill>
              </a:rPr>
              <a:t>Plan</a:t>
            </a:r>
            <a:endParaRPr lang="en-US" sz="3200" dirty="0">
              <a:solidFill>
                <a:schemeClr val="accent4">
                  <a:lumMod val="50000"/>
                </a:schemeClr>
              </a:solidFill>
            </a:endParaRPr>
          </a:p>
        </p:txBody>
      </p:sp>
    </p:spTree>
    <p:extLst>
      <p:ext uri="{BB962C8B-B14F-4D97-AF65-F5344CB8AC3E}">
        <p14:creationId xmlns:p14="http://schemas.microsoft.com/office/powerpoint/2010/main" val="293694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8182" y="686707"/>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4F8D2C"/>
                </a:solidFill>
              </a:rPr>
              <a:t>Products</a:t>
            </a:r>
            <a:endParaRPr lang="en-US" sz="3200" dirty="0">
              <a:solidFill>
                <a:srgbClr val="4F8D2C"/>
              </a:solidFill>
            </a:endParaRPr>
          </a:p>
        </p:txBody>
      </p:sp>
      <p:sp>
        <p:nvSpPr>
          <p:cNvPr id="5" name="TextBox 4"/>
          <p:cNvSpPr txBox="1"/>
          <p:nvPr/>
        </p:nvSpPr>
        <p:spPr>
          <a:xfrm>
            <a:off x="487445" y="1534314"/>
            <a:ext cx="6450545" cy="830997"/>
          </a:xfrm>
          <a:prstGeom prst="rect">
            <a:avLst/>
          </a:prstGeom>
          <a:noFill/>
        </p:spPr>
        <p:txBody>
          <a:bodyPr wrap="square" rtlCol="0">
            <a:spAutoFit/>
          </a:bodyPr>
          <a:lstStyle/>
          <a:p>
            <a:pPr lvl="0"/>
            <a:r>
              <a:rPr lang="en-US" sz="2400" dirty="0"/>
              <a:t>Would you use these products? How do the products improve your life? </a:t>
            </a:r>
          </a:p>
        </p:txBody>
      </p:sp>
      <p:sp>
        <p:nvSpPr>
          <p:cNvPr id="2" name="Rectangle 1"/>
          <p:cNvSpPr/>
          <p:nvPr/>
        </p:nvSpPr>
        <p:spPr>
          <a:xfrm>
            <a:off x="487445" y="2506172"/>
            <a:ext cx="5975000" cy="830997"/>
          </a:xfrm>
          <a:prstGeom prst="rect">
            <a:avLst/>
          </a:prstGeom>
        </p:spPr>
        <p:txBody>
          <a:bodyPr wrap="square">
            <a:spAutoFit/>
          </a:bodyPr>
          <a:lstStyle/>
          <a:p>
            <a:pPr lvl="0"/>
            <a:r>
              <a:rPr lang="en-US" sz="2400" dirty="0"/>
              <a:t>What are the ingredients in the products?  Are they unique? </a:t>
            </a:r>
          </a:p>
        </p:txBody>
      </p:sp>
      <p:sp>
        <p:nvSpPr>
          <p:cNvPr id="3" name="Rectangle 2"/>
          <p:cNvSpPr/>
          <p:nvPr/>
        </p:nvSpPr>
        <p:spPr>
          <a:xfrm>
            <a:off x="487445" y="3469079"/>
            <a:ext cx="5594856" cy="830997"/>
          </a:xfrm>
          <a:prstGeom prst="rect">
            <a:avLst/>
          </a:prstGeom>
        </p:spPr>
        <p:txBody>
          <a:bodyPr wrap="square">
            <a:spAutoFit/>
          </a:bodyPr>
          <a:lstStyle/>
          <a:p>
            <a:pPr lvl="0"/>
            <a:r>
              <a:rPr lang="en-US" sz="2400" dirty="0" smtClean="0"/>
              <a:t>What </a:t>
            </a:r>
            <a:r>
              <a:rPr lang="en-US" sz="2400" dirty="0"/>
              <a:t>does monthly volume look like month after month after month?</a:t>
            </a:r>
          </a:p>
        </p:txBody>
      </p:sp>
      <p:sp>
        <p:nvSpPr>
          <p:cNvPr id="6" name="Rectangle 5"/>
          <p:cNvSpPr/>
          <p:nvPr/>
        </p:nvSpPr>
        <p:spPr>
          <a:xfrm>
            <a:off x="487445" y="4431986"/>
            <a:ext cx="6214330" cy="461665"/>
          </a:xfrm>
          <a:prstGeom prst="rect">
            <a:avLst/>
          </a:prstGeom>
        </p:spPr>
        <p:txBody>
          <a:bodyPr wrap="none">
            <a:spAutoFit/>
          </a:bodyPr>
          <a:lstStyle/>
          <a:p>
            <a:pPr lvl="0"/>
            <a:r>
              <a:rPr lang="en-US" sz="2400" dirty="0"/>
              <a:t>Is the marketing of the products FDA compliant?</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6196" y="1019404"/>
            <a:ext cx="2087937" cy="4143442"/>
          </a:xfrm>
          <a:prstGeom prst="rect">
            <a:avLst/>
          </a:prstGeom>
        </p:spPr>
      </p:pic>
    </p:spTree>
    <p:extLst>
      <p:ext uri="{BB962C8B-B14F-4D97-AF65-F5344CB8AC3E}">
        <p14:creationId xmlns:p14="http://schemas.microsoft.com/office/powerpoint/2010/main" val="122697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theme/theme1.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9907</TotalTime>
  <Words>2374</Words>
  <Application>Microsoft Macintosh PowerPoint</Application>
  <PresentationFormat>On-screen Show (16:9)</PresentationFormat>
  <Paragraphs>414</Paragraphs>
  <Slides>38</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Section Slide</vt:lpstr>
      <vt:lpstr>Content slides</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Direct Selling Companies</vt:lpstr>
      <vt:lpstr>PowerPoint Presentation</vt:lpstr>
      <vt:lpstr>PowerPoint Presentation</vt:lpstr>
      <vt:lpstr>PowerPoint Presentation</vt:lpstr>
      <vt:lpstr>Three Basic Types of Compensation Plans</vt:lpstr>
      <vt:lpstr>Binary Plans</vt:lpstr>
      <vt:lpstr>Binary Plans</vt:lpstr>
      <vt:lpstr>Breakaway Plans</vt:lpstr>
      <vt:lpstr>Breakaway Plans</vt:lpstr>
      <vt:lpstr>Unilevel Plans</vt:lpstr>
      <vt:lpstr>Unilevel Plans</vt:lpstr>
      <vt:lpstr>Unilevel Summary – Things to Look For</vt:lpstr>
      <vt:lpstr>doTERRA’s Compensation Plan “Unilevel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Direct Selling</vt:lpstr>
      <vt:lpstr>Evaluating Direct Selling</vt:lpstr>
      <vt:lpstr>PowerPoint Presentation</vt:lpstr>
      <vt:lpstr>PowerPoint Presentation</vt:lpstr>
      <vt:lpstr>PowerPoint Presentation</vt:lpstr>
      <vt:lpstr>PowerPoint Presentation</vt:lpstr>
      <vt:lpstr>Summary</vt:lpstr>
    </vt:vector>
  </TitlesOfParts>
  <Company>doTERRA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Tueller</dc:creator>
  <cp:lastModifiedBy>Alicia</cp:lastModifiedBy>
  <cp:revision>107</cp:revision>
  <cp:lastPrinted>2016-02-02T23:25:33Z</cp:lastPrinted>
  <dcterms:created xsi:type="dcterms:W3CDTF">2015-02-19T17:54:16Z</dcterms:created>
  <dcterms:modified xsi:type="dcterms:W3CDTF">2016-03-17T05:48:29Z</dcterms:modified>
</cp:coreProperties>
</file>