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Garamond" panose="02020404030301010803" pitchFamily="18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hNuL6H6QobOY6MUisgIdGXUw17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5c5f88d96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15c5f88d9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5c5f88d96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5c5f88d969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5bf2e0d30d_0_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15bf2e0d30d_0_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5bf2e0d30d_0_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1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4.png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1538" y="2560079"/>
            <a:ext cx="4830439" cy="339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 descr="Picture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 descr="Picture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0829" y="-463828"/>
            <a:ext cx="12448847" cy="278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0" descr="LIFE.jpg"/>
          <p:cNvPicPr preferRelativeResize="0"/>
          <p:nvPr/>
        </p:nvPicPr>
        <p:blipFill rotWithShape="1">
          <a:blip r:embed="rId3">
            <a:alphaModFix/>
          </a:blip>
          <a:srcRect r="82113"/>
          <a:stretch/>
        </p:blipFill>
        <p:spPr>
          <a:xfrm>
            <a:off x="7261940" y="-77877"/>
            <a:ext cx="3390309" cy="65359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48281" y="214183"/>
            <a:ext cx="6400801" cy="356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Garamond"/>
              <a:buNone/>
            </a:pPr>
            <a:r>
              <a:rPr lang="en-US" sz="4500">
                <a:latin typeface="Garamond"/>
                <a:ea typeface="Garamond"/>
                <a:cs typeface="Garamond"/>
                <a:sym typeface="Garamond"/>
              </a:rPr>
              <a:t>Your “3 Brains” </a:t>
            </a:r>
            <a:br>
              <a:rPr lang="en-US" sz="4500">
                <a:latin typeface="Garamond"/>
                <a:ea typeface="Garamond"/>
                <a:cs typeface="Garamond"/>
                <a:sym typeface="Garamond"/>
              </a:rPr>
            </a:br>
            <a:r>
              <a:rPr lang="en-US" i="1"/>
              <a:t>instinctively </a:t>
            </a:r>
            <a:br>
              <a:rPr lang="en-US" i="1"/>
            </a:br>
            <a:r>
              <a:rPr lang="en-US" sz="4500">
                <a:latin typeface="Garamond"/>
                <a:ea typeface="Garamond"/>
                <a:cs typeface="Garamond"/>
                <a:sym typeface="Garamond"/>
              </a:rPr>
              <a:t>process every life experience.</a:t>
            </a:r>
            <a:endParaRPr/>
          </a:p>
        </p:txBody>
      </p:sp>
      <p:pic>
        <p:nvPicPr>
          <p:cNvPr id="116" name="Google Shape;116;p10" descr="Pictur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 descr="LIFE.jpg"/>
          <p:cNvPicPr preferRelativeResize="0"/>
          <p:nvPr/>
        </p:nvPicPr>
        <p:blipFill rotWithShape="1">
          <a:blip r:embed="rId3">
            <a:alphaModFix/>
          </a:blip>
          <a:srcRect l="23840" r="54211"/>
          <a:stretch/>
        </p:blipFill>
        <p:spPr>
          <a:xfrm>
            <a:off x="4420198" y="12244"/>
            <a:ext cx="4160047" cy="653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1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/>
          <p:nvPr/>
        </p:nvSpPr>
        <p:spPr>
          <a:xfrm>
            <a:off x="7215397" y="195394"/>
            <a:ext cx="1270001" cy="127000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2" descr="LIFE.jpg"/>
          <p:cNvPicPr preferRelativeResize="0"/>
          <p:nvPr/>
        </p:nvPicPr>
        <p:blipFill rotWithShape="1">
          <a:blip r:embed="rId4">
            <a:alphaModFix/>
          </a:blip>
          <a:srcRect l="45371" r="32681" b="2275"/>
          <a:stretch/>
        </p:blipFill>
        <p:spPr>
          <a:xfrm>
            <a:off x="4216997" y="34039"/>
            <a:ext cx="4160048" cy="638712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"/>
          <p:cNvSpPr/>
          <p:nvPr/>
        </p:nvSpPr>
        <p:spPr>
          <a:xfrm>
            <a:off x="7215396" y="195394"/>
            <a:ext cx="1270001" cy="127000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 descr="LIFE.jpg"/>
          <p:cNvPicPr preferRelativeResize="0"/>
          <p:nvPr/>
        </p:nvPicPr>
        <p:blipFill rotWithShape="1">
          <a:blip r:embed="rId4">
            <a:alphaModFix/>
          </a:blip>
          <a:srcRect l="68995" r="9056" b="1882"/>
          <a:stretch/>
        </p:blipFill>
        <p:spPr>
          <a:xfrm>
            <a:off x="4369397" y="8290"/>
            <a:ext cx="4160047" cy="641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/>
          <p:nvPr/>
        </p:nvSpPr>
        <p:spPr>
          <a:xfrm>
            <a:off x="7215396" y="195394"/>
            <a:ext cx="1270001" cy="127000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 descr="LIF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2" y="955667"/>
            <a:ext cx="12681275" cy="437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280" y="573107"/>
            <a:ext cx="4745311" cy="572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831850" y="2807594"/>
            <a:ext cx="10515600" cy="328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</a:pPr>
            <a:r>
              <a:rPr lang="en-US" sz="6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Essential Oils Support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</a:pPr>
            <a:r>
              <a:rPr lang="en-US" sz="60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Healthy Emotions</a:t>
            </a:r>
            <a:endParaRPr/>
          </a:p>
        </p:txBody>
      </p:sp>
      <p:pic>
        <p:nvPicPr>
          <p:cNvPr id="155" name="Google Shape;155;p16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4773" y="-446469"/>
            <a:ext cx="12448847" cy="278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10515600" cy="226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Garamond"/>
              <a:buNone/>
            </a:pPr>
            <a:r>
              <a:rPr lang="en-US" sz="5400">
                <a:latin typeface="Garamond"/>
                <a:ea typeface="Garamond"/>
                <a:cs typeface="Garamond"/>
                <a:sym typeface="Garamond"/>
              </a:rPr>
              <a:t>Emotions &amp; Essential Oils </a:t>
            </a:r>
            <a:br>
              <a:rPr lang="en-US" sz="5400"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5400">
                <a:latin typeface="Garamond"/>
                <a:ea typeface="Garamond"/>
                <a:cs typeface="Garamond"/>
                <a:sym typeface="Garamond"/>
              </a:rPr>
              <a:t>interact</a:t>
            </a:r>
            <a:r>
              <a:rPr lang="en-US" b="1"/>
              <a:t> </a:t>
            </a:r>
            <a:r>
              <a:rPr lang="en-US" sz="5100" b="1" i="1"/>
              <a:t>chemically</a:t>
            </a:r>
            <a:r>
              <a:rPr lang="en-US" sz="4500" i="1"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5100" i="1"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9135591" y="9062608"/>
            <a:ext cx="105156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</a:pPr>
            <a:endParaRPr sz="36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3" name="Google Shape;163;p17" descr="Content Placeholder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0047" y="1556445"/>
            <a:ext cx="5651160" cy="565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0992" y="2590838"/>
            <a:ext cx="2958658" cy="263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 descr="Picture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796" y="1146218"/>
            <a:ext cx="3404247" cy="3580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</a:pPr>
            <a:r>
              <a:rPr lang="en-US" sz="4400">
                <a:latin typeface="Garamond"/>
                <a:ea typeface="Garamond"/>
                <a:cs typeface="Garamond"/>
                <a:sym typeface="Garamond"/>
              </a:rPr>
              <a:t>Anchor in healthy biochemistry </a:t>
            </a: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</a:pPr>
            <a:r>
              <a:rPr lang="en-US" sz="4400">
                <a:latin typeface="Garamond"/>
                <a:ea typeface="Garamond"/>
                <a:cs typeface="Garamond"/>
                <a:sym typeface="Garamond"/>
              </a:rPr>
              <a:t>Support healthy cellular function</a:t>
            </a: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</a:pPr>
            <a:r>
              <a:rPr lang="en-US" sz="4400">
                <a:latin typeface="Garamond"/>
                <a:ea typeface="Garamond"/>
                <a:cs typeface="Garamond"/>
                <a:sym typeface="Garamond"/>
              </a:rPr>
              <a:t>Promote physical </a:t>
            </a:r>
            <a:r>
              <a:rPr lang="en-US" sz="4400" i="1">
                <a:latin typeface="Garamond"/>
                <a:ea typeface="Garamond"/>
                <a:cs typeface="Garamond"/>
                <a:sym typeface="Garamond"/>
              </a:rPr>
              <a:t>and</a:t>
            </a:r>
            <a:r>
              <a:rPr lang="en-US" sz="4400">
                <a:latin typeface="Garamond"/>
                <a:ea typeface="Garamond"/>
                <a:cs typeface="Garamond"/>
                <a:sym typeface="Garamond"/>
              </a:rPr>
              <a:t> emotional detox</a:t>
            </a:r>
            <a:endParaRPr/>
          </a:p>
        </p:txBody>
      </p:sp>
      <p:pic>
        <p:nvPicPr>
          <p:cNvPr id="172" name="Google Shape;172;p18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2896" y="933606"/>
            <a:ext cx="6327167" cy="507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839787" y="115331"/>
            <a:ext cx="4343401" cy="313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aramond"/>
              <a:buNone/>
            </a:pPr>
            <a:r>
              <a:rPr lang="en-US" sz="4000">
                <a:latin typeface="Garamond"/>
                <a:ea typeface="Garamond"/>
                <a:cs typeface="Garamond"/>
                <a:sym typeface="Garamond"/>
              </a:rPr>
              <a:t>In this </a:t>
            </a:r>
            <a:br>
              <a:rPr lang="en-US" sz="4000"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000">
                <a:latin typeface="Garamond"/>
                <a:ea typeface="Garamond"/>
                <a:cs typeface="Garamond"/>
                <a:sym typeface="Garamond"/>
              </a:rPr>
              <a:t>class, </a:t>
            </a:r>
            <a:br>
              <a:rPr lang="en-US" sz="4000"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000" u="sng">
                <a:latin typeface="Garamond"/>
                <a:ea typeface="Garamond"/>
                <a:cs typeface="Garamond"/>
                <a:sym typeface="Garamond"/>
              </a:rPr>
              <a:t>you will learn</a:t>
            </a:r>
            <a:r>
              <a:rPr lang="en-US" sz="4000">
                <a:latin typeface="Garamond"/>
                <a:ea typeface="Garamond"/>
                <a:cs typeface="Garamond"/>
                <a:sym typeface="Garamond"/>
              </a:rPr>
              <a:t>: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5131912" y="891749"/>
            <a:ext cx="6172200" cy="50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aramond"/>
              <a:buChar char="❖"/>
            </a:pPr>
            <a:r>
              <a:rPr lang="en-US" sz="3600">
                <a:latin typeface="Garamond"/>
                <a:ea typeface="Garamond"/>
                <a:cs typeface="Garamond"/>
                <a:sym typeface="Garamond"/>
              </a:rPr>
              <a:t> The </a:t>
            </a:r>
            <a:r>
              <a:rPr lang="en-US" sz="4100" i="1">
                <a:latin typeface="Garamond"/>
                <a:ea typeface="Garamond"/>
                <a:cs typeface="Garamond"/>
                <a:sym typeface="Garamond"/>
              </a:rPr>
              <a:t>science</a:t>
            </a:r>
            <a:r>
              <a:rPr lang="en-US" sz="4500" i="1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>
                <a:latin typeface="Garamond"/>
                <a:ea typeface="Garamond"/>
                <a:cs typeface="Garamond"/>
                <a:sym typeface="Garamond"/>
              </a:rPr>
              <a:t>behind emotion &amp; essential oils</a:t>
            </a:r>
            <a:endParaRPr sz="36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aramond"/>
              <a:buChar char="❖"/>
            </a:pPr>
            <a:r>
              <a:rPr lang="en-US" sz="3600">
                <a:latin typeface="Garamond"/>
                <a:ea typeface="Garamond"/>
                <a:cs typeface="Garamond"/>
                <a:sym typeface="Garamond"/>
              </a:rPr>
              <a:t> Tools &amp; habits for healthy   body chemistry</a:t>
            </a:r>
            <a:endParaRPr sz="36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aramond"/>
              <a:buChar char="❖"/>
            </a:pPr>
            <a:r>
              <a:rPr lang="en-US" sz="3600" b="1">
                <a:latin typeface="Garamond"/>
                <a:ea typeface="Garamond"/>
                <a:cs typeface="Garamond"/>
                <a:sym typeface="Garamond"/>
              </a:rPr>
              <a:t> Practical</a:t>
            </a:r>
            <a:r>
              <a:rPr lang="en-US">
                <a:latin typeface="Garamond"/>
                <a:ea typeface="Garamond"/>
                <a:cs typeface="Garamond"/>
                <a:sym typeface="Garamond"/>
              </a:rPr>
              <a:t> emotional wellness steps you can take </a:t>
            </a:r>
            <a:r>
              <a:rPr lang="en-US" i="1">
                <a:latin typeface="Garamond"/>
                <a:ea typeface="Garamond"/>
                <a:cs typeface="Garamond"/>
                <a:sym typeface="Garamond"/>
              </a:rPr>
              <a:t>NOW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2" name="Google Shape;62;p2" descr="Pictur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2439" y="1386283"/>
            <a:ext cx="2504383" cy="5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7870" y="3253304"/>
            <a:ext cx="2307624" cy="307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323" y="811370"/>
            <a:ext cx="9065243" cy="172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4550" y="419013"/>
            <a:ext cx="7122878" cy="6019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831850" y="2807594"/>
            <a:ext cx="10515600" cy="328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</a:pPr>
            <a:r>
              <a:rPr lang="en-US" sz="6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How to Use Essential Oils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</a:pPr>
            <a:r>
              <a:rPr lang="en-US" sz="6000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for Emotional Wellness</a:t>
            </a:r>
            <a:endParaRPr/>
          </a:p>
        </p:txBody>
      </p:sp>
      <p:pic>
        <p:nvPicPr>
          <p:cNvPr id="197" name="Google Shape;197;p22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4773" y="-536621"/>
            <a:ext cx="12448847" cy="278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831850" y="1062681"/>
            <a:ext cx="10515600" cy="352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Garamond"/>
              <a:buNone/>
            </a:pPr>
            <a:r>
              <a:rPr lang="en-US" sz="5400">
                <a:latin typeface="Garamond"/>
                <a:ea typeface="Garamond"/>
                <a:cs typeface="Garamond"/>
                <a:sym typeface="Garamond"/>
              </a:rPr>
              <a:t>Essential Oils are </a:t>
            </a:r>
            <a:r>
              <a:rPr lang="en-US" b="1" i="1">
                <a:solidFill>
                  <a:srgbClr val="FF0000"/>
                </a:solidFill>
              </a:rPr>
              <a:t>dynamic</a:t>
            </a:r>
            <a:r>
              <a:rPr lang="en-US" i="1"/>
              <a:t>…</a:t>
            </a:r>
            <a:r>
              <a:rPr lang="en-US" sz="5400">
                <a:latin typeface="Garamond"/>
                <a:ea typeface="Garamond"/>
                <a:cs typeface="Garamond"/>
                <a:sym typeface="Garamond"/>
              </a:rPr>
              <a:t> supplying targeted support for your healthy emotions </a:t>
            </a:r>
            <a:r>
              <a:rPr lang="en-US" sz="4700" i="1"/>
              <a:t>and</a:t>
            </a:r>
            <a:r>
              <a:rPr lang="en-US" sz="5400">
                <a:latin typeface="Garamond"/>
                <a:ea typeface="Garamond"/>
                <a:cs typeface="Garamond"/>
                <a:sym typeface="Garamond"/>
              </a:rPr>
              <a:t> physical body.</a:t>
            </a:r>
            <a:endParaRPr/>
          </a:p>
        </p:txBody>
      </p:sp>
      <p:pic>
        <p:nvPicPr>
          <p:cNvPr id="204" name="Google Shape;204;p23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 descr="how to use.jpg"/>
          <p:cNvPicPr preferRelativeResize="0"/>
          <p:nvPr/>
        </p:nvPicPr>
        <p:blipFill rotWithShape="1">
          <a:blip r:embed="rId4">
            <a:alphaModFix/>
          </a:blip>
          <a:srcRect r="29163" b="72519"/>
          <a:stretch/>
        </p:blipFill>
        <p:spPr>
          <a:xfrm>
            <a:off x="0" y="1706959"/>
            <a:ext cx="12191845" cy="3444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5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 descr="oil.jpg"/>
          <p:cNvPicPr preferRelativeResize="0"/>
          <p:nvPr/>
        </p:nvPicPr>
        <p:blipFill rotWithShape="1">
          <a:blip r:embed="rId4">
            <a:alphaModFix/>
          </a:blip>
          <a:srcRect b="74386"/>
          <a:stretch/>
        </p:blipFill>
        <p:spPr>
          <a:xfrm>
            <a:off x="3110507" y="1472314"/>
            <a:ext cx="5971033" cy="357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6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 descr="how to use.jpg"/>
          <p:cNvPicPr preferRelativeResize="0"/>
          <p:nvPr/>
        </p:nvPicPr>
        <p:blipFill rotWithShape="1">
          <a:blip r:embed="rId4">
            <a:alphaModFix/>
          </a:blip>
          <a:srcRect t="28967" r="29815" b="28966"/>
          <a:stretch/>
        </p:blipFill>
        <p:spPr>
          <a:xfrm>
            <a:off x="13032" y="679315"/>
            <a:ext cx="12165511" cy="5309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7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 descr="oil.jpg"/>
          <p:cNvPicPr preferRelativeResize="0"/>
          <p:nvPr/>
        </p:nvPicPr>
        <p:blipFill rotWithShape="1">
          <a:blip r:embed="rId4">
            <a:alphaModFix/>
          </a:blip>
          <a:srcRect t="36920" b="37466"/>
          <a:stretch/>
        </p:blipFill>
        <p:spPr>
          <a:xfrm>
            <a:off x="3110507" y="1472314"/>
            <a:ext cx="5971033" cy="357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8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 descr="how to use.jpg"/>
          <p:cNvPicPr preferRelativeResize="0"/>
          <p:nvPr/>
        </p:nvPicPr>
        <p:blipFill rotWithShape="1">
          <a:blip r:embed="rId4">
            <a:alphaModFix/>
          </a:blip>
          <a:srcRect l="224" t="72932" r="28937"/>
          <a:stretch/>
        </p:blipFill>
        <p:spPr>
          <a:xfrm>
            <a:off x="-1" y="1706959"/>
            <a:ext cx="12192001" cy="339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9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 descr="oil.jpg"/>
          <p:cNvPicPr preferRelativeResize="0"/>
          <p:nvPr/>
        </p:nvPicPr>
        <p:blipFill rotWithShape="1">
          <a:blip r:embed="rId4">
            <a:alphaModFix/>
          </a:blip>
          <a:srcRect t="73985" r="2587" b="401"/>
          <a:stretch/>
        </p:blipFill>
        <p:spPr>
          <a:xfrm>
            <a:off x="3264999" y="1472314"/>
            <a:ext cx="5816541" cy="357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838200" y="362464"/>
            <a:ext cx="10515600" cy="132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aramond"/>
              <a:buNone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You are created to function as a </a:t>
            </a:r>
            <a:r>
              <a:rPr lang="en-US" i="1"/>
              <a:t>whole</a:t>
            </a:r>
            <a:r>
              <a:rPr lang="en-US" i="1">
                <a:latin typeface="Garamond"/>
                <a:ea typeface="Garamond"/>
                <a:cs typeface="Garamond"/>
                <a:sym typeface="Garamond"/>
              </a:rPr>
              <a:t>.</a:t>
            </a:r>
            <a:r>
              <a:rPr lang="en-US">
                <a:latin typeface="Garamond"/>
                <a:ea typeface="Garamond"/>
                <a:cs typeface="Garamond"/>
                <a:sym typeface="Garamond"/>
              </a:rPr>
              <a:t>  </a:t>
            </a:r>
            <a:endParaRPr/>
          </a:p>
        </p:txBody>
      </p:sp>
      <p:pic>
        <p:nvPicPr>
          <p:cNvPr id="69" name="Google Shape;69;p3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7966" y="1624099"/>
            <a:ext cx="5105877" cy="477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 descr="Pictur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3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0447" y="373421"/>
            <a:ext cx="3519605" cy="634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321275" y="365125"/>
            <a:ext cx="115494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548235"/>
                </a:solidFill>
                <a:latin typeface="Garamond"/>
                <a:ea typeface="Garamond"/>
                <a:cs typeface="Garamond"/>
                <a:sym typeface="Garamond"/>
              </a:rPr>
              <a:t>Foundational, cellular support </a:t>
            </a:r>
            <a:br>
              <a:rPr lang="en-US" b="1">
                <a:solidFill>
                  <a:srgbClr val="548235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b="1">
                <a:solidFill>
                  <a:srgbClr val="548235"/>
                </a:solidFill>
                <a:latin typeface="Garamond"/>
                <a:ea typeface="Garamond"/>
                <a:cs typeface="Garamond"/>
                <a:sym typeface="Garamond"/>
              </a:rPr>
              <a:t>for the “3 brains”</a:t>
            </a:r>
            <a:endParaRPr/>
          </a:p>
        </p:txBody>
      </p:sp>
      <p:pic>
        <p:nvPicPr>
          <p:cNvPr id="252" name="Google Shape;252;p30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 descr="fsuppor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6049" y="1804419"/>
            <a:ext cx="7536803" cy="4639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548235"/>
                </a:solidFill>
                <a:latin typeface="Garamond"/>
                <a:ea typeface="Garamond"/>
                <a:cs typeface="Garamond"/>
                <a:sym typeface="Garamond"/>
              </a:rPr>
              <a:t>Gut cleansing restores clear thinking </a:t>
            </a:r>
            <a:br>
              <a:rPr lang="en-US" b="1">
                <a:solidFill>
                  <a:srgbClr val="548235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b="1">
                <a:solidFill>
                  <a:srgbClr val="548235"/>
                </a:solidFill>
                <a:latin typeface="Garamond"/>
                <a:ea typeface="Garamond"/>
                <a:cs typeface="Garamond"/>
                <a:sym typeface="Garamond"/>
              </a:rPr>
              <a:t>and improves mood.</a:t>
            </a:r>
            <a:endParaRPr/>
          </a:p>
        </p:txBody>
      </p:sp>
      <p:pic>
        <p:nvPicPr>
          <p:cNvPr id="259" name="Google Shape;259;p31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 descr="cleanse.jpg"/>
          <p:cNvPicPr preferRelativeResize="0"/>
          <p:nvPr/>
        </p:nvPicPr>
        <p:blipFill rotWithShape="1">
          <a:blip r:embed="rId4">
            <a:alphaModFix/>
          </a:blip>
          <a:srcRect t="4652" r="58276" b="46719"/>
          <a:stretch/>
        </p:blipFill>
        <p:spPr>
          <a:xfrm>
            <a:off x="3398679" y="2047859"/>
            <a:ext cx="6152124" cy="3891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548235"/>
                </a:solidFill>
                <a:latin typeface="Garamond"/>
                <a:ea typeface="Garamond"/>
                <a:cs typeface="Garamond"/>
                <a:sym typeface="Garamond"/>
              </a:rPr>
              <a:t>Manage the effects of stress &amp; anxious feelings to ease body &amp; mind.</a:t>
            </a:r>
            <a:endParaRPr/>
          </a:p>
        </p:txBody>
      </p:sp>
      <p:pic>
        <p:nvPicPr>
          <p:cNvPr id="266" name="Google Shape;266;p32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 descr="cleanse.jpg"/>
          <p:cNvPicPr preferRelativeResize="0"/>
          <p:nvPr/>
        </p:nvPicPr>
        <p:blipFill rotWithShape="1">
          <a:blip r:embed="rId4">
            <a:alphaModFix/>
          </a:blip>
          <a:srcRect l="39331" t="4008" r="15144" b="47362"/>
          <a:stretch/>
        </p:blipFill>
        <p:spPr>
          <a:xfrm>
            <a:off x="2739628" y="2022110"/>
            <a:ext cx="6712654" cy="389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body" idx="1"/>
          </p:nvPr>
        </p:nvSpPr>
        <p:spPr>
          <a:xfrm>
            <a:off x="678075" y="2520013"/>
            <a:ext cx="10515600" cy="28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en-US" sz="6600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Moment-by-Moment</a:t>
            </a:r>
            <a:r>
              <a:rPr lang="en-US" i="0"/>
              <a:t> </a:t>
            </a:r>
            <a:endParaRPr i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</a:pPr>
            <a:r>
              <a:rPr lang="en-US" sz="6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Support</a:t>
            </a:r>
            <a:endParaRPr/>
          </a:p>
        </p:txBody>
      </p:sp>
      <p:pic>
        <p:nvPicPr>
          <p:cNvPr id="273" name="Google Shape;273;p3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4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4773" y="-459348"/>
            <a:ext cx="12448847" cy="278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5" descr="whe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676" y="0"/>
            <a:ext cx="868212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15c5f88d969_0_0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014" y="986916"/>
            <a:ext cx="3505082" cy="507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5c5f88d9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400102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g15c5f88d969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485" y="0"/>
            <a:ext cx="822703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15c5f88d969_0_49"/>
          <p:cNvSpPr txBox="1"/>
          <p:nvPr/>
        </p:nvSpPr>
        <p:spPr>
          <a:xfrm>
            <a:off x="6974175" y="-71075"/>
            <a:ext cx="54741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www.essentialemotions.com</a:t>
            </a:r>
            <a:endParaRPr sz="3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aramond"/>
              <a:buNone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		Reference app</a:t>
            </a:r>
            <a:endParaRPr/>
          </a:p>
        </p:txBody>
      </p:sp>
      <p:pic>
        <p:nvPicPr>
          <p:cNvPr id="297" name="Google Shape;297;p37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215" y="4825371"/>
            <a:ext cx="3567248" cy="105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 descr="Picture 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0347" y="3109161"/>
            <a:ext cx="2358384" cy="150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7" descr="Picture 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740" y="294594"/>
            <a:ext cx="2588656" cy="60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7" descr="phone updat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0565" y="1228574"/>
            <a:ext cx="8169142" cy="601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 sz="3600">
                <a:latin typeface="Garamond"/>
                <a:ea typeface="Garamond"/>
                <a:cs typeface="Garamond"/>
                <a:sym typeface="Garamond"/>
              </a:rPr>
              <a:t>Increase Water Intake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 sz="3600">
                <a:latin typeface="Garamond"/>
                <a:ea typeface="Garamond"/>
                <a:cs typeface="Garamond"/>
                <a:sym typeface="Garamond"/>
              </a:rPr>
              <a:t>Increase Exercise &amp; Movement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 sz="3600">
                <a:latin typeface="Garamond"/>
                <a:ea typeface="Garamond"/>
                <a:cs typeface="Garamond"/>
                <a:sym typeface="Garamond"/>
              </a:rPr>
              <a:t>Rest &amp; Meditate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 sz="3600">
                <a:latin typeface="Garamond"/>
                <a:ea typeface="Garamond"/>
                <a:cs typeface="Garamond"/>
                <a:sym typeface="Garamond"/>
              </a:rPr>
              <a:t>Improve Diet</a:t>
            </a:r>
            <a:endParaRPr/>
          </a:p>
        </p:txBody>
      </p:sp>
      <p:pic>
        <p:nvPicPr>
          <p:cNvPr id="306" name="Google Shape;306;p38" descr="Pictur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8" descr="did you know.jpg"/>
          <p:cNvPicPr preferRelativeResize="0"/>
          <p:nvPr/>
        </p:nvPicPr>
        <p:blipFill rotWithShape="1">
          <a:blip r:embed="rId4">
            <a:alphaModFix/>
          </a:blip>
          <a:srcRect l="2260" t="23539" r="24157"/>
          <a:stretch/>
        </p:blipFill>
        <p:spPr>
          <a:xfrm>
            <a:off x="550107" y="943798"/>
            <a:ext cx="3972105" cy="544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8" descr="Picture 4"/>
          <p:cNvPicPr preferRelativeResize="0"/>
          <p:nvPr/>
        </p:nvPicPr>
        <p:blipFill rotWithShape="1">
          <a:blip r:embed="rId5">
            <a:alphaModFix/>
          </a:blip>
          <a:srcRect b="88881"/>
          <a:stretch/>
        </p:blipFill>
        <p:spPr>
          <a:xfrm>
            <a:off x="1124782" y="322611"/>
            <a:ext cx="2822534" cy="49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9803" y="1204782"/>
            <a:ext cx="5511119" cy="55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aramond"/>
              <a:buNone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Your body is made up of </a:t>
            </a:r>
            <a:r>
              <a:rPr lang="en-US" i="1"/>
              <a:t>intelligent</a:t>
            </a:r>
            <a:r>
              <a:rPr lang="en-US" i="1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>
                <a:latin typeface="Garamond"/>
                <a:ea typeface="Garamond"/>
                <a:cs typeface="Garamond"/>
                <a:sym typeface="Garamond"/>
              </a:rPr>
              <a:t>cells,</a:t>
            </a:r>
            <a:br>
              <a:rPr lang="en-US">
                <a:latin typeface="Garamond"/>
                <a:ea typeface="Garamond"/>
                <a:cs typeface="Garamond"/>
                <a:sym typeface="Garamond"/>
              </a:rPr>
            </a:br>
            <a:r>
              <a:rPr lang="en-US">
                <a:latin typeface="Garamond"/>
                <a:ea typeface="Garamond"/>
                <a:cs typeface="Garamond"/>
                <a:sym typeface="Garamond"/>
              </a:rPr>
              <a:t>wired to </a:t>
            </a:r>
            <a:r>
              <a:rPr lang="en-US" b="1" i="1"/>
              <a:t>restore</a:t>
            </a:r>
            <a:r>
              <a:rPr lang="en-US" b="1" i="1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b="1" i="1"/>
              <a:t>health</a:t>
            </a:r>
            <a:r>
              <a:rPr lang="en-US"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</p:txBody>
      </p:sp>
      <p:pic>
        <p:nvPicPr>
          <p:cNvPr id="77" name="Google Shape;77;p4" descr="Pictur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9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8423" y="-420710"/>
            <a:ext cx="12448847" cy="278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9" descr="Content Placeholder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4434" y="2959316"/>
            <a:ext cx="8341925" cy="2149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0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0985" y="90152"/>
            <a:ext cx="7697576" cy="57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 descr="kit.jpg"/>
          <p:cNvPicPr preferRelativeResize="0"/>
          <p:nvPr/>
        </p:nvPicPr>
        <p:blipFill rotWithShape="1">
          <a:blip r:embed="rId4">
            <a:alphaModFix/>
          </a:blip>
          <a:srcRect b="55439"/>
          <a:stretch/>
        </p:blipFill>
        <p:spPr>
          <a:xfrm>
            <a:off x="1680150" y="1420933"/>
            <a:ext cx="9320978" cy="4540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1" descr="kit.jpg"/>
          <p:cNvPicPr preferRelativeResize="0"/>
          <p:nvPr/>
        </p:nvPicPr>
        <p:blipFill rotWithShape="1">
          <a:blip r:embed="rId3">
            <a:alphaModFix/>
          </a:blip>
          <a:srcRect t="44978" b="23056"/>
          <a:stretch/>
        </p:blipFill>
        <p:spPr>
          <a:xfrm>
            <a:off x="1680150" y="1704169"/>
            <a:ext cx="9320978" cy="32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2" descr="kit.jpg"/>
          <p:cNvPicPr preferRelativeResize="0"/>
          <p:nvPr/>
        </p:nvPicPr>
        <p:blipFill rotWithShape="1">
          <a:blip r:embed="rId3">
            <a:alphaModFix/>
          </a:blip>
          <a:srcRect l="3639" t="77164" r="5226" b="3429"/>
          <a:stretch/>
        </p:blipFill>
        <p:spPr>
          <a:xfrm>
            <a:off x="793750" y="2072276"/>
            <a:ext cx="10604566" cy="2468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3" descr="Picture 4"/>
          <p:cNvPicPr preferRelativeResize="0"/>
          <p:nvPr/>
        </p:nvPicPr>
        <p:blipFill rotWithShape="1">
          <a:blip r:embed="rId3">
            <a:alphaModFix/>
          </a:blip>
          <a:srcRect b="88881"/>
          <a:stretch/>
        </p:blipFill>
        <p:spPr>
          <a:xfrm>
            <a:off x="2071245" y="2137893"/>
            <a:ext cx="2822533" cy="49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3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7224" y="0"/>
            <a:ext cx="54847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3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489" y="619440"/>
            <a:ext cx="5368088" cy="12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 descr="did you know.jpg"/>
          <p:cNvPicPr preferRelativeResize="0"/>
          <p:nvPr/>
        </p:nvPicPr>
        <p:blipFill rotWithShape="1">
          <a:blip r:embed="rId6">
            <a:alphaModFix/>
          </a:blip>
          <a:srcRect l="2260" t="23539" r="24157"/>
          <a:stretch/>
        </p:blipFill>
        <p:spPr>
          <a:xfrm>
            <a:off x="1933926" y="2670886"/>
            <a:ext cx="3097102" cy="4244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76000" cy="17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None/>
            </a:pPr>
            <a:r>
              <a:rPr lang="en-US" sz="3800" u="sng">
                <a:latin typeface="Garamond"/>
                <a:ea typeface="Garamond"/>
                <a:cs typeface="Garamond"/>
                <a:sym typeface="Garamond"/>
              </a:rPr>
              <a:t>EMOTIONS</a:t>
            </a:r>
            <a:r>
              <a:rPr lang="en-US" u="none"/>
              <a:t> </a:t>
            </a:r>
            <a:r>
              <a:rPr lang="en-US" sz="3955" u="none">
                <a:latin typeface="Garamond"/>
                <a:ea typeface="Garamond"/>
                <a:cs typeface="Garamond"/>
                <a:sym typeface="Garamond"/>
              </a:rPr>
              <a:t>are </a:t>
            </a:r>
            <a:r>
              <a:rPr lang="en-US" sz="3955" i="1" u="none">
                <a:latin typeface="Garamond"/>
                <a:ea typeface="Garamond"/>
                <a:cs typeface="Garamond"/>
                <a:sym typeface="Garamond"/>
              </a:rPr>
              <a:t>information-carrying molecules</a:t>
            </a:r>
            <a:r>
              <a:rPr lang="en-US" sz="3955" u="none">
                <a:latin typeface="Garamond"/>
                <a:ea typeface="Garamond"/>
                <a:cs typeface="Garamond"/>
                <a:sym typeface="Garamond"/>
              </a:rPr>
              <a:t> that:</a:t>
            </a:r>
            <a:r>
              <a:rPr lang="en-US" u="none">
                <a:latin typeface="Garamond"/>
                <a:ea typeface="Garamond"/>
                <a:cs typeface="Garamond"/>
                <a:sym typeface="Garamond"/>
              </a:rPr>
              <a:t> </a:t>
            </a:r>
            <a:endParaRPr u="none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5555"/>
              <a:buFont typeface="Garamond"/>
              <a:buNone/>
            </a:pPr>
            <a:r>
              <a:rPr lang="en-US" sz="3600" u="none"/>
              <a:t>1) Bind to -and react with- cell receptors </a:t>
            </a:r>
            <a:br>
              <a:rPr lang="en-US" sz="3600" u="none"/>
            </a:br>
            <a:r>
              <a:rPr lang="en-US" sz="3600" u="none"/>
              <a:t>2) Get into cells </a:t>
            </a:r>
            <a:endParaRPr sz="3600" u="none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5555"/>
              <a:buFont typeface="Garamond"/>
              <a:buNone/>
            </a:pPr>
            <a:r>
              <a:rPr lang="en-US" sz="3600" u="none"/>
              <a:t>3) Impact cellular function &amp; behavior.</a:t>
            </a:r>
            <a:endParaRPr/>
          </a:p>
        </p:txBody>
      </p:sp>
      <p:pic>
        <p:nvPicPr>
          <p:cNvPr id="83" name="Google Shape;83;p5" descr="Content Placeholder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2227" y="1875932"/>
            <a:ext cx="5651162" cy="565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5" descr="Pictur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709593" y="1454372"/>
            <a:ext cx="10515600" cy="20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Garamond"/>
              <a:buNone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Emotions are processed</a:t>
            </a:r>
            <a:br>
              <a:rPr lang="en-US">
                <a:latin typeface="Garamond"/>
                <a:ea typeface="Garamond"/>
                <a:cs typeface="Garamond"/>
                <a:sym typeface="Garamond"/>
              </a:rPr>
            </a:br>
            <a:r>
              <a:rPr lang="en-US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i="1"/>
              <a:t>throughout</a:t>
            </a:r>
            <a:r>
              <a:rPr lang="en-US">
                <a:latin typeface="Garamond"/>
                <a:ea typeface="Garamond"/>
                <a:cs typeface="Garamond"/>
                <a:sym typeface="Garamond"/>
              </a:rPr>
              <a:t> the body.</a:t>
            </a:r>
            <a:endParaRPr/>
          </a:p>
        </p:txBody>
      </p:sp>
      <p:pic>
        <p:nvPicPr>
          <p:cNvPr id="90" name="Google Shape;90;p6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7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7" descr="3 brains.jpg"/>
          <p:cNvPicPr preferRelativeResize="0"/>
          <p:nvPr/>
        </p:nvPicPr>
        <p:blipFill rotWithShape="1">
          <a:blip r:embed="rId4">
            <a:alphaModFix/>
          </a:blip>
          <a:srcRect r="15586" b="2200"/>
          <a:stretch/>
        </p:blipFill>
        <p:spPr>
          <a:xfrm>
            <a:off x="1992907" y="395287"/>
            <a:ext cx="8206026" cy="629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8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8" descr="connecti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7038" y="-1"/>
            <a:ext cx="561792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body" idx="1"/>
          </p:nvPr>
        </p:nvSpPr>
        <p:spPr>
          <a:xfrm>
            <a:off x="831850" y="2794715"/>
            <a:ext cx="10515600" cy="329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</a:pPr>
            <a:r>
              <a:rPr lang="en-US" sz="6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Emotions &amp;</a:t>
            </a:r>
            <a:r>
              <a:rPr lang="en-US" b="1"/>
              <a:t> 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</a:pPr>
            <a:r>
              <a:rPr lang="en-US" sz="60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Your Beliefs</a:t>
            </a:r>
            <a:endParaRPr/>
          </a:p>
        </p:txBody>
      </p:sp>
      <p:pic>
        <p:nvPicPr>
          <p:cNvPr id="108" name="Google Shape;108;p9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492" y="6324780"/>
            <a:ext cx="1546755" cy="36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4773" y="-549500"/>
            <a:ext cx="12448847" cy="278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Widescreen</PresentationFormat>
  <Paragraphs>36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Garamond</vt:lpstr>
      <vt:lpstr>Calibri</vt:lpstr>
      <vt:lpstr>Arial</vt:lpstr>
      <vt:lpstr>Office Theme</vt:lpstr>
      <vt:lpstr>PowerPoint Presentation</vt:lpstr>
      <vt:lpstr>In this  class,  you will learn:</vt:lpstr>
      <vt:lpstr>You are created to function as a whole.  </vt:lpstr>
      <vt:lpstr>Your body is made up of intelligent cells, wired to restore health.</vt:lpstr>
      <vt:lpstr>EMOTIONS are information-carrying molecules that:  1) Bind to -and react with- cell receptors  2) Get into cells  3) Impact cellular function &amp; behavior.</vt:lpstr>
      <vt:lpstr>Emotions are processed  throughout the body.</vt:lpstr>
      <vt:lpstr>PowerPoint Presentation</vt:lpstr>
      <vt:lpstr>PowerPoint Presentation</vt:lpstr>
      <vt:lpstr>PowerPoint Presentation</vt:lpstr>
      <vt:lpstr>Your “3 Brains”  instinctively  process every life experience.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Emotions &amp; Essential Oils  interact chemically.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Essential Oils are dynamic… supplying targeted support for your healthy emotions and physical body.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Foundational, cellular support  for the “3 brains”</vt:lpstr>
      <vt:lpstr>Gut cleansing restores clear thinking  and improves mood.</vt:lpstr>
      <vt:lpstr>Manage the effects of stress &amp; anxious feelings to ease body &amp; mind.</vt:lpstr>
      <vt:lpstr>PowerPoint Presentation</vt:lpstr>
      <vt:lpstr>PowerPoint Presentation</vt:lpstr>
      <vt:lpstr>PowerPoint Presentation</vt:lpstr>
      <vt:lpstr>PowerPoint Presentation</vt:lpstr>
      <vt:lpstr>  Reference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Cherie Burton</cp:lastModifiedBy>
  <cp:revision>1</cp:revision>
  <dcterms:modified xsi:type="dcterms:W3CDTF">2022-10-21T01:25:15Z</dcterms:modified>
</cp:coreProperties>
</file>