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5"/>
  </p:notesMasterIdLst>
  <p:sldIdLst>
    <p:sldId id="257" r:id="rId2"/>
    <p:sldId id="284" r:id="rId3"/>
    <p:sldId id="285" r:id="rId4"/>
    <p:sldId id="286" r:id="rId5"/>
    <p:sldId id="287" r:id="rId6"/>
    <p:sldId id="288" r:id="rId7"/>
    <p:sldId id="289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8" r:id="rId27"/>
    <p:sldId id="276" r:id="rId28"/>
    <p:sldId id="277" r:id="rId29"/>
    <p:sldId id="279" r:id="rId30"/>
    <p:sldId id="280" r:id="rId31"/>
    <p:sldId id="281" r:id="rId32"/>
    <p:sldId id="282" r:id="rId33"/>
    <p:sldId id="283" r:id="rId3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6358"/>
    <p:restoredTop sz="93498"/>
  </p:normalViewPr>
  <p:slideViewPr>
    <p:cSldViewPr snapToGrid="0" snapToObjects="1">
      <p:cViewPr varScale="1">
        <p:scale>
          <a:sx n="71" d="100"/>
          <a:sy n="71" d="100"/>
        </p:scale>
        <p:origin x="184" y="5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notesMaster" Target="notesMasters/notesMaster1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viewProps" Target="viewProps.xml"/><Relationship Id="rId38" Type="http://schemas.openxmlformats.org/officeDocument/2006/relationships/theme" Target="theme/theme1.xml"/><Relationship Id="rId39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AB7804-B4EA-4143-ADE1-BB941C89AA93}" type="datetimeFigureOut">
              <a:rPr lang="en-US" smtClean="0"/>
              <a:t>10/31/16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358E42-FE49-9842-9EF8-0250311B1A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09753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Welcome everyone –</a:t>
            </a:r>
            <a:r>
              <a:rPr lang="en-US" baseline="0" dirty="0" smtClean="0"/>
              <a:t> explain that this class is not just about oils that smell manly but it’s for specific health concerns that address all men.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58E42-FE49-9842-9EF8-0250311B1AA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7325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Lifting</a:t>
            </a:r>
            <a:r>
              <a:rPr lang="en-US" baseline="0" dirty="0" smtClean="0"/>
              <a:t> too much with poor form can make certain muscles dominate leaving other muscles weak – which could be an injury waiting to happen.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58E42-FE49-9842-9EF8-0250311B1AA3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88991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Heavy</a:t>
            </a:r>
            <a:r>
              <a:rPr lang="en-US" baseline="0" dirty="0" smtClean="0"/>
              <a:t> favs for men – these products are designed to help ease discomfort in muscles and joints from a taxing job, working-out, tension, and discomfort associated with aging. </a:t>
            </a:r>
            <a:br>
              <a:rPr lang="en-US" baseline="0" dirty="0" smtClean="0"/>
            </a:br>
            <a:r>
              <a:rPr lang="en-US" baseline="0" dirty="0" smtClean="0"/>
              <a:t>Take deep blue polyphenol complex daily – apply the deep blue products as needed to areas of concern. </a:t>
            </a:r>
            <a:br>
              <a:rPr lang="en-US" baseline="0" dirty="0" smtClean="0"/>
            </a:br>
            <a:r>
              <a:rPr lang="en-US" baseline="0" dirty="0" smtClean="0"/>
              <a:t/>
            </a:r>
            <a:br>
              <a:rPr lang="en-US" baseline="0" dirty="0" smtClean="0"/>
            </a:br>
            <a:r>
              <a:rPr lang="en-US" baseline="0" dirty="0" smtClean="0"/>
              <a:t>DO not apply just before using the restroom.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58E42-FE49-9842-9EF8-0250311B1AA3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310203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Petitgrain</a:t>
            </a:r>
            <a:r>
              <a:rPr lang="en-US" baseline="0" dirty="0" smtClean="0"/>
              <a:t> is extremely calming and reduces excitability in the nervous system – apply topically to areas that need extra support (ideally make a roller, dilute with FCO and roll up and down the spine)</a:t>
            </a:r>
            <a:br>
              <a:rPr lang="en-US" baseline="0" dirty="0" smtClean="0"/>
            </a:br>
            <a:r>
              <a:rPr lang="en-US" baseline="0" dirty="0" smtClean="0"/>
              <a:t/>
            </a:r>
            <a:br>
              <a:rPr lang="en-US" baseline="0" dirty="0" smtClean="0"/>
            </a:br>
            <a:r>
              <a:rPr lang="en-US" baseline="0" dirty="0" smtClean="0"/>
              <a:t>*often called men’s lavender – very similar properties but without the feminine aroma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58E42-FE49-9842-9EF8-0250311B1AA3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790868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LLV and</a:t>
            </a:r>
            <a:r>
              <a:rPr lang="en-US" baseline="0" dirty="0" smtClean="0"/>
              <a:t> slim and sassy – metabolic support!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58E42-FE49-9842-9EF8-0250311B1AA3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151213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Bottom</a:t>
            </a:r>
            <a:r>
              <a:rPr lang="en-US" baseline="0" dirty="0" smtClean="0"/>
              <a:t> line – sugar, processed foods, late night snacking, </a:t>
            </a:r>
            <a:r>
              <a:rPr lang="en-US" baseline="0" dirty="0" err="1" smtClean="0"/>
              <a:t>etc</a:t>
            </a:r>
            <a:r>
              <a:rPr lang="en-US" baseline="0" dirty="0" smtClean="0"/>
              <a:t> – sets you up to fail – using this product can help balance a healthy blood sugar, cut cravings, and balance your metabolism </a:t>
            </a:r>
            <a:br>
              <a:rPr lang="en-US" baseline="0" dirty="0" smtClean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58E42-FE49-9842-9EF8-0250311B1AA3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73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</a:t>
            </a:r>
            <a:r>
              <a:rPr lang="en-US" baseline="0" dirty="0" smtClean="0"/>
              <a:t>en live 4.4 years less than women</a:t>
            </a:r>
            <a:br>
              <a:rPr lang="en-US" baseline="0" dirty="0" smtClean="0"/>
            </a:br>
            <a:r>
              <a:rPr lang="en-US" baseline="0" dirty="0" smtClean="0"/>
              <a:t>Most spend the last 11 years of their life in poor health – the time to do something is now!</a:t>
            </a:r>
          </a:p>
          <a:p>
            <a:r>
              <a:rPr lang="en-US" baseline="0" dirty="0" smtClean="0"/>
              <a:t/>
            </a:r>
            <a:br>
              <a:rPr lang="en-US" baseline="0" dirty="0" smtClean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58E42-FE49-9842-9EF8-0250311B1AA3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206744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We’d be remiss not to talk about daily life – and how oils enhance and</a:t>
            </a:r>
            <a:r>
              <a:rPr lang="en-US" baseline="0" dirty="0" smtClean="0"/>
              <a:t> bring a new quality to our day to day!</a:t>
            </a:r>
            <a:br>
              <a:rPr lang="en-US" baseline="0" dirty="0" smtClean="0"/>
            </a:br>
            <a:r>
              <a:rPr lang="en-US" baseline="0" dirty="0" smtClean="0"/>
              <a:t>We want you to feel amazing daily!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58E42-FE49-9842-9EF8-0250311B1AA3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207131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Ask if anyone sits at a desk,</a:t>
            </a:r>
            <a:r>
              <a:rPr lang="en-US" baseline="0" dirty="0" smtClean="0"/>
              <a:t> has trouble focusing or staying on task, </a:t>
            </a:r>
            <a:r>
              <a:rPr lang="en-US" baseline="0" dirty="0" err="1" smtClean="0"/>
              <a:t>etc</a:t>
            </a:r>
            <a:r>
              <a:rPr lang="is-IS" baseline="0" dirty="0" smtClean="0"/>
              <a:t>….</a:t>
            </a:r>
            <a:br>
              <a:rPr lang="is-IS" baseline="0" dirty="0" smtClean="0"/>
            </a:br>
            <a:r>
              <a:rPr lang="en-US" baseline="0" dirty="0" smtClean="0"/>
              <a:t>A</a:t>
            </a:r>
            <a:r>
              <a:rPr lang="is-IS" baseline="0" dirty="0" smtClean="0"/>
              <a:t>lso works as a cologne.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58E42-FE49-9842-9EF8-0250311B1AA3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495144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Gas, bloating, indigestion,</a:t>
            </a:r>
            <a:r>
              <a:rPr lang="en-US" baseline="0" dirty="0" smtClean="0"/>
              <a:t> heart burn, reflux, </a:t>
            </a:r>
            <a:r>
              <a:rPr lang="en-US" baseline="0" dirty="0" err="1" smtClean="0"/>
              <a:t>etc</a:t>
            </a:r>
            <a:r>
              <a:rPr lang="en-US" baseline="0" dirty="0" smtClean="0"/>
              <a:t>! life saver. Marriage saver.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58E42-FE49-9842-9EF8-0250311B1AA3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617921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Memory and hair loss – as well as relaxation,</a:t>
            </a:r>
            <a:r>
              <a:rPr lang="en-US" baseline="0" dirty="0" smtClean="0"/>
              <a:t> stress and sleep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58E42-FE49-9842-9EF8-0250311B1AA3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5237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58E42-FE49-9842-9EF8-0250311B1AA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494985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Soothing</a:t>
            </a:r>
            <a:r>
              <a:rPr lang="en-US" baseline="0" dirty="0" smtClean="0"/>
              <a:t> and gentle – great for toe nail fungus and athletes foot – also razor burn</a:t>
            </a:r>
            <a:br>
              <a:rPr lang="en-US" baseline="0" dirty="0" smtClean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58E42-FE49-9842-9EF8-0250311B1AA3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500046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Ylang</a:t>
            </a:r>
            <a:r>
              <a:rPr lang="en-US" dirty="0" smtClean="0"/>
              <a:t> </a:t>
            </a:r>
            <a:r>
              <a:rPr lang="en-US" dirty="0" err="1" smtClean="0"/>
              <a:t>ylang</a:t>
            </a:r>
            <a:r>
              <a:rPr lang="en-US" baseline="0" dirty="0" smtClean="0"/>
              <a:t> has very calming restful </a:t>
            </a:r>
          </a:p>
          <a:p>
            <a:r>
              <a:rPr lang="en-US" baseline="0" dirty="0" smtClean="0"/>
              <a:t>Aphrodisiac &amp; Helps with low libido and impotence</a:t>
            </a:r>
          </a:p>
          <a:p>
            <a:r>
              <a:rPr lang="en-US" baseline="0" dirty="0" smtClean="0"/>
              <a:t>Assists with hormone imbalance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58E42-FE49-9842-9EF8-0250311B1AA3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726118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Emotionally</a:t>
            </a:r>
            <a:r>
              <a:rPr lang="en-US" baseline="0" dirty="0" smtClean="0"/>
              <a:t> calming and </a:t>
            </a:r>
            <a:r>
              <a:rPr lang="en-US" baseline="0" dirty="0" err="1" smtClean="0"/>
              <a:t>stablzing</a:t>
            </a:r>
            <a:r>
              <a:rPr lang="en-US" baseline="0" dirty="0" smtClean="0"/>
              <a:t>. </a:t>
            </a:r>
            <a:br>
              <a:rPr lang="en-US" baseline="0" dirty="0" smtClean="0"/>
            </a:br>
            <a:r>
              <a:rPr lang="en-US" baseline="0" dirty="0" smtClean="0"/>
              <a:t>Degraded – enhanced</a:t>
            </a:r>
          </a:p>
          <a:p>
            <a:r>
              <a:rPr lang="en-US" baseline="0" dirty="0" smtClean="0"/>
              <a:t>Insect Repellent</a:t>
            </a:r>
          </a:p>
          <a:p>
            <a:r>
              <a:rPr lang="en-US" baseline="0" dirty="0" err="1" smtClean="0"/>
              <a:t>Deoderant</a:t>
            </a:r>
            <a:r>
              <a:rPr lang="en-US" baseline="0" dirty="0" smtClean="0"/>
              <a:t/>
            </a:r>
            <a:br>
              <a:rPr lang="en-US" baseline="0" dirty="0" smtClean="0"/>
            </a:br>
            <a:r>
              <a:rPr lang="en-US" baseline="0" dirty="0" smtClean="0"/>
              <a:t/>
            </a:r>
            <a:br>
              <a:rPr lang="en-US" baseline="0" dirty="0" smtClean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58E42-FE49-9842-9EF8-0250311B1AA3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59421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 want the</a:t>
            </a:r>
            <a:r>
              <a:rPr lang="en-US" baseline="0" dirty="0" smtClean="0"/>
              <a:t> men in our lives to Thrive – not merely survive! To be the hero’s of their own stories. To be less stressed, more rested, more present, engaged and full of energy.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58E42-FE49-9842-9EF8-0250311B1AA3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292609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58E42-FE49-9842-9EF8-0250311B1AA3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63738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 printed</a:t>
            </a:r>
            <a:r>
              <a:rPr lang="en-US" baseline="0" dirty="0" smtClean="0"/>
              <a:t> this image and handed it out at the beginning of class since our class kicked off November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58E42-FE49-9842-9EF8-0250311B1AA3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29892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Men and women are DIFFERENT! Which means that we need to take care of our bodies and the specific</a:t>
            </a:r>
            <a:r>
              <a:rPr lang="en-US" baseline="0" dirty="0" smtClean="0"/>
              <a:t> concerns for aging in different ways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58E42-FE49-9842-9EF8-0250311B1AA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89589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Trust me – one of the sexiest things you can do is be open to improving</a:t>
            </a:r>
            <a:r>
              <a:rPr lang="en-US" baseline="0" dirty="0" smtClean="0"/>
              <a:t> your health! I promise you men, if you go home and ask about oils your wife will we thrilled and that happiness can have a ripple effect</a:t>
            </a:r>
            <a:r>
              <a:rPr lang="is-IS" baseline="0" dirty="0" smtClean="0"/>
              <a:t>….(wink) </a:t>
            </a:r>
            <a:br>
              <a:rPr lang="is-IS" baseline="0" dirty="0" smtClean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58E42-FE49-9842-9EF8-0250311B1AA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3334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Let’s focus first</a:t>
            </a:r>
            <a:r>
              <a:rPr lang="en-US" baseline="0" dirty="0" smtClean="0"/>
              <a:t> on heart health – because in </a:t>
            </a:r>
            <a:r>
              <a:rPr lang="en-US" baseline="0" dirty="0" err="1" smtClean="0"/>
              <a:t>doterra</a:t>
            </a:r>
            <a:r>
              <a:rPr lang="en-US" baseline="0" dirty="0" smtClean="0"/>
              <a:t> we educate you on preventative models of wellness – we don’t wait until we are at risk for a heart attack – we’ve already established that if you are a man, you are at greater risk! So let’s do things today, to improve our future and avoid the bad news or the life threatening </a:t>
            </a:r>
            <a:r>
              <a:rPr lang="en-US" baseline="0" dirty="0" err="1" smtClean="0"/>
              <a:t>proceedures</a:t>
            </a:r>
            <a:r>
              <a:rPr lang="en-US" baseline="0" dirty="0" smtClean="0"/>
              <a:t> down the road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58E42-FE49-9842-9EF8-0250311B1AA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80262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Ask</a:t>
            </a:r>
            <a:r>
              <a:rPr lang="en-US" baseline="0" dirty="0" smtClean="0"/>
              <a:t> for testimonies from the audience.</a:t>
            </a:r>
            <a:br>
              <a:rPr lang="en-US" baseline="0" dirty="0" smtClean="0"/>
            </a:br>
            <a:r>
              <a:rPr lang="en-US" baseline="0" dirty="0" smtClean="0"/>
              <a:t/>
            </a:r>
            <a:br>
              <a:rPr lang="en-US" baseline="0" dirty="0" smtClean="0"/>
            </a:br>
            <a:r>
              <a:rPr lang="en-US" baseline="0" dirty="0" smtClean="0"/>
              <a:t>It’s called LIFE LONG VITALITY For a reason! </a:t>
            </a:r>
            <a:br>
              <a:rPr lang="en-US" baseline="0" dirty="0" smtClean="0"/>
            </a:br>
            <a:r>
              <a:rPr lang="en-US" baseline="0" dirty="0" smtClean="0"/>
              <a:t>(tell personal testimony)</a:t>
            </a:r>
            <a:br>
              <a:rPr lang="en-US" baseline="0" dirty="0" smtClean="0"/>
            </a:br>
            <a:r>
              <a:rPr lang="en-US" baseline="0" dirty="0" smtClean="0"/>
              <a:t>Highlight: Alpha CRS – powerful antioxidant support for supporting a healthy prostate. Also incredible for daily energy and stamina</a:t>
            </a:r>
            <a:br>
              <a:rPr lang="en-US" baseline="0" dirty="0" smtClean="0"/>
            </a:br>
            <a:r>
              <a:rPr lang="en-US" baseline="0" dirty="0" err="1" smtClean="0"/>
              <a:t>xEO</a:t>
            </a:r>
            <a:r>
              <a:rPr lang="en-US" baseline="0" dirty="0" smtClean="0"/>
              <a:t> Mega - This is the ticket for Heart health! We need omega’s to support a healthy cholesterol level, decrease the risk of stroke, reduce blood clotting, reduced </a:t>
            </a:r>
            <a:r>
              <a:rPr lang="en-US" baseline="0" dirty="0" err="1" smtClean="0"/>
              <a:t>inflamation</a:t>
            </a:r>
            <a:r>
              <a:rPr lang="en-US" baseline="0" dirty="0" smtClean="0"/>
              <a:t> AND reduces the risk the of heart disease, particular sudden cardiac death!</a:t>
            </a:r>
          </a:p>
          <a:p>
            <a:endParaRPr lang="en-US" baseline="0" dirty="0" smtClean="0"/>
          </a:p>
          <a:p>
            <a:r>
              <a:rPr lang="en-US" baseline="0" dirty="0" err="1" smtClean="0"/>
              <a:t>VMz</a:t>
            </a:r>
            <a:r>
              <a:rPr lang="en-US" baseline="0" dirty="0" smtClean="0"/>
              <a:t>- whole food source of vitamins and minerals our body needs to thrive!</a:t>
            </a:r>
            <a:br>
              <a:rPr lang="en-US" baseline="0" dirty="0" smtClean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58E42-FE49-9842-9EF8-0250311B1AA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74378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Key add-on</a:t>
            </a:r>
            <a:r>
              <a:rPr lang="en-US" baseline="0" dirty="0" smtClean="0"/>
              <a:t> supplements for daily health – ideal after a less than desirable weekend of manly food and drink – </a:t>
            </a:r>
            <a:br>
              <a:rPr lang="en-US" baseline="0" dirty="0" smtClean="0"/>
            </a:br>
            <a:r>
              <a:rPr lang="en-US" baseline="0" dirty="0" smtClean="0"/>
              <a:t>If you drink at all or even just smoke an </a:t>
            </a:r>
            <a:r>
              <a:rPr lang="en-US" baseline="0" dirty="0" err="1" smtClean="0"/>
              <a:t>occassional</a:t>
            </a:r>
            <a:r>
              <a:rPr lang="en-US" baseline="0" dirty="0" smtClean="0"/>
              <a:t> cigar– you need to help support your cleansing organs!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58E42-FE49-9842-9EF8-0250311B1AA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48527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Frank is king – this oil will do so</a:t>
            </a:r>
            <a:r>
              <a:rPr lang="en-US" baseline="0" dirty="0" smtClean="0"/>
              <a:t> much for men’s health!</a:t>
            </a:r>
            <a:br>
              <a:rPr lang="en-US" baseline="0" dirty="0" smtClean="0"/>
            </a:br>
            <a:r>
              <a:rPr lang="en-US" baseline="0" dirty="0" smtClean="0"/>
              <a:t>We are featuring it now because of it’s role in live support – but it is ideal to take a few drops under the tongue everyday to support the body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58E42-FE49-9842-9EF8-0250311B1AA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5446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Young men often jump right into sports without proper conditioning</a:t>
            </a:r>
            <a:r>
              <a:rPr lang="en-US" baseline="0" dirty="0" smtClean="0"/>
              <a:t> or warm ups – or they push their performance and cause permanent injury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58E42-FE49-9842-9EF8-0250311B1AA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16060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jp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jp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jp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jpg"/><Relationship Id="rId3" Type="http://schemas.openxmlformats.org/officeDocument/2006/relationships/image" Target="../media/image9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2.jpg"/><Relationship Id="rId3" Type="http://schemas.openxmlformats.org/officeDocument/2006/relationships/image" Target="../media/image9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3.jp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oTERRA title image 1b 150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  <a:latin typeface="Open Sans"/>
                <a:cs typeface="Open San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grpSp>
        <p:nvGrpSpPr>
          <p:cNvPr id="10" name="Group 9"/>
          <p:cNvGrpSpPr/>
          <p:nvPr userDrawn="1"/>
        </p:nvGrpSpPr>
        <p:grpSpPr>
          <a:xfrm>
            <a:off x="1540413" y="2492745"/>
            <a:ext cx="6079342" cy="1420981"/>
            <a:chOff x="1540413" y="2316375"/>
            <a:chExt cx="6079342" cy="1420981"/>
          </a:xfrm>
        </p:grpSpPr>
        <p:pic>
          <p:nvPicPr>
            <p:cNvPr id="8" name="Picture 7" descr="LN logo all white.png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69562" y="2487186"/>
              <a:ext cx="5185667" cy="1250170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 userDrawn="1"/>
          </p:nvSpPr>
          <p:spPr>
            <a:xfrm>
              <a:off x="1540413" y="2316375"/>
              <a:ext cx="6079342" cy="1316925"/>
            </a:xfrm>
            <a:prstGeom prst="rect">
              <a:avLst/>
            </a:prstGeom>
            <a:noFill/>
            <a:ln w="19050" cmpd="sng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1" name="Picture 10" descr="Logo_lg_white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8119" y="5916607"/>
            <a:ext cx="1881422" cy="613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60799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68653" y="6356350"/>
            <a:ext cx="2133600" cy="365125"/>
          </a:xfrm>
        </p:spPr>
        <p:txBody>
          <a:bodyPr/>
          <a:lstStyle>
            <a:lvl1pPr>
              <a:defRPr>
                <a:solidFill>
                  <a:srgbClr val="1F2F46"/>
                </a:solidFill>
              </a:defRPr>
            </a:lvl1pPr>
          </a:lstStyle>
          <a:p>
            <a:fld id="{9FADE180-9D2C-A148-90E5-64042CFADD8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2" name="Picture 11" descr="LN logo all gray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254" y="6082919"/>
            <a:ext cx="2648712" cy="638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28011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oTERRA title image 2 150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245956" y="2204625"/>
            <a:ext cx="6685034" cy="1689413"/>
          </a:xfrm>
        </p:spPr>
        <p:txBody>
          <a:bodyPr lIns="274320" rIns="274320" anchor="ctr" anchorCtr="0">
            <a:normAutofit/>
          </a:bodyPr>
          <a:lstStyle>
            <a:lvl1pPr marL="0" indent="0" algn="ctr">
              <a:buNone/>
              <a:defRPr sz="3600">
                <a:solidFill>
                  <a:srgbClr val="FFFFFF"/>
                </a:solidFill>
                <a:latin typeface="Open Sans Semibold"/>
                <a:cs typeface="Open Sans Semibold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11" name="Rectangle 10"/>
          <p:cNvSpPr/>
          <p:nvPr userDrawn="1"/>
        </p:nvSpPr>
        <p:spPr>
          <a:xfrm>
            <a:off x="1245956" y="2204625"/>
            <a:ext cx="6685034" cy="1689413"/>
          </a:xfrm>
          <a:prstGeom prst="rect">
            <a:avLst/>
          </a:prstGeom>
          <a:noFill/>
          <a:ln w="19050" cmpd="sng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Logo_lg_white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2241" y="5528586"/>
            <a:ext cx="1881422" cy="613636"/>
          </a:xfrm>
          <a:prstGeom prst="rect">
            <a:avLst/>
          </a:prstGeom>
        </p:spPr>
      </p:pic>
      <p:pic>
        <p:nvPicPr>
          <p:cNvPr id="13" name="Picture 12" descr="LN logo all white alt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3181" y="5444271"/>
            <a:ext cx="2135043" cy="1034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22319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oTERRA title image 3 150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  <a:latin typeface="Open Sans"/>
                <a:cs typeface="Open San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grpSp>
        <p:nvGrpSpPr>
          <p:cNvPr id="10" name="Group 9"/>
          <p:cNvGrpSpPr/>
          <p:nvPr userDrawn="1"/>
        </p:nvGrpSpPr>
        <p:grpSpPr>
          <a:xfrm>
            <a:off x="1540413" y="2492745"/>
            <a:ext cx="6079342" cy="1420981"/>
            <a:chOff x="1540413" y="2316375"/>
            <a:chExt cx="6079342" cy="1420981"/>
          </a:xfrm>
        </p:grpSpPr>
        <p:pic>
          <p:nvPicPr>
            <p:cNvPr id="11" name="Picture 10" descr="LN logo all white.png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69562" y="2487186"/>
              <a:ext cx="5185667" cy="1250170"/>
            </a:xfrm>
            <a:prstGeom prst="rect">
              <a:avLst/>
            </a:prstGeom>
          </p:spPr>
        </p:pic>
        <p:sp>
          <p:nvSpPr>
            <p:cNvPr id="12" name="Rectangle 11"/>
            <p:cNvSpPr/>
            <p:nvPr userDrawn="1"/>
          </p:nvSpPr>
          <p:spPr>
            <a:xfrm>
              <a:off x="1540413" y="2316375"/>
              <a:ext cx="6079342" cy="1316925"/>
            </a:xfrm>
            <a:prstGeom prst="rect">
              <a:avLst/>
            </a:prstGeom>
            <a:noFill/>
            <a:ln w="19050" cmpd="sng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3" name="Picture 12" descr="Logo_lg_white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8119" y="5916607"/>
            <a:ext cx="1881422" cy="613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9594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98548"/>
            <a:ext cx="8478434" cy="1143000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  <a:latin typeface="Freeland"/>
                <a:cs typeface="Freeland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478434" cy="4081252"/>
          </a:xfrm>
        </p:spPr>
        <p:txBody>
          <a:bodyPr/>
          <a:lstStyle>
            <a:lvl1pPr>
              <a:defRPr sz="2800">
                <a:solidFill>
                  <a:schemeClr val="accent2"/>
                </a:solidFill>
                <a:latin typeface="Open Sans"/>
                <a:cs typeface="Open Sans"/>
              </a:defRPr>
            </a:lvl1pPr>
            <a:lvl2pPr>
              <a:defRPr sz="2000" i="1">
                <a:solidFill>
                  <a:schemeClr val="accent6"/>
                </a:solidFill>
                <a:latin typeface="Open Sans"/>
                <a:cs typeface="Open Sans"/>
              </a:defRPr>
            </a:lvl2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81104" y="6356350"/>
            <a:ext cx="21336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FADE180-9D2C-A148-90E5-64042CFADD8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19459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oTERRA inside image 1 150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57200" y="298548"/>
            <a:ext cx="8478434" cy="1143000"/>
          </a:xfrm>
        </p:spPr>
        <p:txBody>
          <a:bodyPr/>
          <a:lstStyle>
            <a:lvl1pPr algn="l">
              <a:defRPr>
                <a:solidFill>
                  <a:schemeClr val="tx1"/>
                </a:solidFill>
                <a:latin typeface="Freeland"/>
                <a:cs typeface="Freeland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478434" cy="4081252"/>
          </a:xfrm>
        </p:spPr>
        <p:txBody>
          <a:bodyPr/>
          <a:lstStyle>
            <a:lvl1pPr>
              <a:defRPr sz="2800">
                <a:solidFill>
                  <a:schemeClr val="accent2"/>
                </a:solidFill>
                <a:latin typeface="Open Sans"/>
                <a:cs typeface="Open Sans"/>
              </a:defRPr>
            </a:lvl1pPr>
            <a:lvl2pPr>
              <a:defRPr sz="2000" i="1">
                <a:solidFill>
                  <a:schemeClr val="accent6"/>
                </a:solidFill>
                <a:latin typeface="Open Sans"/>
                <a:cs typeface="Open Sans"/>
              </a:defRPr>
            </a:lvl2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81104" y="6356350"/>
            <a:ext cx="21336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FADE180-9D2C-A148-90E5-64042CFADD8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4" name="Picture 13" descr="Logo_lg_white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8101" y="6148752"/>
            <a:ext cx="1530213" cy="499087"/>
          </a:xfrm>
          <a:prstGeom prst="rect">
            <a:avLst/>
          </a:prstGeom>
        </p:spPr>
      </p:pic>
      <p:pic>
        <p:nvPicPr>
          <p:cNvPr id="17" name="Picture 16" descr="LN logo all gray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534" y="6082919"/>
            <a:ext cx="2648712" cy="638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65483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oTERRA section image 1 150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81104" y="6356350"/>
            <a:ext cx="21336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FADE180-9D2C-A148-90E5-64042CFADD8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 descr="Logo_lg_white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8101" y="6148752"/>
            <a:ext cx="1530213" cy="499087"/>
          </a:xfrm>
          <a:prstGeom prst="rect">
            <a:avLst/>
          </a:prstGeom>
        </p:spPr>
      </p:pic>
      <p:pic>
        <p:nvPicPr>
          <p:cNvPr id="11" name="Picture 10" descr="LN logo all white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569" y="6071092"/>
            <a:ext cx="2648712" cy="638556"/>
          </a:xfrm>
          <a:prstGeom prst="rect">
            <a:avLst/>
          </a:prstGeom>
        </p:spPr>
      </p:pic>
      <p:sp>
        <p:nvSpPr>
          <p:cNvPr id="12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-324236" y="4075761"/>
            <a:ext cx="6685034" cy="1689413"/>
          </a:xfrm>
        </p:spPr>
        <p:txBody>
          <a:bodyPr lIns="640080" rIns="274320" anchor="ctr" anchorCtr="0">
            <a:normAutofit/>
          </a:bodyPr>
          <a:lstStyle>
            <a:lvl1pPr marL="0" indent="0" algn="l">
              <a:buNone/>
              <a:defRPr sz="3600">
                <a:solidFill>
                  <a:srgbClr val="FFFFFF"/>
                </a:solidFill>
                <a:latin typeface="Open Sans Semibold"/>
                <a:cs typeface="Open Sans Semibold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28629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oTERRA section image 2 150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-324236" y="673694"/>
            <a:ext cx="6685034" cy="1689413"/>
          </a:xfrm>
          <a:ln>
            <a:solidFill>
              <a:schemeClr val="tx1"/>
            </a:solidFill>
          </a:ln>
        </p:spPr>
        <p:txBody>
          <a:bodyPr lIns="640080" rIns="274320" anchor="ctr" anchorCtr="0">
            <a:normAutofit/>
          </a:bodyPr>
          <a:lstStyle>
            <a:lvl1pPr marL="0" indent="0" algn="l">
              <a:buNone/>
              <a:defRPr sz="3600">
                <a:solidFill>
                  <a:srgbClr val="1F2F46"/>
                </a:solidFill>
                <a:latin typeface="Open Sans Semibold"/>
                <a:cs typeface="Open Sans Semibold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68653" y="6356350"/>
            <a:ext cx="2133600" cy="365125"/>
          </a:xfrm>
        </p:spPr>
        <p:txBody>
          <a:bodyPr/>
          <a:lstStyle>
            <a:lvl1pPr>
              <a:defRPr>
                <a:solidFill>
                  <a:srgbClr val="1F2F46"/>
                </a:solidFill>
              </a:defRPr>
            </a:lvl1pPr>
          </a:lstStyle>
          <a:p>
            <a:fld id="{9FADE180-9D2C-A148-90E5-64042CFADD8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2" name="Picture 11" descr="LN logo all gray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254" y="6082919"/>
            <a:ext cx="2648712" cy="638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9086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oTERRA section image 3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-324236" y="673694"/>
            <a:ext cx="6685034" cy="1689413"/>
          </a:xfrm>
          <a:ln>
            <a:solidFill>
              <a:schemeClr val="tx1"/>
            </a:solidFill>
          </a:ln>
        </p:spPr>
        <p:txBody>
          <a:bodyPr lIns="640080" rIns="274320" anchor="ctr" anchorCtr="0">
            <a:normAutofit/>
          </a:bodyPr>
          <a:lstStyle>
            <a:lvl1pPr marL="0" indent="0" algn="l">
              <a:buNone/>
              <a:defRPr sz="3600">
                <a:solidFill>
                  <a:srgbClr val="1F2F46"/>
                </a:solidFill>
                <a:latin typeface="Open Sans Semibold"/>
                <a:cs typeface="Open Sans Semibold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pic>
        <p:nvPicPr>
          <p:cNvPr id="11" name="Picture 10" descr="LN logo all gray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254" y="6082919"/>
            <a:ext cx="2648712" cy="638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17848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oTERRA fire slide final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81104" y="6356350"/>
            <a:ext cx="21336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FADE180-9D2C-A148-90E5-64042CFADD8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 descr="Logo_lg_white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8101" y="6148752"/>
            <a:ext cx="1530213" cy="499087"/>
          </a:xfrm>
          <a:prstGeom prst="rect">
            <a:avLst/>
          </a:prstGeom>
        </p:spPr>
      </p:pic>
      <p:pic>
        <p:nvPicPr>
          <p:cNvPr id="11" name="Picture 10" descr="LN logo all white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569" y="6071092"/>
            <a:ext cx="2648712" cy="638556"/>
          </a:xfrm>
          <a:prstGeom prst="rect">
            <a:avLst/>
          </a:prstGeom>
        </p:spPr>
      </p:pic>
      <p:sp>
        <p:nvSpPr>
          <p:cNvPr id="4" name="Rectangle 3"/>
          <p:cNvSpPr/>
          <p:nvPr userDrawn="1"/>
        </p:nvSpPr>
        <p:spPr>
          <a:xfrm>
            <a:off x="0" y="323144"/>
            <a:ext cx="9144000" cy="1222858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57200" y="298548"/>
            <a:ext cx="8478434" cy="1143000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  <a:latin typeface="Freeland"/>
                <a:cs typeface="Freeland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478434" cy="4081252"/>
          </a:xfrm>
        </p:spPr>
        <p:txBody>
          <a:bodyPr/>
          <a:lstStyle>
            <a:lvl1pPr>
              <a:defRPr sz="2800">
                <a:solidFill>
                  <a:schemeClr val="bg1"/>
                </a:solidFill>
                <a:latin typeface="Open Sans"/>
                <a:cs typeface="Open Sans"/>
              </a:defRPr>
            </a:lvl1pPr>
            <a:lvl2pPr>
              <a:defRPr sz="2000" i="1">
                <a:solidFill>
                  <a:schemeClr val="bg1"/>
                </a:solidFill>
                <a:latin typeface="Open Sans"/>
                <a:cs typeface="Open Sans"/>
              </a:defRPr>
            </a:lvl2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1068959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theme" Target="../theme/theme1.xml"/><Relationship Id="rId1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DE1DAB-A48E-5F4F-87F1-41C3B5D4BF05}" type="datetimeFigureOut">
              <a:rPr lang="en-US" smtClean="0"/>
              <a:t>10/31/16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ADE180-9D2C-A148-90E5-64042CFADD85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doTERRA inside image 2 150.jpg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8989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1" r:id="rId3"/>
    <p:sldLayoutId id="2147483650" r:id="rId4"/>
    <p:sldLayoutId id="2147483664" r:id="rId5"/>
    <p:sldLayoutId id="2147483651" r:id="rId6"/>
    <p:sldLayoutId id="2147483662" r:id="rId7"/>
    <p:sldLayoutId id="2147483663" r:id="rId8"/>
    <p:sldLayoutId id="2147483665" r:id="rId9"/>
    <p:sldLayoutId id="2147483666" r:id="rId10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7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8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9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40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41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42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4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6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44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2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45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8.png"/><Relationship Id="rId3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20.png"/><Relationship Id="rId3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3586" y="0"/>
            <a:ext cx="3952764" cy="602841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06286" y="195942"/>
            <a:ext cx="78377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>
                <a:latin typeface="Open Sans" charset="0"/>
                <a:ea typeface="Open Sans" charset="0"/>
                <a:cs typeface="Open Sans" charset="0"/>
              </a:rPr>
              <a:t>dōTERRA for Dudes</a:t>
            </a:r>
            <a:endParaRPr lang="en-US" sz="5400" dirty="0">
              <a:latin typeface="Open Sans" charset="0"/>
              <a:ea typeface="Open Sans" charset="0"/>
              <a:cs typeface="Open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3750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7210" y="424542"/>
            <a:ext cx="5731276" cy="570411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229100" y="1453242"/>
            <a:ext cx="49149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 smtClean="0">
                <a:latin typeface="Freeland Ornaments" charset="0"/>
                <a:ea typeface="Freeland Ornaments" charset="0"/>
                <a:cs typeface="Freeland Ornaments" charset="0"/>
              </a:rPr>
              <a:t>B</a:t>
            </a:r>
            <a:endParaRPr lang="en-US" sz="9600" dirty="0">
              <a:latin typeface="Freeland Ornaments" charset="0"/>
              <a:ea typeface="Freeland Ornaments" charset="0"/>
              <a:cs typeface="Freeland Ornament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8720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89957" y="163285"/>
            <a:ext cx="63191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smtClean="0">
                <a:latin typeface="Open Sans" charset="0"/>
                <a:ea typeface="Open Sans" charset="0"/>
                <a:cs typeface="Open Sans" charset="0"/>
              </a:rPr>
              <a:t>Life Long </a:t>
            </a:r>
            <a:r>
              <a:rPr lang="en-US" sz="5400" dirty="0" err="1" smtClean="0">
                <a:latin typeface="Open Sans" charset="0"/>
                <a:ea typeface="Open Sans" charset="0"/>
                <a:cs typeface="Open Sans" charset="0"/>
              </a:rPr>
              <a:t>Vitalty</a:t>
            </a:r>
            <a:endParaRPr lang="en-US" sz="5400" dirty="0">
              <a:latin typeface="Open Sans" charset="0"/>
              <a:ea typeface="Open Sans" charset="0"/>
              <a:cs typeface="Open Sans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671" y="1086615"/>
            <a:ext cx="6972300" cy="4614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374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1671" y="389719"/>
            <a:ext cx="5667829" cy="564096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012872" y="2286872"/>
            <a:ext cx="1714500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latin typeface="Freeland Ornaments" charset="0"/>
                <a:ea typeface="Freeland Ornaments" charset="0"/>
                <a:cs typeface="Freeland Ornaments" charset="0"/>
              </a:rPr>
              <a:t>B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8764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350" y="887375"/>
            <a:ext cx="3213100" cy="5016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4618" y="550117"/>
            <a:ext cx="41964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Open Sans" charset="0"/>
                <a:ea typeface="Open Sans" charset="0"/>
                <a:cs typeface="Open Sans" charset="0"/>
              </a:rPr>
              <a:t>Supports Healthy Organ Cleansing (Liver, Lungs, Kidneys, Bladder)</a:t>
            </a:r>
          </a:p>
          <a:p>
            <a:pPr algn="ctr"/>
            <a:endParaRPr lang="en-US" dirty="0">
              <a:latin typeface="Open Sans" charset="0"/>
              <a:ea typeface="Open Sans" charset="0"/>
              <a:cs typeface="Open Sans" charset="0"/>
            </a:endParaRPr>
          </a:p>
          <a:p>
            <a:pPr algn="ctr"/>
            <a:endParaRPr lang="en-US" dirty="0">
              <a:latin typeface="Open Sans" charset="0"/>
              <a:ea typeface="Open Sans" charset="0"/>
              <a:cs typeface="Open Sans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7143" y="1210541"/>
            <a:ext cx="2946810" cy="488648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557143" y="564210"/>
            <a:ext cx="28901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Open Sans" charset="0"/>
                <a:ea typeface="Open Sans" charset="0"/>
                <a:cs typeface="Open Sans" charset="0"/>
              </a:rPr>
              <a:t>Helps Cleanse from Free Radicals and Toxins </a:t>
            </a:r>
            <a:endParaRPr lang="en-US" dirty="0">
              <a:latin typeface="Open Sans" charset="0"/>
              <a:ea typeface="Open Sans" charset="0"/>
              <a:cs typeface="Open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0310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3828" y="1191284"/>
            <a:ext cx="1894115" cy="410818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9300" y="549666"/>
            <a:ext cx="1854200" cy="497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350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884" y="102356"/>
            <a:ext cx="6125029" cy="6096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238171" y="3150356"/>
            <a:ext cx="71845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latin typeface="Freeland Ornaments" charset="0"/>
                <a:ea typeface="Freeland Ornaments" charset="0"/>
                <a:cs typeface="Freeland Ornaments" charset="0"/>
              </a:rPr>
              <a:t>B</a:t>
            </a:r>
            <a:endParaRPr lang="en-US" sz="9600" dirty="0">
              <a:latin typeface="Freeland Ornaments" charset="0"/>
              <a:ea typeface="Freeland Ornaments" charset="0"/>
              <a:cs typeface="Freeland Ornament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8228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799"/>
            <a:ext cx="9148724" cy="5159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346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1" y="888138"/>
            <a:ext cx="9067799" cy="4527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340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6386" y="962788"/>
            <a:ext cx="5054600" cy="4222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701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5814" y="457200"/>
            <a:ext cx="32131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558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creen Shot 2015-10-12 at 1.30.22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574717" y="143436"/>
            <a:ext cx="3826083" cy="5749578"/>
          </a:xfrm>
          <a:prstGeom prst="rect">
            <a:avLst/>
          </a:prstGeom>
          <a:ln w="25400">
            <a:miter lim="400000"/>
          </a:ln>
          <a:effectLst>
            <a:outerShdw blurRad="254000" dist="127000" dir="5400000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1866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5342" y="0"/>
            <a:ext cx="5944559" cy="591638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 flipH="1" flipV="1">
            <a:off x="1387929" y="3463774"/>
            <a:ext cx="551905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smtClean="0">
                <a:latin typeface="Freeland Ornaments" charset="0"/>
                <a:ea typeface="Freeland Ornaments" charset="0"/>
                <a:cs typeface="Freeland Ornaments" charset="0"/>
              </a:rPr>
              <a:t>B</a:t>
            </a:r>
            <a:endParaRPr lang="en-US" sz="9600">
              <a:latin typeface="Freeland Ornaments" charset="0"/>
              <a:ea typeface="Freeland Ornaments" charset="0"/>
              <a:cs typeface="Freeland Ornament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0925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0870" y="257628"/>
            <a:ext cx="3028043" cy="587040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288391" y="2677886"/>
            <a:ext cx="2413000" cy="227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811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622" y="161366"/>
            <a:ext cx="8367803" cy="559248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1962" y="3879388"/>
            <a:ext cx="4081561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0" smtClean="0">
                <a:latin typeface="Freeland Ornaments" charset="0"/>
                <a:ea typeface="Freeland Ornaments" charset="0"/>
                <a:cs typeface="Freeland Ornaments" charset="0"/>
              </a:rPr>
              <a:t>B</a:t>
            </a:r>
            <a:endParaRPr lang="en-US" sz="13000">
              <a:latin typeface="Freeland Ornaments" charset="0"/>
              <a:ea typeface="Freeland Ornaments" charset="0"/>
              <a:cs typeface="Freeland Ornament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0899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471" y="484842"/>
            <a:ext cx="7810500" cy="520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80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08847" y="268941"/>
            <a:ext cx="61318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smtClean="0">
                <a:latin typeface="Open Sans" charset="0"/>
                <a:ea typeface="Open Sans" charset="0"/>
                <a:cs typeface="Open Sans" charset="0"/>
              </a:rPr>
              <a:t>Nate’s Top Picks </a:t>
            </a:r>
            <a:endParaRPr lang="en-US" sz="5400" dirty="0">
              <a:latin typeface="Open Sans" charset="0"/>
              <a:ea typeface="Open Sans" charset="0"/>
              <a:cs typeface="Open Sans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0176" y="1192271"/>
            <a:ext cx="2489200" cy="499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341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5100" y="614830"/>
            <a:ext cx="3721100" cy="504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010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6945" y="430306"/>
            <a:ext cx="3943384" cy="5136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06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631" y="788895"/>
            <a:ext cx="3525142" cy="5090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8511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2600" y="466164"/>
            <a:ext cx="3257245" cy="5206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522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1329" y="637988"/>
            <a:ext cx="2997200" cy="506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5433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0820" y="466165"/>
            <a:ext cx="4183232" cy="5261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0356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2" y="466164"/>
            <a:ext cx="9136828" cy="5091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673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133598" y="376516"/>
            <a:ext cx="48947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latin typeface="Freeland" charset="0"/>
                <a:ea typeface="Freeland" charset="0"/>
                <a:cs typeface="Freeland" charset="0"/>
              </a:rPr>
              <a:t>What to do next?</a:t>
            </a:r>
            <a:endParaRPr lang="en-US" sz="4000" dirty="0">
              <a:latin typeface="Freeland" charset="0"/>
              <a:ea typeface="Freeland" charset="0"/>
              <a:cs typeface="Freeland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83340" y="1290265"/>
            <a:ext cx="6795247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Open Sans" charset="0"/>
                <a:ea typeface="Open Sans" charset="0"/>
                <a:cs typeface="Open Sans" charset="0"/>
              </a:rPr>
              <a:t>1. Be like Ryan Gosling – Go home and ask to talk to your significant other about oils!</a:t>
            </a:r>
            <a:br>
              <a:rPr lang="en-US" sz="2000" dirty="0" smtClean="0">
                <a:latin typeface="Open Sans" charset="0"/>
                <a:ea typeface="Open Sans" charset="0"/>
                <a:cs typeface="Open Sans" charset="0"/>
              </a:rPr>
            </a:br>
            <a:r>
              <a:rPr lang="en-US" sz="2000" dirty="0" smtClean="0">
                <a:latin typeface="Open Sans" charset="0"/>
                <a:ea typeface="Open Sans" charset="0"/>
                <a:cs typeface="Open Sans" charset="0"/>
              </a:rPr>
              <a:t/>
            </a:r>
            <a:br>
              <a:rPr lang="en-US" sz="2000" dirty="0" smtClean="0">
                <a:latin typeface="Open Sans" charset="0"/>
                <a:ea typeface="Open Sans" charset="0"/>
                <a:cs typeface="Open Sans" charset="0"/>
              </a:rPr>
            </a:br>
            <a:r>
              <a:rPr lang="en-US" sz="2000" dirty="0" smtClean="0">
                <a:latin typeface="Open Sans" charset="0"/>
                <a:ea typeface="Open Sans" charset="0"/>
                <a:cs typeface="Open Sans" charset="0"/>
              </a:rPr>
              <a:t>2. Take your LLV daily. </a:t>
            </a:r>
            <a:br>
              <a:rPr lang="en-US" sz="2000" dirty="0" smtClean="0">
                <a:latin typeface="Open Sans" charset="0"/>
                <a:ea typeface="Open Sans" charset="0"/>
                <a:cs typeface="Open Sans" charset="0"/>
              </a:rPr>
            </a:br>
            <a:r>
              <a:rPr lang="en-US" sz="2000" dirty="0" smtClean="0">
                <a:latin typeface="Open Sans" charset="0"/>
                <a:ea typeface="Open Sans" charset="0"/>
                <a:cs typeface="Open Sans" charset="0"/>
              </a:rPr>
              <a:t/>
            </a:r>
            <a:br>
              <a:rPr lang="en-US" sz="2000" dirty="0" smtClean="0">
                <a:latin typeface="Open Sans" charset="0"/>
                <a:ea typeface="Open Sans" charset="0"/>
                <a:cs typeface="Open Sans" charset="0"/>
              </a:rPr>
            </a:br>
            <a:r>
              <a:rPr lang="en-US" sz="2000" dirty="0" smtClean="0">
                <a:latin typeface="Open Sans" charset="0"/>
                <a:ea typeface="Open Sans" charset="0"/>
                <a:cs typeface="Open Sans" charset="0"/>
              </a:rPr>
              <a:t>3. Grab your favorite oils and put them in practical places – your night stand, by your toothbrush, at your office</a:t>
            </a:r>
            <a:br>
              <a:rPr lang="en-US" sz="2000" dirty="0" smtClean="0">
                <a:latin typeface="Open Sans" charset="0"/>
                <a:ea typeface="Open Sans" charset="0"/>
                <a:cs typeface="Open Sans" charset="0"/>
              </a:rPr>
            </a:br>
            <a:r>
              <a:rPr lang="en-US" sz="2000" dirty="0" smtClean="0">
                <a:latin typeface="Open Sans" charset="0"/>
                <a:ea typeface="Open Sans" charset="0"/>
                <a:cs typeface="Open Sans" charset="0"/>
              </a:rPr>
              <a:t/>
            </a:r>
            <a:br>
              <a:rPr lang="en-US" sz="2000" dirty="0" smtClean="0">
                <a:latin typeface="Open Sans" charset="0"/>
                <a:ea typeface="Open Sans" charset="0"/>
                <a:cs typeface="Open Sans" charset="0"/>
              </a:rPr>
            </a:br>
            <a:r>
              <a:rPr lang="en-US" sz="2000" dirty="0" smtClean="0">
                <a:latin typeface="Open Sans" charset="0"/>
                <a:ea typeface="Open Sans" charset="0"/>
                <a:cs typeface="Open Sans" charset="0"/>
              </a:rPr>
              <a:t>4. Use them! Oils will 100% be completely ineffective if unused. </a:t>
            </a:r>
            <a:br>
              <a:rPr lang="en-US" sz="2000" dirty="0" smtClean="0">
                <a:latin typeface="Open Sans" charset="0"/>
                <a:ea typeface="Open Sans" charset="0"/>
                <a:cs typeface="Open Sans" charset="0"/>
              </a:rPr>
            </a:br>
            <a:r>
              <a:rPr lang="en-US" sz="2000" dirty="0" smtClean="0">
                <a:latin typeface="Open Sans" charset="0"/>
                <a:ea typeface="Open Sans" charset="0"/>
                <a:cs typeface="Open Sans" charset="0"/>
              </a:rPr>
              <a:t/>
            </a:r>
            <a:br>
              <a:rPr lang="en-US" sz="2000" dirty="0" smtClean="0">
                <a:latin typeface="Open Sans" charset="0"/>
                <a:ea typeface="Open Sans" charset="0"/>
                <a:cs typeface="Open Sans" charset="0"/>
              </a:rPr>
            </a:br>
            <a:r>
              <a:rPr lang="en-US" sz="2000" dirty="0" smtClean="0">
                <a:latin typeface="Open Sans" charset="0"/>
                <a:ea typeface="Open Sans" charset="0"/>
                <a:cs typeface="Open Sans" charset="0"/>
              </a:rPr>
              <a:t>5. Save money! Order on the loyalty program and earn free stuff. It’s just smart. </a:t>
            </a:r>
            <a:endParaRPr lang="en-US" sz="2000" dirty="0">
              <a:latin typeface="Open Sans" charset="0"/>
              <a:ea typeface="Open Sans" charset="0"/>
              <a:cs typeface="Open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0503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59860" y="609600"/>
            <a:ext cx="61318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Freeland" charset="0"/>
                <a:ea typeface="Freeland" charset="0"/>
                <a:cs typeface="Freeland" charset="0"/>
              </a:rPr>
              <a:t>Don’t have oils in your home? </a:t>
            </a:r>
            <a:endParaRPr lang="en-US" sz="3600" dirty="0">
              <a:latin typeface="Freeland" charset="0"/>
              <a:ea typeface="Freeland" charset="0"/>
              <a:cs typeface="Freeland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32329" y="1506071"/>
            <a:ext cx="711797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Open Sans" charset="0"/>
                <a:ea typeface="Open Sans" charset="0"/>
                <a:cs typeface="Open Sans" charset="0"/>
              </a:rPr>
              <a:t>Join today!</a:t>
            </a:r>
            <a:br>
              <a:rPr lang="en-US" sz="2400" dirty="0" smtClean="0">
                <a:latin typeface="Open Sans" charset="0"/>
                <a:ea typeface="Open Sans" charset="0"/>
                <a:cs typeface="Open Sans" charset="0"/>
              </a:rPr>
            </a:br>
            <a:r>
              <a:rPr lang="en-US" sz="2400" dirty="0" smtClean="0">
                <a:latin typeface="Open Sans" charset="0"/>
                <a:ea typeface="Open Sans" charset="0"/>
                <a:cs typeface="Open Sans" charset="0"/>
              </a:rPr>
              <a:t/>
            </a:r>
            <a:br>
              <a:rPr lang="en-US" sz="2400" dirty="0" smtClean="0">
                <a:latin typeface="Open Sans" charset="0"/>
                <a:ea typeface="Open Sans" charset="0"/>
                <a:cs typeface="Open Sans" charset="0"/>
              </a:rPr>
            </a:br>
            <a:r>
              <a:rPr lang="en-US" sz="2400" dirty="0" smtClean="0">
                <a:latin typeface="Open Sans" charset="0"/>
                <a:ea typeface="Open Sans" charset="0"/>
                <a:cs typeface="Open Sans" charset="0"/>
              </a:rPr>
              <a:t>1. Pick a Kit (it saves you the most money!)</a:t>
            </a:r>
          </a:p>
          <a:p>
            <a:pPr algn="ctr"/>
            <a:endParaRPr lang="en-US" sz="2400" dirty="0">
              <a:latin typeface="Open Sans" charset="0"/>
              <a:ea typeface="Open Sans" charset="0"/>
              <a:cs typeface="Open Sans" charset="0"/>
            </a:endParaRPr>
          </a:p>
          <a:p>
            <a:pPr algn="ctr"/>
            <a:r>
              <a:rPr lang="en-US" sz="2400" dirty="0" smtClean="0">
                <a:latin typeface="Open Sans" charset="0"/>
                <a:ea typeface="Open Sans" charset="0"/>
                <a:cs typeface="Open Sans" charset="0"/>
              </a:rPr>
              <a:t>or</a:t>
            </a:r>
          </a:p>
          <a:p>
            <a:pPr algn="ctr"/>
            <a:endParaRPr lang="en-US" sz="2400" dirty="0">
              <a:latin typeface="Open Sans" charset="0"/>
              <a:ea typeface="Open Sans" charset="0"/>
              <a:cs typeface="Open Sans" charset="0"/>
            </a:endParaRPr>
          </a:p>
          <a:p>
            <a:pPr algn="ctr"/>
            <a:r>
              <a:rPr lang="en-US" sz="2400" dirty="0" smtClean="0">
                <a:latin typeface="Open Sans" charset="0"/>
                <a:ea typeface="Open Sans" charset="0"/>
                <a:cs typeface="Open Sans" charset="0"/>
              </a:rPr>
              <a:t>2. Pay $35 Membership and Pick Oils A La Carte</a:t>
            </a:r>
          </a:p>
          <a:p>
            <a:pPr algn="ctr"/>
            <a:endParaRPr lang="en-US" sz="2400" dirty="0">
              <a:latin typeface="Open Sans" charset="0"/>
              <a:ea typeface="Open Sans" charset="0"/>
              <a:cs typeface="Open Sans" charset="0"/>
            </a:endParaRPr>
          </a:p>
          <a:p>
            <a:pPr algn="ctr"/>
            <a:r>
              <a:rPr lang="en-US" sz="2400" dirty="0" smtClean="0">
                <a:latin typeface="Open Sans" charset="0"/>
                <a:ea typeface="Open Sans" charset="0"/>
                <a:cs typeface="Open Sans" charset="0"/>
              </a:rPr>
              <a:t> </a:t>
            </a:r>
            <a:endParaRPr lang="en-US" sz="2400" dirty="0">
              <a:latin typeface="Open Sans" charset="0"/>
              <a:ea typeface="Open Sans" charset="0"/>
              <a:cs typeface="Open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1425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7700" y="0"/>
            <a:ext cx="530257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0584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creen Shot 2015-10-12 at 1.30.39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796625" y="315675"/>
            <a:ext cx="3801398" cy="5587847"/>
          </a:xfrm>
          <a:prstGeom prst="rect">
            <a:avLst/>
          </a:prstGeom>
          <a:ln w="25400">
            <a:miter lim="400000"/>
          </a:ln>
          <a:effectLst>
            <a:outerShdw blurRad="254000" dist="127000" dir="5400000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83441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creen Shot 2015-10-12 at 2.47.57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49505" y="839542"/>
            <a:ext cx="5791201" cy="4813604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782" y="197222"/>
            <a:ext cx="3326849" cy="2420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182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creen Shot 2016-01-22 at 2.47.32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45292" y="437083"/>
            <a:ext cx="6102990" cy="5353136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65" y="183617"/>
            <a:ext cx="3406588" cy="2353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069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2542" y="414451"/>
            <a:ext cx="4585252" cy="5525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208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6529" y="0"/>
            <a:ext cx="6125029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435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7057" y="246742"/>
            <a:ext cx="4429902" cy="5745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732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Custom 7">
      <a:dk1>
        <a:srgbClr val="1F2F46"/>
      </a:dk1>
      <a:lt1>
        <a:sysClr val="window" lastClr="FFFFFF"/>
      </a:lt1>
      <a:dk2>
        <a:srgbClr val="78224F"/>
      </a:dk2>
      <a:lt2>
        <a:srgbClr val="C0C0B8"/>
      </a:lt2>
      <a:accent1>
        <a:srgbClr val="8DB136"/>
      </a:accent1>
      <a:accent2>
        <a:srgbClr val="1E6B6C"/>
      </a:accent2>
      <a:accent3>
        <a:srgbClr val="BF471F"/>
      </a:accent3>
      <a:accent4>
        <a:srgbClr val="87696E"/>
      </a:accent4>
      <a:accent5>
        <a:srgbClr val="B5CB72"/>
      </a:accent5>
      <a:accent6>
        <a:srgbClr val="4F504F"/>
      </a:accent6>
      <a:hlink>
        <a:srgbClr val="889B92"/>
      </a:hlink>
      <a:folHlink>
        <a:srgbClr val="C2A19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1608</TotalTime>
  <Words>650</Words>
  <Application>Microsoft Macintosh PowerPoint</Application>
  <PresentationFormat>On-screen Show (4:3)</PresentationFormat>
  <Paragraphs>75</Paragraphs>
  <Slides>33</Slides>
  <Notes>25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0" baseType="lpstr">
      <vt:lpstr>Calibri</vt:lpstr>
      <vt:lpstr>Freeland</vt:lpstr>
      <vt:lpstr>Freeland Ornaments</vt:lpstr>
      <vt:lpstr>Open Sans</vt:lpstr>
      <vt:lpstr>Open Sans Semibold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Word+Design, LLC</Company>
  <LinksUpToDate>false</LinksUpToDate>
  <SharedDoc>false</SharedDoc>
  <HyperlinksChanged>false</HyperlinksChanged>
  <AppVersion>15.0027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Brianna Johnson</dc:creator>
  <cp:lastModifiedBy>Nate Moore</cp:lastModifiedBy>
  <cp:revision>29</cp:revision>
  <dcterms:created xsi:type="dcterms:W3CDTF">2016-06-16T17:48:30Z</dcterms:created>
  <dcterms:modified xsi:type="dcterms:W3CDTF">2016-11-01T19:29:08Z</dcterms:modified>
</cp:coreProperties>
</file>