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1.xml" ContentType="application/vnd.openxmlformats-officedocument.presentationml.notesSlide+xml"/>
  <Override PartName="/ppt/media/image7.jpeg" ContentType="image/jpeg"/>
  <Override PartName="/ppt/media/image8.jpeg" ContentType="image/jpeg"/>
  <Override PartName="/ppt/media/image9.jpeg" ContentType="image/jpeg"/>
  <Override PartName="/ppt/notesSlides/notesSlide2.xml" ContentType="application/vnd.openxmlformats-officedocument.presentationml.notesSlide+xml"/>
  <Override PartName="/ppt/media/media1.mov" ContentType="video/unknown"/>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notesSlides/notesSlide3.xml" ContentType="application/vnd.openxmlformats-officedocument.presentationml.notesSlide+xml"/>
  <Override PartName="/ppt/media/image19.jpeg" ContentType="image/jpeg"/>
  <Override PartName="/ppt/media/image20.jpeg" ContentType="image/jpeg"/>
  <Override PartName="/ppt/media/image21.jpeg" ContentType="image/jpeg"/>
  <Override PartName="/ppt/notesSlides/notesSlide4.xml" ContentType="application/vnd.openxmlformats-officedocument.presentationml.notesSlide+xml"/>
  <Override PartName="/ppt/media/image22.jpeg" ContentType="image/jpeg"/>
  <Override PartName="/ppt/media/image23.jpeg" ContentType="image/jpeg"/>
  <Override PartName="/ppt/notesSlides/notesSlide5.xml" ContentType="application/vnd.openxmlformats-officedocument.presentationml.notesSlide+xml"/>
  <Override PartName="/ppt/media/image24.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5.jpeg" ContentType="image/jpeg"/>
  <Override PartName="/ppt/notesSlides/notesSlide9.xml" ContentType="application/vnd.openxmlformats-officedocument.presentationml.notesSlide+xml"/>
  <Override PartName="/ppt/media/image26.jpeg" ContentType="image/jpeg"/>
  <Override PartName="/ppt/media/image27.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8.jpeg" ContentType="image/jpeg"/>
  <Override PartName="/ppt/media/image29.jpeg" ContentType="image/jpeg"/>
  <Override PartName="/ppt/notesSlides/notesSlide13.xml" ContentType="application/vnd.openxmlformats-officedocument.presentationml.notesSlide+xml"/>
  <Override PartName="/ppt/charts/chart1.xml" ContentType="application/vnd.openxmlformats-officedocument.drawingml.chart+xml"/>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notesSlides/notesSlide14.xml" ContentType="application/vnd.openxmlformats-officedocument.presentationml.notesSlide+xml"/>
  <Override PartName="/ppt/media/image40.jpeg" ContentType="image/jpeg"/>
  <Override PartName="/ppt/notesSlides/notesSlide15.xml" ContentType="application/vnd.openxmlformats-officedocument.presentationml.notesSlide+xml"/>
  <Override PartName="/ppt/media/image4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59"/>
      <c:rotY val="2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Sheet1!$B$1</c:f>
              <c:strCache>
                <c:ptCount val="1"/>
                <c:pt idx="0">
                  <c:v>Low End</c:v>
                </c:pt>
              </c:strCache>
            </c:strRef>
          </c:tx>
          <c:spPr>
            <a:solidFill>
              <a:schemeClr val="accent1"/>
            </a:solidFill>
            <a:ln w="12700" cap="flat">
              <a:noFill/>
              <a:miter lim="400000"/>
            </a:ln>
            <a:effectLst/>
            <a:sp3d prstMaterial="matte"/>
          </c:spPr>
          <c:invertIfNegative val="0"/>
          <c:dLbls>
            <c:numFmt formatCode="0%" sourceLinked="0"/>
            <c:txPr>
              <a:bodyPr/>
              <a:lstStyle/>
              <a:p>
                <a:pPr>
                  <a:defRPr b="0" i="0" strike="noStrike" sz="1800" u="none">
                    <a:solidFill>
                      <a:srgbClr val="000000"/>
                    </a:solidFill>
                    <a:latin typeface="Calibri"/>
                  </a:defRPr>
                </a:pPr>
              </a:p>
            </c:txPr>
            <c:showLegendKey val="0"/>
            <c:showVal val="1"/>
            <c:showCatName val="0"/>
            <c:showSerName val="0"/>
            <c:showPercent val="0"/>
            <c:showBubbleSize val="0"/>
            <c:showLeaderLines val="0"/>
          </c:dLbls>
          <c:cat>
            <c:strRef>
              <c:f>Sheet1!$A$2:$A$3</c:f>
              <c:strCache>
                <c:ptCount val="2"/>
                <c:pt idx="0">
                  <c:v>Industry Standard</c:v>
                </c:pt>
                <c:pt idx="1">
                  <c:v>doTERRA</c:v>
                </c:pt>
              </c:strCache>
            </c:strRef>
          </c:cat>
          <c:val>
            <c:numRef>
              <c:f>Sheet1!$B$2:$B$3</c:f>
              <c:numCache>
                <c:ptCount val="2"/>
                <c:pt idx="0">
                  <c:v>0.100000</c:v>
                </c:pt>
                <c:pt idx="1">
                  <c:v>0.650000</c:v>
                </c:pt>
              </c:numCache>
            </c:numRef>
          </c:val>
          <c:shape val="box"/>
        </c:ser>
        <c:ser>
          <c:idx val="1"/>
          <c:order val="1"/>
          <c:tx>
            <c:strRef>
              <c:f>Sheet1!$C$1</c:f>
              <c:strCache>
                <c:ptCount val="1"/>
                <c:pt idx="0">
                  <c:v>High End</c:v>
                </c:pt>
              </c:strCache>
            </c:strRef>
          </c:tx>
          <c:spPr>
            <a:solidFill>
              <a:schemeClr val="accent2"/>
            </a:solidFill>
            <a:ln w="12700" cap="flat">
              <a:noFill/>
              <a:miter lim="400000"/>
            </a:ln>
            <a:effectLst/>
            <a:sp3d prstMaterial="matte"/>
          </c:spPr>
          <c:invertIfNegative val="0"/>
          <c:dLbls>
            <c:numFmt formatCode="0%" sourceLinked="0"/>
            <c:txPr>
              <a:bodyPr/>
              <a:lstStyle/>
              <a:p>
                <a:pPr>
                  <a:defRPr b="0" i="0" strike="noStrike" sz="1800" u="none">
                    <a:solidFill>
                      <a:srgbClr val="000000"/>
                    </a:solidFill>
                    <a:latin typeface="Calibri"/>
                  </a:defRPr>
                </a:pPr>
              </a:p>
            </c:txPr>
            <c:showLegendKey val="0"/>
            <c:showVal val="1"/>
            <c:showCatName val="0"/>
            <c:showSerName val="0"/>
            <c:showPercent val="0"/>
            <c:showBubbleSize val="0"/>
            <c:showLeaderLines val="0"/>
          </c:dLbls>
          <c:cat>
            <c:strRef>
              <c:f>Sheet1!$A$2:$A$3</c:f>
              <c:strCache>
                <c:ptCount val="2"/>
                <c:pt idx="0">
                  <c:v>Industry Standard</c:v>
                </c:pt>
                <c:pt idx="1">
                  <c:v>doTERRA</c:v>
                </c:pt>
              </c:strCache>
            </c:strRef>
          </c:cat>
          <c:val>
            <c:numRef>
              <c:f>Sheet1!$C$2:$C$3</c:f>
              <c:numCache>
                <c:ptCount val="2"/>
                <c:pt idx="0">
                  <c:v>0.200000</c:v>
                </c:pt>
                <c:pt idx="1">
                  <c:v>0.850000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b="0" i="0" strike="noStrike" sz="18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numFmt formatCode="0%" sourceLinked="0"/>
        <c:majorTickMark val="none"/>
        <c:minorTickMark val="none"/>
        <c:tickLblPos val="none"/>
        <c:spPr>
          <a:ln w="12700" cap="flat">
            <a:noFill/>
            <a:prstDash val="solid"/>
            <a:round/>
          </a:ln>
        </c:spPr>
        <c:txPr>
          <a:bodyPr rot="0"/>
          <a:lstStyle/>
          <a:p>
            <a:pPr>
              <a:defRPr b="0" i="0" strike="noStrike" sz="1800" u="none">
                <a:solidFill>
                  <a:srgbClr val="000000"/>
                </a:solidFill>
                <a:latin typeface="Calibri"/>
              </a:defRPr>
            </a:pPr>
          </a:p>
        </c:txPr>
        <c:crossAx val="2094734552"/>
        <c:crosses val="autoZero"/>
        <c:crossBetween val="between"/>
        <c:majorUnit val="0.225"/>
        <c:minorUnit val="0.11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spcBef>
                <a:spcPts val="400"/>
              </a:spcBef>
            </a:pPr>
            <a:r>
              <a:t>A few years ago, I was hugely in debt. Was not leveraged at all……….meaning I was trading hours for dollars at a job. I was living paycheck to paycheck. I definitely had dreams that were going unfulfilled. </a:t>
            </a:r>
            <a:br/>
            <a:r>
              <a:t>I want to share with you how all of that changed, and how I was able to escape the Rat Race. And, how we can help you do it too. So, I want to show you how to not only be your own boss, but how to also harness the power of leverage.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marL="171450" indent="-171450">
              <a:buSzPct val="100000"/>
              <a:buChar char="•"/>
            </a:pPr>
            <a:r>
              <a:t>160 Years Combined Experience is more than any other executive team in the direct sales or network marketing industry.</a:t>
            </a:r>
          </a:p>
          <a:p>
            <a:pPr marL="171450" indent="-171450">
              <a:buSzPct val="100000"/>
              <a:buChar char="•"/>
            </a:pPr>
            <a:r>
              <a:t>They’re completely Debt-Free</a:t>
            </a:r>
          </a:p>
          <a:p>
            <a:pPr marL="171450" indent="-171450">
              <a:spcBef>
                <a:spcPts val="400"/>
              </a:spcBef>
              <a:buSzPct val="100000"/>
              <a:buChar char="•"/>
            </a:pPr>
            <a:r>
              <a:t>Never sell – don’t have to worry about being sold to a different company with different goals</a:t>
            </a:r>
          </a:p>
          <a:p>
            <a:pPr marL="171450" indent="-171450">
              <a:buSzPct val="100000"/>
              <a:buChar char="•"/>
            </a:pPr>
            <a:r>
              <a:t>Never go public – don’t have to answer to shareholders, won’t cut corners, etc</a:t>
            </a:r>
          </a:p>
          <a:p>
            <a:pPr marL="171450" indent="-171450">
              <a:buSzPct val="100000"/>
              <a:buChar char="•"/>
            </a:pPr>
            <a:r>
              <a:t>Highest Retention Rates in the Industry</a:t>
            </a:r>
          </a:p>
          <a:p>
            <a:pPr marL="171450" indent="-171450">
              <a:buSzPct val="100000"/>
              <a:buChar char="•"/>
            </a:pPr>
            <a:r>
              <a:t>Timing of what’s been happening, and what’s happening right now, is extremely important, and very exciting.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marL="171450" indent="-171450">
              <a:buSzPct val="100000"/>
              <a:buFont typeface="Arial"/>
              <a:buChar char="•"/>
            </a:pPr>
            <a:r>
              <a:t>That volume and revenue is going to be there, and doTERRA will be a Billion Dollar company whether I decide to do the business or not, whether YOU decide to do the business or not. There’s no stopping it.</a:t>
            </a:r>
          </a:p>
          <a:p>
            <a:pPr/>
          </a:p>
          <a:p>
            <a:pPr marL="171450" indent="-171450">
              <a:buSzPct val="100000"/>
              <a:buFont typeface="Arial"/>
              <a:buChar char="•"/>
            </a:pPr>
            <a:r>
              <a:t>There are a lot of different ways to make money in this world. Some much harder to succeed in than others. </a:t>
            </a:r>
          </a:p>
          <a:p>
            <a:pPr marL="171450" indent="-171450">
              <a:buSzPct val="100000"/>
              <a:buFont typeface="Arial"/>
              <a:buChar char="•"/>
            </a:pPr>
            <a:r>
              <a:t>Doesn’t it make more sense to be part of something that the guess-work and risk is taken out of the equation? </a:t>
            </a:r>
          </a:p>
          <a:p>
            <a:pPr marL="171450" indent="-171450">
              <a:buSzPct val="100000"/>
              <a:buFont typeface="Arial"/>
              <a:buChar char="•"/>
            </a:pPr>
            <a:r>
              <a:t>Doesn’t it make sense to choose a business that your odds of success are much higher?</a:t>
            </a:r>
          </a:p>
          <a:p>
            <a:pPr marL="171450" indent="-171450">
              <a:buSzPct val="100000"/>
              <a:buFont typeface="Arial"/>
              <a:buChar char="•"/>
            </a:pPr>
            <a:r>
              <a:t>You don’t want to spin your wheels faster than you have to. </a:t>
            </a:r>
          </a:p>
          <a:p>
            <a:pPr marL="171450" indent="-171450">
              <a:buSzPct val="100000"/>
              <a:buFont typeface="Arial"/>
              <a:buChar char="•"/>
            </a:pPr>
            <a:r>
              <a:t>When analyzing, or choosing a company, or business opportunity, you absolutely need to look at this factor…..and momentum.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marL="171450" indent="-171450">
              <a:buSzPct val="100000"/>
              <a:buFont typeface="Arial"/>
              <a:buChar char="•"/>
            </a:pPr>
            <a:r>
              <a:t>That volume and revenue is going to be there, and doTERRA will be a Billion Dollar company whether I decide to do the business or not, whether YOU decide to do the business or not. There’s no stopping it.</a:t>
            </a:r>
          </a:p>
          <a:p>
            <a:pPr/>
          </a:p>
          <a:p>
            <a:pPr marL="171450" indent="-171450">
              <a:buSzPct val="100000"/>
              <a:buFont typeface="Arial"/>
              <a:buChar char="•"/>
            </a:pPr>
            <a:r>
              <a:t>There are a lot of different ways to make money in this world. Some much harder to succeed in than others. </a:t>
            </a:r>
          </a:p>
          <a:p>
            <a:pPr marL="171450" indent="-171450">
              <a:buSzPct val="100000"/>
              <a:buFont typeface="Arial"/>
              <a:buChar char="•"/>
            </a:pPr>
            <a:r>
              <a:t>Doesn’t it make more sense to be part of something that the guess-work and risk is taken out of the equation? </a:t>
            </a:r>
          </a:p>
          <a:p>
            <a:pPr marL="171450" indent="-171450">
              <a:buSzPct val="100000"/>
              <a:buFont typeface="Arial"/>
              <a:buChar char="•"/>
            </a:pPr>
            <a:r>
              <a:t>Doesn’t it make sense to choose a business that your odds of success are much higher?</a:t>
            </a:r>
          </a:p>
          <a:p>
            <a:pPr marL="171450" indent="-171450">
              <a:buSzPct val="100000"/>
              <a:buFont typeface="Arial"/>
              <a:buChar char="•"/>
            </a:pPr>
            <a:r>
              <a:t>You don’t want to spin your wheels faster than you have to. </a:t>
            </a:r>
          </a:p>
          <a:p>
            <a:pPr marL="171450" indent="-171450">
              <a:buSzPct val="100000"/>
              <a:buFont typeface="Arial"/>
              <a:buChar char="•"/>
            </a:pPr>
            <a:r>
              <a:t>When analyzing, or choosing a company, or business opportunity, you absolutely need to look at this factor…..and momentum.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r>
              <a:t>Let’s talk about one of the biggest factors to doTERRA’s growth and success.</a:t>
            </a:r>
          </a:p>
          <a:p>
            <a:pPr/>
            <a:r>
              <a:t>In the direct sales and network marketing industry, Retention is calculated on a 12-month cycle. It’s how many people that are still active 12-months after they’ve joined. </a:t>
            </a:r>
          </a:p>
          <a:p>
            <a:pPr marL="171450" indent="-171450">
              <a:buSzPct val="100000"/>
              <a:buFont typeface="Arial"/>
              <a:buChar char="•"/>
            </a:pPr>
            <a:r>
              <a:t>The average retention in the industry is 10%. This means that if you referred 10 people……….that you would have only 1 out of those 10 that would be active after 12 months. You’re losing 90% of your customers.</a:t>
            </a:r>
          </a:p>
          <a:p>
            <a:pPr marL="171450" indent="-171450">
              <a:buSzPct val="100000"/>
              <a:buFont typeface="Arial"/>
              <a:buChar char="•"/>
            </a:pPr>
            <a:r>
              <a:t>With doTERRA, we have approximately 85% retention. Which means that if you referred 10 people, instead of having only 1 left after 12 months, you’d have 8 ½ instead. Remember, I said earlier you should choose an opportunity or business based on your odds of success? Well, we have the highest retention in the industry. You’re not spinning your wheels ………..having to replace people and customers faster than they’re dropping out. </a:t>
            </a:r>
          </a:p>
          <a:p>
            <a:pPr marL="171450" indent="-171450">
              <a:buSzPct val="100000"/>
              <a:buFont typeface="Arial"/>
              <a:buChar char="•"/>
            </a:pPr>
            <a:r>
              <a:t>This allows you to focus on your team, and to help them grow. </a:t>
            </a:r>
          </a:p>
          <a:p>
            <a:pPr marL="171450" indent="-171450">
              <a:buSzPct val="100000"/>
              <a:buFont typeface="Arial"/>
              <a:buChar char="•"/>
            </a:pPr>
            <a:r>
              <a:t>The #1 reason that our retention is as high as it is………..is because of the essential oils. They’re life-changing. And, we don’t even try to sell. We educate people on the benefits enough to where they want to try the oils. Then, the oils sell themselves………because the person trying the oils will have an experience. After that…………85% retention. Pretty cool.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p>
            <a:pPr/>
            <a:r>
              <a:t>Products that don’t work – Our products work!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p>
            <a:pPr/>
            <a:r>
              <a:t>Products that don’t work – Our products work!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spcBef>
                <a:spcPts val="400"/>
              </a:spcBef>
            </a:pPr>
            <a:r>
              <a:t>A few years ago, I was hugely in debt. Was not leveraged at all……….meaning I was trading hours for dollars at a job. I was living paycheck to paycheck. I definitely had dreams that were going unfulfilled. </a:t>
            </a:r>
            <a:br/>
            <a:r>
              <a:t>I want to share with you how all of that changed, and how I was able to escape the Rat Race. And, how we can help you do it too. So, I want to show you how to not only be your own boss, but how to also harness the power of leverage.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Q: Do you know how long it would take to pay off $16,000 in credit card debt making the minimum payment, and having the interest rate at only 18%? </a:t>
            </a:r>
          </a:p>
          <a:p>
            <a:pPr/>
            <a:r>
              <a:t>A: 58 years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Q: Do you know how long it would take to pay off $8,000 in credit card debt making the minimum payment, and having the interest rate at only 18%? </a:t>
            </a:r>
          </a:p>
          <a:p>
            <a:pPr/>
            <a:r>
              <a:t>A: 47 years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p>
          <a:p>
            <a:pPr/>
            <a:r>
              <a:t>- If you don’t have $2 million dollars saved up, and if you don’t have a “Plan B”, then what I’m about to show you is a </a:t>
            </a:r>
            <a:r>
              <a:rPr b="1" u="sng"/>
              <a:t>REALLY</a:t>
            </a:r>
            <a:r>
              <a:t> good “Plan B”. So, pay close attention….and see if it’s right for you too.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p>
          <a:p>
            <a:pPr/>
            <a:r>
              <a:t>- If you don’t have $2 million dollars saved up, and if you don’t have a “Plan B”, then what I’m about to show you is a </a:t>
            </a:r>
            <a:r>
              <a:rPr b="1" u="sng"/>
              <a:t>REALLY</a:t>
            </a:r>
            <a:r>
              <a:t> good “Plan B”. So, pay close attention….and see if it’s right for you too.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p>
          <a:p>
            <a:pPr/>
            <a:r>
              <a:t>- If you don’t have $2 million dollars saved up, and if you don’t have a “Plan B”, then what I’m about to show you is a </a:t>
            </a:r>
            <a:r>
              <a:rPr b="1" u="sng"/>
              <a:t>REALLY</a:t>
            </a:r>
            <a:r>
              <a:t> good “Plan B”. So, pay close attention….and see if it’s right for you too.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p>
          <a:p>
            <a:pPr/>
            <a:r>
              <a:t>- If you don’t have $2 million dollars saved up, and if you don’t have a “Plan B”, then what I’m about to show you is a </a:t>
            </a:r>
            <a:r>
              <a:rPr b="1" u="sng"/>
              <a:t>REALLY</a:t>
            </a:r>
            <a:r>
              <a:t> good “Plan B”. So, pay close attention….and see if it’s right for you too.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p>
          <a:p>
            <a:pPr/>
            <a:r>
              <a:t>- If you don’t have $2 million dollars saved up, and if you don’t have a “Plan B”, then what I’m about to show you is a </a:t>
            </a:r>
            <a:r>
              <a:rPr b="1" u="sng"/>
              <a:t>REALLY</a:t>
            </a:r>
            <a:r>
              <a:t> good “Plan B”. So, pay close attention….and see if it’s right for you too.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22" name="Title Text"/>
          <p:cNvSpPr txBox="1"/>
          <p:nvPr>
            <p:ph type="title"/>
          </p:nvPr>
        </p:nvSpPr>
        <p:spPr>
          <a:xfrm>
            <a:off x="685800" y="2130425"/>
            <a:ext cx="7772400" cy="1470025"/>
          </a:xfrm>
          <a:prstGeom prst="rect">
            <a:avLst/>
          </a:prstGeom>
        </p:spPr>
        <p:txBody>
          <a:bodyPr/>
          <a:lstStyle/>
          <a:p>
            <a:pPr/>
            <a:r>
              <a:t>Title Text</a:t>
            </a:r>
          </a:p>
        </p:txBody>
      </p:sp>
      <p:sp>
        <p:nvSpPr>
          <p:cNvPr id="23"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4" name="Picture 6" descr="Picture 6"/>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25" name="Picture 7" descr="Picture 7"/>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26" name="Picture 8" descr="Picture 8"/>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27" name="Picture 9" descr="Picture 9"/>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28" name="Rectangle 10"/>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29" name="Picture 11" descr="Picture 11"/>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30" name="Picture 12" descr="Picture 12"/>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31" name="Picture 13" descr="Picture 13"/>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32" name="Picture 14" descr="Picture 14"/>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33" name="Picture 15" descr="Picture 15"/>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34" name="Picture 16" descr="Picture 16"/>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sp>
        <p:nvSpPr>
          <p:cNvPr id="167"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168"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9" name="Text Placeholder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pic>
        <p:nvPicPr>
          <p:cNvPr id="170" name="Picture 7" descr="Picture 7"/>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171" name="Picture 8" descr="Picture 8"/>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172" name="Picture 9" descr="Picture 9"/>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173" name="Picture 10" descr="Picture 10"/>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174" name="Rectangle 11"/>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175" name="Picture 12" descr="Picture 12"/>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176" name="Picture 13" descr="Picture 13"/>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177" name="Picture 14" descr="Picture 14"/>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178" name="Picture 15" descr="Picture 15"/>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179" name="Picture 16" descr="Picture 16"/>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180" name="Picture 17" descr="Picture 17"/>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1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188"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189"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190"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pic>
        <p:nvPicPr>
          <p:cNvPr id="191" name="Picture 7" descr="Picture 7"/>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192" name="Picture 8" descr="Picture 8"/>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193" name="Picture 9" descr="Picture 9"/>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194" name="Picture 10" descr="Picture 10"/>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195" name="Rectangle 11"/>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196" name="Picture 12" descr="Picture 12"/>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197" name="Picture 13" descr="Picture 13"/>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198" name="Picture 14" descr="Picture 14"/>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199" name="Picture 15" descr="Picture 15"/>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200" name="Picture 16" descr="Picture 16"/>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201" name="Picture 17" descr="Picture 17"/>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0">
    <p:spTree>
      <p:nvGrpSpPr>
        <p:cNvPr id="1" name=""/>
        <p:cNvGrpSpPr/>
        <p:nvPr/>
      </p:nvGrpSpPr>
      <p:grpSpPr>
        <a:xfrm>
          <a:off x="0" y="0"/>
          <a:ext cx="0" cy="0"/>
          <a:chOff x="0" y="0"/>
          <a:chExt cx="0" cy="0"/>
        </a:xfrm>
      </p:grpSpPr>
      <p:sp>
        <p:nvSpPr>
          <p:cNvPr id="42" name="Title Text"/>
          <p:cNvSpPr txBox="1"/>
          <p:nvPr>
            <p:ph type="title"/>
          </p:nvPr>
        </p:nvSpPr>
        <p:spPr>
          <a:xfrm>
            <a:off x="685800" y="2130425"/>
            <a:ext cx="7772400" cy="1470025"/>
          </a:xfrm>
          <a:prstGeom prst="rect">
            <a:avLst/>
          </a:prstGeom>
        </p:spPr>
        <p:txBody>
          <a:bodyPr/>
          <a:lstStyle/>
          <a:p>
            <a:pPr/>
            <a:r>
              <a:t>Title Text</a:t>
            </a:r>
          </a:p>
        </p:txBody>
      </p:sp>
      <p:sp>
        <p:nvSpPr>
          <p:cNvPr id="43"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51" name="Title Text"/>
          <p:cNvSpPr txBox="1"/>
          <p:nvPr>
            <p:ph type="title"/>
          </p:nvPr>
        </p:nvSpPr>
        <p:spPr>
          <a:prstGeom prst="rect">
            <a:avLst/>
          </a:prstGeom>
        </p:spPr>
        <p:txBody>
          <a:bodyPr/>
          <a:lstStyle/>
          <a:p>
            <a:pPr/>
            <a:r>
              <a:t>Title Text</a:t>
            </a:r>
          </a:p>
        </p:txBody>
      </p:sp>
      <p:sp>
        <p:nvSpPr>
          <p:cNvPr id="5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0">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6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7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71" name="Picture 6" descr="Picture 6"/>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72" name="Picture 7" descr="Picture 7"/>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73" name="Picture 8" descr="Picture 8"/>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74" name="Picture 9" descr="Picture 9"/>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75" name="Rectangle 10"/>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76" name="Picture 11" descr="Picture 11"/>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77" name="Picture 12" descr="Picture 12"/>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78" name="Picture 13" descr="Picture 13"/>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79" name="Picture 14" descr="Picture 14"/>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80" name="Picture 15" descr="Picture 15"/>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81" name="Picture 16" descr="Picture 16"/>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pic>
        <p:nvPicPr>
          <p:cNvPr id="91" name="Picture 7" descr="Picture 7"/>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92" name="Picture 8" descr="Picture 8"/>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93" name="Picture 9" descr="Picture 9"/>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94" name="Picture 10" descr="Picture 10"/>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95" name="Rectangle 11"/>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96" name="Picture 12" descr="Picture 12"/>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97" name="Picture 13" descr="Picture 13"/>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98" name="Picture 14" descr="Picture 14"/>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99" name="Picture 15" descr="Picture 15"/>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100" name="Picture 16" descr="Picture 16"/>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101" name="Picture 17" descr="Picture 17"/>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109" name="Title Text"/>
          <p:cNvSpPr txBox="1"/>
          <p:nvPr>
            <p:ph type="title"/>
          </p:nvPr>
        </p:nvSpPr>
        <p:spPr>
          <a:prstGeom prst="rect">
            <a:avLst/>
          </a:prstGeom>
        </p:spPr>
        <p:txBody>
          <a:bodyPr/>
          <a:lstStyle/>
          <a:p>
            <a:pPr/>
            <a:r>
              <a:t>Title Text</a:t>
            </a:r>
          </a:p>
        </p:txBody>
      </p:sp>
      <p:sp>
        <p:nvSpPr>
          <p:cNvPr id="110"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111"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pic>
        <p:nvPicPr>
          <p:cNvPr id="112" name="Picture 9" descr="Picture 9"/>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113" name="Picture 10" descr="Picture 10"/>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114" name="Picture 11" descr="Picture 11"/>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115" name="Picture 12" descr="Picture 12"/>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116" name="Rectangle 13"/>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117" name="Picture 14" descr="Picture 14"/>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118" name="Picture 15" descr="Picture 15"/>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119" name="Picture 16" descr="Picture 16"/>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120" name="Picture 17" descr="Picture 17"/>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121" name="Picture 18" descr="Picture 18"/>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122" name="Picture 19" descr="Picture 19"/>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30" name="Title Text"/>
          <p:cNvSpPr txBox="1"/>
          <p:nvPr>
            <p:ph type="title"/>
          </p:nvPr>
        </p:nvSpPr>
        <p:spPr>
          <a:prstGeom prst="rect">
            <a:avLst/>
          </a:prstGeom>
        </p:spPr>
        <p:txBody>
          <a:bodyPr/>
          <a:lstStyle/>
          <a:p>
            <a:pPr/>
            <a:r>
              <a:t>Title Text</a:t>
            </a:r>
          </a:p>
        </p:txBody>
      </p:sp>
      <p:pic>
        <p:nvPicPr>
          <p:cNvPr id="131" name="Picture 5" descr="Picture 5"/>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132" name="Picture 6" descr="Picture 6"/>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133" name="Picture 7" descr="Picture 7"/>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134" name="Picture 8" descr="Picture 8"/>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135" name="Rectangle 9"/>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136" name="Picture 10" descr="Picture 10"/>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137" name="Picture 11" descr="Picture 11"/>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138" name="Picture 12" descr="Picture 12"/>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139" name="Picture 13" descr="Picture 13"/>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140" name="Picture 14" descr="Picture 14"/>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141" name="Picture 15" descr="Picture 15"/>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149" name="Picture 4" descr="Picture 4"/>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150" name="Picture 5" descr="Picture 5"/>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151" name="Picture 6" descr="Picture 6"/>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152" name="Picture 7" descr="Picture 7"/>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153" name="Rectangle 8"/>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154" name="Picture 9" descr="Picture 9"/>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155" name="Picture 10" descr="Picture 10"/>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156" name="Picture 11" descr="Picture 11"/>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157" name="Picture 12" descr="Picture 12"/>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158" name="Picture 13" descr="Picture 13"/>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159" name="Picture 14" descr="Picture 14"/>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slideLayout" Target="../slideLayouts/slideLayout1.xml"/><Relationship Id="rId10" Type="http://schemas.openxmlformats.org/officeDocument/2006/relationships/slideLayout" Target="../slideLayouts/slideLayout2.xml"/><Relationship Id="rId11" Type="http://schemas.openxmlformats.org/officeDocument/2006/relationships/slideLayout" Target="../slideLayouts/slideLayout3.xml"/><Relationship Id="rId12" Type="http://schemas.openxmlformats.org/officeDocument/2006/relationships/slideLayout" Target="../slideLayouts/slideLayout4.xml"/><Relationship Id="rId13" Type="http://schemas.openxmlformats.org/officeDocument/2006/relationships/slideLayout" Target="../slideLayouts/slideLayout5.xml"/><Relationship Id="rId14" Type="http://schemas.openxmlformats.org/officeDocument/2006/relationships/slideLayout" Target="../slideLayouts/slideLayout6.xml"/><Relationship Id="rId15" Type="http://schemas.openxmlformats.org/officeDocument/2006/relationships/slideLayout" Target="../slideLayouts/slideLayout7.xml"/><Relationship Id="rId16" Type="http://schemas.openxmlformats.org/officeDocument/2006/relationships/slideLayout" Target="../slideLayouts/slideLayout8.xml"/><Relationship Id="rId17" Type="http://schemas.openxmlformats.org/officeDocument/2006/relationships/slideLayout" Target="../slideLayouts/slideLayout9.xml"/><Relationship Id="rId18" Type="http://schemas.openxmlformats.org/officeDocument/2006/relationships/slideLayout" Target="../slideLayouts/slideLayout10.xml"/><Relationship Id="rId1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Picture 6" descr="Picture 6"/>
          <p:cNvPicPr>
            <a:picLocks noChangeAspect="1"/>
          </p:cNvPicPr>
          <p:nvPr/>
        </p:nvPicPr>
        <p:blipFill>
          <a:blip r:embed="rId2">
            <a:extLst/>
          </a:blip>
          <a:srcRect l="0" t="0" r="0" b="4633"/>
          <a:stretch>
            <a:fillRect/>
          </a:stretch>
        </p:blipFill>
        <p:spPr>
          <a:xfrm>
            <a:off x="6687088" y="5921349"/>
            <a:ext cx="1161513" cy="784251"/>
          </a:xfrm>
          <a:prstGeom prst="rect">
            <a:avLst/>
          </a:prstGeom>
          <a:ln w="12700">
            <a:miter lim="400000"/>
          </a:ln>
        </p:spPr>
      </p:pic>
      <p:pic>
        <p:nvPicPr>
          <p:cNvPr id="5" name="Picture 7" descr="Picture 7"/>
          <p:cNvPicPr>
            <a:picLocks noChangeAspect="1"/>
          </p:cNvPicPr>
          <p:nvPr/>
        </p:nvPicPr>
        <p:blipFill>
          <a:blip r:embed="rId3">
            <a:extLst/>
          </a:blip>
          <a:srcRect l="68446" t="0" r="0" b="18321"/>
          <a:stretch>
            <a:fillRect/>
          </a:stretch>
        </p:blipFill>
        <p:spPr>
          <a:xfrm>
            <a:off x="6248400" y="6019799"/>
            <a:ext cx="281032" cy="685802"/>
          </a:xfrm>
          <a:prstGeom prst="rect">
            <a:avLst/>
          </a:prstGeom>
          <a:ln w="12700">
            <a:miter lim="400000"/>
          </a:ln>
        </p:spPr>
      </p:pic>
      <p:pic>
        <p:nvPicPr>
          <p:cNvPr id="6" name="Picture 8" descr="Picture 8"/>
          <p:cNvPicPr>
            <a:picLocks noChangeAspect="1"/>
          </p:cNvPicPr>
          <p:nvPr/>
        </p:nvPicPr>
        <p:blipFill>
          <a:blip r:embed="rId4">
            <a:extLst/>
          </a:blip>
          <a:srcRect l="0" t="0" r="47517" b="4633"/>
          <a:stretch>
            <a:fillRect/>
          </a:stretch>
        </p:blipFill>
        <p:spPr>
          <a:xfrm>
            <a:off x="5749264" y="5867399"/>
            <a:ext cx="651537" cy="838202"/>
          </a:xfrm>
          <a:prstGeom prst="rect">
            <a:avLst/>
          </a:prstGeom>
          <a:ln w="12700">
            <a:miter lim="400000"/>
          </a:ln>
        </p:spPr>
      </p:pic>
      <p:pic>
        <p:nvPicPr>
          <p:cNvPr id="7" name="Picture 9" descr="Picture 9"/>
          <p:cNvPicPr>
            <a:picLocks noChangeAspect="1"/>
          </p:cNvPicPr>
          <p:nvPr/>
        </p:nvPicPr>
        <p:blipFill>
          <a:blip r:embed="rId3">
            <a:extLst/>
          </a:blip>
          <a:srcRect l="0" t="0" r="0" b="18321"/>
          <a:stretch>
            <a:fillRect/>
          </a:stretch>
        </p:blipFill>
        <p:spPr>
          <a:xfrm>
            <a:off x="4572000" y="6019799"/>
            <a:ext cx="890632" cy="685802"/>
          </a:xfrm>
          <a:prstGeom prst="rect">
            <a:avLst/>
          </a:prstGeom>
          <a:ln w="12700">
            <a:miter lim="400000"/>
          </a:ln>
        </p:spPr>
      </p:pic>
      <p:sp>
        <p:nvSpPr>
          <p:cNvPr id="8" name="Rectangle 10"/>
          <p:cNvSpPr/>
          <p:nvPr/>
        </p:nvSpPr>
        <p:spPr>
          <a:xfrm>
            <a:off x="185169" y="6019800"/>
            <a:ext cx="2495481" cy="713232"/>
          </a:xfrm>
          <a:prstGeom prst="rect">
            <a:avLst/>
          </a:prstGeom>
          <a:solidFill>
            <a:schemeClr val="accent4"/>
          </a:solidFill>
          <a:ln w="12700">
            <a:miter lim="400000"/>
          </a:ln>
        </p:spPr>
        <p:txBody>
          <a:bodyPr lIns="45719" rIns="45719" anchor="ctr"/>
          <a:lstStyle/>
          <a:p>
            <a:pPr algn="ctr">
              <a:defRPr>
                <a:ln w="12700" cap="flat">
                  <a:solidFill>
                    <a:srgbClr val="000000"/>
                  </a:solidFill>
                  <a:prstDash val="solid"/>
                  <a:round/>
                </a:ln>
                <a:solidFill>
                  <a:srgbClr val="FFFFFF"/>
                </a:solidFill>
              </a:defRPr>
            </a:pPr>
          </a:p>
        </p:txBody>
      </p:sp>
      <p:pic>
        <p:nvPicPr>
          <p:cNvPr id="9" name="Picture 11" descr="Picture 11"/>
          <p:cNvPicPr>
            <a:picLocks noChangeAspect="1"/>
          </p:cNvPicPr>
          <p:nvPr/>
        </p:nvPicPr>
        <p:blipFill>
          <a:blip r:embed="rId5">
            <a:extLst/>
          </a:blip>
          <a:stretch>
            <a:fillRect/>
          </a:stretch>
        </p:blipFill>
        <p:spPr>
          <a:xfrm>
            <a:off x="417545" y="6169088"/>
            <a:ext cx="1999247" cy="414281"/>
          </a:xfrm>
          <a:prstGeom prst="rect">
            <a:avLst/>
          </a:prstGeom>
          <a:ln w="12700">
            <a:miter lim="400000"/>
          </a:ln>
        </p:spPr>
      </p:pic>
      <p:pic>
        <p:nvPicPr>
          <p:cNvPr id="10" name="Picture 12" descr="Picture 12"/>
          <p:cNvPicPr>
            <a:picLocks noChangeAspect="1"/>
          </p:cNvPicPr>
          <p:nvPr/>
        </p:nvPicPr>
        <p:blipFill>
          <a:blip r:embed="rId6">
            <a:extLst/>
          </a:blip>
          <a:srcRect l="0" t="0" r="0" b="18321"/>
          <a:stretch>
            <a:fillRect/>
          </a:stretch>
        </p:blipFill>
        <p:spPr>
          <a:xfrm>
            <a:off x="2743200" y="6019799"/>
            <a:ext cx="890632" cy="685802"/>
          </a:xfrm>
          <a:prstGeom prst="rect">
            <a:avLst/>
          </a:prstGeom>
          <a:ln w="12700">
            <a:miter lim="400000"/>
          </a:ln>
        </p:spPr>
      </p:pic>
      <p:pic>
        <p:nvPicPr>
          <p:cNvPr id="11" name="Picture 13" descr="Picture 13"/>
          <p:cNvPicPr>
            <a:picLocks noChangeAspect="1"/>
          </p:cNvPicPr>
          <p:nvPr/>
        </p:nvPicPr>
        <p:blipFill>
          <a:blip r:embed="rId2">
            <a:extLst/>
          </a:blip>
          <a:srcRect l="0" t="0" r="0" b="4633"/>
          <a:stretch>
            <a:fillRect/>
          </a:stretch>
        </p:blipFill>
        <p:spPr>
          <a:xfrm>
            <a:off x="3581400" y="5921349"/>
            <a:ext cx="1161513" cy="784251"/>
          </a:xfrm>
          <a:prstGeom prst="rect">
            <a:avLst/>
          </a:prstGeom>
          <a:ln w="12700">
            <a:miter lim="400000"/>
          </a:ln>
        </p:spPr>
      </p:pic>
      <p:pic>
        <p:nvPicPr>
          <p:cNvPr id="12" name="Picture 14" descr="Picture 14"/>
          <p:cNvPicPr>
            <a:picLocks noChangeAspect="1"/>
          </p:cNvPicPr>
          <p:nvPr/>
        </p:nvPicPr>
        <p:blipFill>
          <a:blip r:embed="rId7">
            <a:extLst/>
          </a:blip>
          <a:srcRect l="0" t="14286" r="15789" b="0"/>
          <a:stretch>
            <a:fillRect/>
          </a:stretch>
        </p:blipFill>
        <p:spPr>
          <a:xfrm>
            <a:off x="7696200" y="5791199"/>
            <a:ext cx="1219200" cy="914402"/>
          </a:xfrm>
          <a:prstGeom prst="rect">
            <a:avLst/>
          </a:prstGeom>
          <a:ln w="12700">
            <a:miter lim="400000"/>
          </a:ln>
        </p:spPr>
      </p:pic>
      <p:pic>
        <p:nvPicPr>
          <p:cNvPr id="13" name="Picture 15" descr="Picture 15"/>
          <p:cNvPicPr>
            <a:picLocks noChangeAspect="1"/>
          </p:cNvPicPr>
          <p:nvPr/>
        </p:nvPicPr>
        <p:blipFill>
          <a:blip r:embed="rId3">
            <a:extLst/>
          </a:blip>
          <a:srcRect l="0" t="0" r="65777" b="18321"/>
          <a:stretch>
            <a:fillRect/>
          </a:stretch>
        </p:blipFill>
        <p:spPr>
          <a:xfrm>
            <a:off x="5410199" y="6019799"/>
            <a:ext cx="304802" cy="685802"/>
          </a:xfrm>
          <a:prstGeom prst="rect">
            <a:avLst/>
          </a:prstGeom>
          <a:ln w="12700">
            <a:miter lim="400000"/>
          </a:ln>
        </p:spPr>
      </p:pic>
      <p:pic>
        <p:nvPicPr>
          <p:cNvPr id="14" name="Picture 16" descr="Picture 16"/>
          <p:cNvPicPr>
            <a:picLocks noChangeAspect="1"/>
          </p:cNvPicPr>
          <p:nvPr/>
        </p:nvPicPr>
        <p:blipFill>
          <a:blip r:embed="rId8">
            <a:extLst/>
          </a:blip>
          <a:srcRect l="34223" t="0" r="31553" b="18321"/>
          <a:stretch>
            <a:fillRect/>
          </a:stretch>
        </p:blipFill>
        <p:spPr>
          <a:xfrm>
            <a:off x="6434666" y="6095999"/>
            <a:ext cx="270934" cy="609602"/>
          </a:xfrm>
          <a:prstGeom prst="rect">
            <a:avLst/>
          </a:prstGeom>
          <a:ln w="12700">
            <a:miter lim="400000"/>
          </a:ln>
        </p:spPr>
      </p:pic>
      <p:sp>
        <p:nvSpPr>
          <p:cNvPr id="15"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 Id="rId3"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 Id="rId3" Type="http://schemas.openxmlformats.org/officeDocument/2006/relationships/image" Target="../media/image1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g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eg"/><Relationship Id="rId4"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3.g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jpeg"/><Relationship Id="rId4" Type="http://schemas.openxmlformats.org/officeDocument/2006/relationships/image" Target="../media/image2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34.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eg"/><Relationship Id="rId4" Type="http://schemas.openxmlformats.org/officeDocument/2006/relationships/image" Target="../media/image8.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g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 Id="rId3" Type="http://schemas.openxmlformats.org/officeDocument/2006/relationships/image" Target="../media/image3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26.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0.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Picture 7" descr="Picture 7"/>
          <p:cNvPicPr>
            <a:picLocks noChangeAspect="1"/>
          </p:cNvPicPr>
          <p:nvPr/>
        </p:nvPicPr>
        <p:blipFill>
          <a:blip r:embed="rId2">
            <a:extLst/>
          </a:blip>
          <a:stretch>
            <a:fillRect/>
          </a:stretch>
        </p:blipFill>
        <p:spPr>
          <a:xfrm>
            <a:off x="-1143000" y="0"/>
            <a:ext cx="4572000" cy="6858000"/>
          </a:xfrm>
          <a:prstGeom prst="rect">
            <a:avLst/>
          </a:prstGeom>
          <a:ln w="12700">
            <a:miter lim="400000"/>
          </a:ln>
        </p:spPr>
      </p:pic>
      <p:pic>
        <p:nvPicPr>
          <p:cNvPr id="212" name="Picture 8" descr="Picture 8"/>
          <p:cNvPicPr>
            <a:picLocks noChangeAspect="1"/>
          </p:cNvPicPr>
          <p:nvPr/>
        </p:nvPicPr>
        <p:blipFill>
          <a:blip r:embed="rId3">
            <a:extLst/>
          </a:blip>
          <a:stretch>
            <a:fillRect/>
          </a:stretch>
        </p:blipFill>
        <p:spPr>
          <a:xfrm>
            <a:off x="1981200" y="3048000"/>
            <a:ext cx="7010400" cy="3487674"/>
          </a:xfrm>
          <a:prstGeom prst="rect">
            <a:avLst/>
          </a:prstGeom>
          <a:ln w="12700">
            <a:miter lim="400000"/>
          </a:ln>
        </p:spPr>
      </p:pic>
      <p:sp>
        <p:nvSpPr>
          <p:cNvPr id="213" name="Rectangle 9"/>
          <p:cNvSpPr txBox="1"/>
          <p:nvPr/>
        </p:nvSpPr>
        <p:spPr>
          <a:xfrm>
            <a:off x="2636519" y="571143"/>
            <a:ext cx="5547362" cy="2007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5000">
                <a:ln w="12700" cap="flat">
                  <a:solidFill>
                    <a:schemeClr val="accent4"/>
                  </a:solidFill>
                  <a:prstDash val="solid"/>
                  <a:round/>
                </a:ln>
                <a:gradFill flip="none" rotWithShape="1">
                  <a:gsLst>
                    <a:gs pos="0">
                      <a:schemeClr val="accent4"/>
                    </a:gs>
                    <a:gs pos="4000">
                      <a:srgbClr val="B3A2C7"/>
                    </a:gs>
                    <a:gs pos="87000">
                      <a:srgbClr val="E6E0EC"/>
                    </a:gs>
                  </a:gsLst>
                  <a:lin ang="5400000" scaled="0"/>
                </a:gradFill>
              </a:defRPr>
            </a:lvl1pPr>
          </a:lstStyle>
          <a:p>
            <a:pPr/>
            <a:r>
              <a:t>YEAR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Picture 4" descr="Picture 4"/>
          <p:cNvPicPr>
            <a:picLocks noChangeAspect="1"/>
          </p:cNvPicPr>
          <p:nvPr/>
        </p:nvPicPr>
        <p:blipFill>
          <a:blip r:embed="rId2">
            <a:extLst/>
          </a:blip>
          <a:stretch>
            <a:fillRect/>
          </a:stretch>
        </p:blipFill>
        <p:spPr>
          <a:xfrm>
            <a:off x="2590800" y="838200"/>
            <a:ext cx="4152900" cy="4152900"/>
          </a:xfrm>
          <a:prstGeom prst="rect">
            <a:avLst/>
          </a:prstGeom>
          <a:ln w="12700">
            <a:miter lim="400000"/>
          </a:ln>
        </p:spPr>
      </p:pic>
      <p:pic>
        <p:nvPicPr>
          <p:cNvPr id="258" name="Picture 5" descr="Picture 5"/>
          <p:cNvPicPr>
            <a:picLocks noChangeAspect="1"/>
          </p:cNvPicPr>
          <p:nvPr/>
        </p:nvPicPr>
        <p:blipFill>
          <a:blip r:embed="rId3">
            <a:extLst/>
          </a:blip>
          <a:stretch>
            <a:fillRect/>
          </a:stretch>
        </p:blipFill>
        <p:spPr>
          <a:xfrm>
            <a:off x="762000" y="606"/>
            <a:ext cx="7535028" cy="5714394"/>
          </a:xfrm>
          <a:prstGeom prst="rect">
            <a:avLst/>
          </a:prstGeom>
          <a:ln>
            <a:solidFill>
              <a:srgbClr val="000000"/>
            </a:solidFill>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Picture 3" descr="Picture 3"/>
          <p:cNvPicPr>
            <a:picLocks noChangeAspect="1"/>
          </p:cNvPicPr>
          <p:nvPr/>
        </p:nvPicPr>
        <p:blipFill>
          <a:blip r:embed="rId2">
            <a:extLst/>
          </a:blip>
          <a:stretch>
            <a:fillRect/>
          </a:stretch>
        </p:blipFill>
        <p:spPr>
          <a:xfrm>
            <a:off x="0" y="28039"/>
            <a:ext cx="9144000" cy="680192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Picture 4" descr="Picture 4"/>
          <p:cNvPicPr>
            <a:picLocks noChangeAspect="1"/>
          </p:cNvPicPr>
          <p:nvPr/>
        </p:nvPicPr>
        <p:blipFill>
          <a:blip r:embed="rId2">
            <a:extLst/>
          </a:blip>
          <a:stretch>
            <a:fillRect/>
          </a:stretch>
        </p:blipFill>
        <p:spPr>
          <a:xfrm>
            <a:off x="776195" y="0"/>
            <a:ext cx="7591609" cy="6858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extBox 2"/>
          <p:cNvSpPr txBox="1"/>
          <p:nvPr/>
        </p:nvSpPr>
        <p:spPr>
          <a:xfrm>
            <a:off x="1188719" y="838200"/>
            <a:ext cx="6766562" cy="44609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3600"/>
            </a:pPr>
            <a:r>
              <a:t>80% of Americans between the ages of 30 and 54 believe they will not have enough saved for retirement.</a:t>
            </a:r>
          </a:p>
          <a:p>
            <a:pPr marL="285750" indent="-285750">
              <a:buSzPct val="100000"/>
              <a:buFont typeface="Arial"/>
              <a:buChar char="•"/>
              <a:defRPr sz="3600"/>
            </a:pPr>
          </a:p>
          <a:p>
            <a:pPr marL="285750" indent="-285750">
              <a:buSzPct val="100000"/>
              <a:buFont typeface="Arial"/>
              <a:buChar char="•"/>
              <a:defRPr sz="3600"/>
            </a:pPr>
            <a:r>
              <a:t>45% of Americans have saved nothing for retirement, including 40% of Baby Boomers.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Picture 1" descr="Picture 1"/>
          <p:cNvPicPr>
            <a:picLocks noChangeAspect="1"/>
          </p:cNvPicPr>
          <p:nvPr/>
        </p:nvPicPr>
        <p:blipFill>
          <a:blip r:embed="rId2">
            <a:extLst/>
          </a:blip>
          <a:stretch>
            <a:fillRect/>
          </a:stretch>
        </p:blipFill>
        <p:spPr>
          <a:xfrm>
            <a:off x="1088818" y="0"/>
            <a:ext cx="6966364" cy="6858000"/>
          </a:xfrm>
          <a:prstGeom prst="rect">
            <a:avLst/>
          </a:prstGeom>
          <a:ln>
            <a:solidFill>
              <a:srgbClr val="000000"/>
            </a:solidFill>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Picture 2" descr="Picture 2"/>
          <p:cNvPicPr>
            <a:picLocks noChangeAspect="1"/>
          </p:cNvPicPr>
          <p:nvPr/>
        </p:nvPicPr>
        <p:blipFill>
          <a:blip r:embed="rId2">
            <a:extLst/>
          </a:blip>
          <a:stretch>
            <a:fillRect/>
          </a:stretch>
        </p:blipFill>
        <p:spPr>
          <a:xfrm>
            <a:off x="0" y="854612"/>
            <a:ext cx="9144000" cy="514877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Picture 1" descr="Picture 1"/>
          <p:cNvPicPr>
            <a:picLocks noChangeAspect="1"/>
          </p:cNvPicPr>
          <p:nvPr/>
        </p:nvPicPr>
        <p:blipFill>
          <a:blip r:embed="rId2">
            <a:extLst/>
          </a:blip>
          <a:stretch>
            <a:fillRect/>
          </a:stretch>
        </p:blipFill>
        <p:spPr>
          <a:xfrm>
            <a:off x="-51363" y="762000"/>
            <a:ext cx="9246727" cy="518160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Picture 1" descr="Picture 1"/>
          <p:cNvPicPr>
            <a:picLocks noChangeAspect="1"/>
          </p:cNvPicPr>
          <p:nvPr/>
        </p:nvPicPr>
        <p:blipFill>
          <a:blip r:embed="rId2">
            <a:extLst/>
          </a:blip>
          <a:stretch>
            <a:fillRect/>
          </a:stretch>
        </p:blipFill>
        <p:spPr>
          <a:xfrm>
            <a:off x="0" y="369679"/>
            <a:ext cx="9144000" cy="611864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Picture 1" descr="Picture 1"/>
          <p:cNvPicPr>
            <a:picLocks noChangeAspect="1"/>
          </p:cNvPicPr>
          <p:nvPr/>
        </p:nvPicPr>
        <p:blipFill>
          <a:blip r:embed="rId2">
            <a:extLst/>
          </a:blip>
          <a:stretch>
            <a:fillRect/>
          </a:stretch>
        </p:blipFill>
        <p:spPr>
          <a:xfrm>
            <a:off x="4953000" y="914400"/>
            <a:ext cx="4034283" cy="4980433"/>
          </a:xfrm>
          <a:prstGeom prst="rect">
            <a:avLst/>
          </a:prstGeom>
          <a:ln>
            <a:solidFill>
              <a:srgbClr val="000000"/>
            </a:solidFill>
          </a:ln>
        </p:spPr>
      </p:pic>
      <p:pic>
        <p:nvPicPr>
          <p:cNvPr id="275" name="Picture 2" descr="Picture 2"/>
          <p:cNvPicPr>
            <a:picLocks noChangeAspect="1"/>
          </p:cNvPicPr>
          <p:nvPr/>
        </p:nvPicPr>
        <p:blipFill>
          <a:blip r:embed="rId3">
            <a:extLst/>
          </a:blip>
          <a:stretch>
            <a:fillRect/>
          </a:stretch>
        </p:blipFill>
        <p:spPr>
          <a:xfrm>
            <a:off x="152400" y="1600200"/>
            <a:ext cx="4566781" cy="3810000"/>
          </a:xfrm>
          <a:prstGeom prst="rect">
            <a:avLst/>
          </a:prstGeom>
          <a:ln>
            <a:solidFill>
              <a:srgbClr val="000000"/>
            </a:solidFill>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Picture 1" descr="Picture 1"/>
          <p:cNvPicPr>
            <a:picLocks noChangeAspect="1"/>
          </p:cNvPicPr>
          <p:nvPr/>
        </p:nvPicPr>
        <p:blipFill>
          <a:blip r:embed="rId2">
            <a:extLst/>
          </a:blip>
          <a:stretch>
            <a:fillRect/>
          </a:stretch>
        </p:blipFill>
        <p:spPr>
          <a:xfrm>
            <a:off x="5638800" y="3200400"/>
            <a:ext cx="3257550" cy="3562350"/>
          </a:xfrm>
          <a:prstGeom prst="rect">
            <a:avLst/>
          </a:prstGeom>
          <a:ln>
            <a:solidFill>
              <a:srgbClr val="000000"/>
            </a:solidFill>
          </a:ln>
        </p:spPr>
      </p:pic>
      <p:pic>
        <p:nvPicPr>
          <p:cNvPr id="278" name="Picture 2" descr="Picture 2"/>
          <p:cNvPicPr>
            <a:picLocks noChangeAspect="1"/>
          </p:cNvPicPr>
          <p:nvPr/>
        </p:nvPicPr>
        <p:blipFill>
          <a:blip r:embed="rId3">
            <a:extLst/>
          </a:blip>
          <a:stretch>
            <a:fillRect/>
          </a:stretch>
        </p:blipFill>
        <p:spPr>
          <a:xfrm>
            <a:off x="0" y="76200"/>
            <a:ext cx="5577841" cy="3486150"/>
          </a:xfrm>
          <a:prstGeom prst="rect">
            <a:avLst/>
          </a:prstGeom>
          <a:ln>
            <a:solidFill>
              <a:srgbClr val="000000"/>
            </a:solidFill>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icture 2" descr="Picture 2"/>
          <p:cNvPicPr>
            <a:picLocks noChangeAspect="1"/>
          </p:cNvPicPr>
          <p:nvPr/>
        </p:nvPicPr>
        <p:blipFill>
          <a:blip r:embed="rId2">
            <a:extLst/>
          </a:blip>
          <a:stretch>
            <a:fillRect/>
          </a:stretch>
        </p:blipFill>
        <p:spPr>
          <a:xfrm>
            <a:off x="4419600" y="304800"/>
            <a:ext cx="4661807" cy="1371600"/>
          </a:xfrm>
          <a:prstGeom prst="rect">
            <a:avLst/>
          </a:prstGeom>
          <a:ln w="12700">
            <a:miter lim="400000"/>
          </a:ln>
        </p:spPr>
      </p:pic>
      <p:pic>
        <p:nvPicPr>
          <p:cNvPr id="216" name="Picture 3" descr="Picture 3"/>
          <p:cNvPicPr>
            <a:picLocks noChangeAspect="1"/>
          </p:cNvPicPr>
          <p:nvPr/>
        </p:nvPicPr>
        <p:blipFill>
          <a:blip r:embed="rId3">
            <a:extLst/>
          </a:blip>
          <a:stretch>
            <a:fillRect/>
          </a:stretch>
        </p:blipFill>
        <p:spPr>
          <a:xfrm>
            <a:off x="-71772" y="0"/>
            <a:ext cx="9291973" cy="619658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Content Placeholder 5" descr="Content Placeholder 5"/>
          <p:cNvPicPr>
            <a:picLocks noChangeAspect="1"/>
          </p:cNvPicPr>
          <p:nvPr/>
        </p:nvPicPr>
        <p:blipFill>
          <a:blip r:embed="rId2">
            <a:extLst/>
          </a:blip>
          <a:stretch>
            <a:fillRect/>
          </a:stretch>
        </p:blipFill>
        <p:spPr>
          <a:xfrm>
            <a:off x="762000" y="152400"/>
            <a:ext cx="7562140" cy="659917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Picture 2" descr="Picture 2"/>
          <p:cNvPicPr>
            <a:picLocks noChangeAspect="1"/>
          </p:cNvPicPr>
          <p:nvPr/>
        </p:nvPicPr>
        <p:blipFill>
          <a:blip r:embed="rId2">
            <a:extLst/>
          </a:blip>
          <a:stretch>
            <a:fillRect/>
          </a:stretch>
        </p:blipFill>
        <p:spPr>
          <a:xfrm>
            <a:off x="938339" y="2896004"/>
            <a:ext cx="7620627" cy="3504797"/>
          </a:xfrm>
          <a:prstGeom prst="rect">
            <a:avLst/>
          </a:prstGeom>
          <a:ln>
            <a:solidFill>
              <a:srgbClr val="000000"/>
            </a:solidFill>
          </a:ln>
        </p:spPr>
      </p:pic>
      <p:pic>
        <p:nvPicPr>
          <p:cNvPr id="283" name="Picture 3" descr="Picture 3"/>
          <p:cNvPicPr>
            <a:picLocks noChangeAspect="1"/>
          </p:cNvPicPr>
          <p:nvPr/>
        </p:nvPicPr>
        <p:blipFill>
          <a:blip r:embed="rId3">
            <a:extLst/>
          </a:blip>
          <a:stretch>
            <a:fillRect/>
          </a:stretch>
        </p:blipFill>
        <p:spPr>
          <a:xfrm>
            <a:off x="0" y="0"/>
            <a:ext cx="9144000" cy="2354496"/>
          </a:xfrm>
          <a:prstGeom prst="rect">
            <a:avLst/>
          </a:prstGeom>
          <a:ln>
            <a:solidFill>
              <a:srgbClr val="000000"/>
            </a:solidFill>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Picture 1" descr="Picture 1"/>
          <p:cNvPicPr>
            <a:picLocks noChangeAspect="1"/>
          </p:cNvPicPr>
          <p:nvPr/>
        </p:nvPicPr>
        <p:blipFill>
          <a:blip r:embed="rId2">
            <a:extLst/>
          </a:blip>
          <a:stretch>
            <a:fillRect/>
          </a:stretch>
        </p:blipFill>
        <p:spPr>
          <a:xfrm>
            <a:off x="0" y="-76200"/>
            <a:ext cx="9144000" cy="3305432"/>
          </a:xfrm>
          <a:prstGeom prst="rect">
            <a:avLst/>
          </a:prstGeom>
          <a:ln>
            <a:solidFill>
              <a:srgbClr val="000000"/>
            </a:solidFill>
          </a:ln>
        </p:spPr>
      </p:pic>
      <p:pic>
        <p:nvPicPr>
          <p:cNvPr id="286" name="Picture 2" descr="Picture 2"/>
          <p:cNvPicPr>
            <a:picLocks noChangeAspect="1"/>
          </p:cNvPicPr>
          <p:nvPr/>
        </p:nvPicPr>
        <p:blipFill>
          <a:blip r:embed="rId3">
            <a:extLst/>
          </a:blip>
          <a:stretch>
            <a:fillRect/>
          </a:stretch>
        </p:blipFill>
        <p:spPr>
          <a:xfrm>
            <a:off x="1604547" y="3609521"/>
            <a:ext cx="5934904" cy="3248479"/>
          </a:xfrm>
          <a:prstGeom prst="rect">
            <a:avLst/>
          </a:prstGeom>
          <a:ln>
            <a:solidFill>
              <a:srgbClr val="000000"/>
            </a:solidFill>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Content Placeholder 1"/>
          <p:cNvSpPr txBox="1"/>
          <p:nvPr>
            <p:ph type="body" idx="1"/>
          </p:nvPr>
        </p:nvSpPr>
        <p:spPr>
          <a:xfrm>
            <a:off x="301752" y="1371599"/>
            <a:ext cx="8503920" cy="4797554"/>
          </a:xfrm>
          <a:prstGeom prst="rect">
            <a:avLst/>
          </a:prstGeom>
        </p:spPr>
        <p:txBody>
          <a:bodyPr/>
          <a:lstStyle/>
          <a:p>
            <a:pPr>
              <a:spcBef>
                <a:spcPts val="1500"/>
              </a:spcBef>
              <a:buSzTx/>
              <a:buNone/>
              <a:defRPr sz="6600"/>
            </a:pPr>
            <a:r>
              <a:t>77%</a:t>
            </a:r>
            <a:r>
              <a:rPr sz="3200"/>
              <a:t> of Americans live their lives paycheck to paycheck.</a:t>
            </a:r>
          </a:p>
        </p:txBody>
      </p:sp>
      <p:sp>
        <p:nvSpPr>
          <p:cNvPr id="289" name="Title 2"/>
          <p:cNvSpPr txBox="1"/>
          <p:nvPr>
            <p:ph type="title"/>
          </p:nvPr>
        </p:nvSpPr>
        <p:spPr>
          <a:xfrm>
            <a:off x="457200" y="76200"/>
            <a:ext cx="8229600" cy="1143000"/>
          </a:xfrm>
          <a:prstGeom prst="rect">
            <a:avLst/>
          </a:prstGeom>
        </p:spPr>
        <p:txBody>
          <a:bodyPr/>
          <a:lstStyle/>
          <a:p>
            <a:pPr/>
            <a:r>
              <a:t>Did You Know?</a:t>
            </a:r>
          </a:p>
        </p:txBody>
      </p:sp>
      <p:pic>
        <p:nvPicPr>
          <p:cNvPr id="290" name="Picture 3" descr="Picture 3"/>
          <p:cNvPicPr>
            <a:picLocks noChangeAspect="1"/>
          </p:cNvPicPr>
          <p:nvPr/>
        </p:nvPicPr>
        <p:blipFill>
          <a:blip r:embed="rId2">
            <a:extLst/>
          </a:blip>
          <a:stretch>
            <a:fillRect/>
          </a:stretch>
        </p:blipFill>
        <p:spPr>
          <a:xfrm>
            <a:off x="866775" y="3276600"/>
            <a:ext cx="7058025" cy="2219325"/>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Content Placeholder 1"/>
          <p:cNvSpPr txBox="1"/>
          <p:nvPr>
            <p:ph type="body" idx="1"/>
          </p:nvPr>
        </p:nvSpPr>
        <p:spPr>
          <a:xfrm>
            <a:off x="457200" y="1600200"/>
            <a:ext cx="8229600" cy="4525963"/>
          </a:xfrm>
          <a:prstGeom prst="rect">
            <a:avLst/>
          </a:prstGeom>
        </p:spPr>
        <p:txBody>
          <a:bodyPr/>
          <a:lstStyle/>
          <a:p>
            <a:pPr>
              <a:buSzTx/>
              <a:buNone/>
            </a:pPr>
          </a:p>
          <a:p>
            <a:pPr>
              <a:spcBef>
                <a:spcPts val="1500"/>
              </a:spcBef>
              <a:buSzTx/>
              <a:buNone/>
              <a:defRPr sz="6600"/>
            </a:pPr>
            <a:r>
              <a:t>40%</a:t>
            </a:r>
            <a:r>
              <a:rPr sz="3200"/>
              <a:t> of Americans say only $500 of extra monthly income could </a:t>
            </a:r>
            <a:r>
              <a:rPr b="1" sz="3200" u="sng"/>
              <a:t>dramatically</a:t>
            </a:r>
            <a:r>
              <a:rPr sz="3200"/>
              <a:t> improve their financial situation. </a:t>
            </a:r>
          </a:p>
        </p:txBody>
      </p:sp>
      <p:sp>
        <p:nvSpPr>
          <p:cNvPr id="293" name="Title 2"/>
          <p:cNvSpPr txBox="1"/>
          <p:nvPr>
            <p:ph type="title"/>
          </p:nvPr>
        </p:nvSpPr>
        <p:spPr>
          <a:xfrm>
            <a:off x="457200" y="76200"/>
            <a:ext cx="8229600" cy="1143000"/>
          </a:xfrm>
          <a:prstGeom prst="rect">
            <a:avLst/>
          </a:prstGeom>
        </p:spPr>
        <p:txBody>
          <a:bodyPr/>
          <a:lstStyle/>
          <a:p>
            <a:pPr/>
            <a:r>
              <a:t>Did You Know?</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5" name="Content Placeholder 1"/>
          <p:cNvSpPr txBox="1"/>
          <p:nvPr>
            <p:ph type="body" idx="1"/>
          </p:nvPr>
        </p:nvSpPr>
        <p:spPr>
          <a:xfrm>
            <a:off x="301752" y="1295399"/>
            <a:ext cx="8503920" cy="4797554"/>
          </a:xfrm>
          <a:prstGeom prst="rect">
            <a:avLst/>
          </a:prstGeom>
        </p:spPr>
        <p:txBody>
          <a:bodyPr/>
          <a:lstStyle/>
          <a:p>
            <a:pPr>
              <a:spcBef>
                <a:spcPts val="800"/>
              </a:spcBef>
              <a:defRPr sz="3600"/>
            </a:pPr>
            <a:r>
              <a:t>About 55 percent of Americans say their income is falling behind the cost of living, a poll from Pew Research found earlier this month. </a:t>
            </a:r>
          </a:p>
          <a:p>
            <a:pPr>
              <a:spcBef>
                <a:spcPts val="800"/>
              </a:spcBef>
              <a:defRPr sz="3600"/>
            </a:pPr>
            <a:r>
              <a:t>Only 6 percent said their income is going up faster than the cost of living.</a:t>
            </a:r>
          </a:p>
        </p:txBody>
      </p:sp>
      <p:sp>
        <p:nvSpPr>
          <p:cNvPr id="296" name="Title 2"/>
          <p:cNvSpPr txBox="1"/>
          <p:nvPr>
            <p:ph type="title"/>
          </p:nvPr>
        </p:nvSpPr>
        <p:spPr>
          <a:xfrm>
            <a:off x="457200" y="76200"/>
            <a:ext cx="8229600" cy="1143000"/>
          </a:xfrm>
          <a:prstGeom prst="rect">
            <a:avLst/>
          </a:prstGeom>
        </p:spPr>
        <p:txBody>
          <a:bodyPr/>
          <a:lstStyle/>
          <a:p>
            <a:pPr/>
            <a:r>
              <a:t>Did You Know?</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8" name="Content Placeholder 1"/>
          <p:cNvSpPr txBox="1"/>
          <p:nvPr>
            <p:ph type="body" sz="quarter" idx="1"/>
          </p:nvPr>
        </p:nvSpPr>
        <p:spPr>
          <a:xfrm>
            <a:off x="457200" y="841247"/>
            <a:ext cx="7924800" cy="1292353"/>
          </a:xfrm>
          <a:prstGeom prst="rect">
            <a:avLst/>
          </a:prstGeom>
        </p:spPr>
        <p:txBody>
          <a:bodyPr/>
          <a:lstStyle/>
          <a:p>
            <a:pPr>
              <a:lnSpc>
                <a:spcPct val="80000"/>
              </a:lnSpc>
              <a:spcBef>
                <a:spcPts val="1400"/>
              </a:spcBef>
              <a:buSzTx/>
              <a:buNone/>
              <a:defRPr sz="6100"/>
            </a:pPr>
            <a:r>
              <a:t>$1.22</a:t>
            </a:r>
            <a:r>
              <a:rPr sz="2900"/>
              <a:t> – Average amount spent by Americans for every $1 they earn. </a:t>
            </a:r>
          </a:p>
        </p:txBody>
      </p:sp>
      <p:sp>
        <p:nvSpPr>
          <p:cNvPr id="299" name="Title 2"/>
          <p:cNvSpPr txBox="1"/>
          <p:nvPr>
            <p:ph type="title"/>
          </p:nvPr>
        </p:nvSpPr>
        <p:spPr>
          <a:xfrm>
            <a:off x="457200" y="-152400"/>
            <a:ext cx="8229600" cy="1143000"/>
          </a:xfrm>
          <a:prstGeom prst="rect">
            <a:avLst/>
          </a:prstGeom>
        </p:spPr>
        <p:txBody>
          <a:bodyPr/>
          <a:lstStyle/>
          <a:p>
            <a:pPr/>
            <a:r>
              <a:t>Did You Know?</a:t>
            </a:r>
          </a:p>
        </p:txBody>
      </p:sp>
      <p:pic>
        <p:nvPicPr>
          <p:cNvPr id="300" name="Picture 4" descr="Picture 4"/>
          <p:cNvPicPr>
            <a:picLocks noChangeAspect="1"/>
          </p:cNvPicPr>
          <p:nvPr/>
        </p:nvPicPr>
        <p:blipFill>
          <a:blip r:embed="rId2">
            <a:extLst/>
          </a:blip>
          <a:stretch>
            <a:fillRect/>
          </a:stretch>
        </p:blipFill>
        <p:spPr>
          <a:xfrm>
            <a:off x="1324371" y="2428875"/>
            <a:ext cx="6295630" cy="4200527"/>
          </a:xfrm>
          <a:prstGeom prst="rect">
            <a:avLst/>
          </a:prstGeom>
          <a:ln w="12700">
            <a:miter lim="400000"/>
          </a:ln>
          <a:effectLst>
            <a:outerShdw sx="100000" sy="100000" kx="0" ky="0" algn="b" rotWithShape="0" blurRad="50800" dist="50800" dir="5400000">
              <a:srgbClr val="000000">
                <a:alpha val="40000"/>
              </a:srgbClr>
            </a:outerShdw>
          </a:effectLst>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02" name="Content Placeholder 1"/>
          <p:cNvSpPr txBox="1"/>
          <p:nvPr>
            <p:ph type="body" idx="1"/>
          </p:nvPr>
        </p:nvSpPr>
        <p:spPr>
          <a:xfrm>
            <a:off x="301752" y="1066799"/>
            <a:ext cx="8503920" cy="4797554"/>
          </a:xfrm>
          <a:prstGeom prst="rect">
            <a:avLst/>
          </a:prstGeom>
        </p:spPr>
        <p:txBody>
          <a:bodyPr/>
          <a:lstStyle/>
          <a:p>
            <a:pPr>
              <a:spcBef>
                <a:spcPts val="600"/>
              </a:spcBef>
              <a:defRPr sz="2800"/>
            </a:pPr>
            <a:r>
              <a:t>Do you know someone that has been laid off in the last 3 years?</a:t>
            </a:r>
          </a:p>
          <a:p>
            <a:pPr>
              <a:spcBef>
                <a:spcPts val="600"/>
              </a:spcBef>
              <a:defRPr sz="2800"/>
            </a:pPr>
            <a:r>
              <a:t>Know anyone who has maxed out their credit cards? </a:t>
            </a:r>
          </a:p>
          <a:p>
            <a:pPr>
              <a:spcBef>
                <a:spcPts val="600"/>
              </a:spcBef>
              <a:defRPr sz="2800"/>
            </a:pPr>
            <a:r>
              <a:t>Know anyone that is having a hard time paying their bills? </a:t>
            </a:r>
          </a:p>
        </p:txBody>
      </p:sp>
      <p:sp>
        <p:nvSpPr>
          <p:cNvPr id="303" name="Title 2"/>
          <p:cNvSpPr txBox="1"/>
          <p:nvPr>
            <p:ph type="title"/>
          </p:nvPr>
        </p:nvSpPr>
        <p:spPr>
          <a:xfrm>
            <a:off x="457200" y="0"/>
            <a:ext cx="8229600" cy="1143000"/>
          </a:xfrm>
          <a:prstGeom prst="rect">
            <a:avLst/>
          </a:prstGeom>
        </p:spPr>
        <p:txBody>
          <a:bodyPr/>
          <a:lstStyle/>
          <a:p>
            <a:pPr/>
            <a:r>
              <a:t>Sound Familiar?</a:t>
            </a:r>
          </a:p>
        </p:txBody>
      </p:sp>
      <p:pic>
        <p:nvPicPr>
          <p:cNvPr id="304" name="Picture 3" descr="Picture 3"/>
          <p:cNvPicPr>
            <a:picLocks noChangeAspect="1"/>
          </p:cNvPicPr>
          <p:nvPr/>
        </p:nvPicPr>
        <p:blipFill>
          <a:blip r:embed="rId2">
            <a:extLst/>
          </a:blip>
          <a:stretch>
            <a:fillRect/>
          </a:stretch>
        </p:blipFill>
        <p:spPr>
          <a:xfrm>
            <a:off x="2447544" y="3279647"/>
            <a:ext cx="3877056" cy="2584705"/>
          </a:xfrm>
          <a:prstGeom prst="rect">
            <a:avLst/>
          </a:prstGeom>
          <a:ln>
            <a:solidFill>
              <a:srgbClr val="000000"/>
            </a:solidFill>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Content Placeholder 1"/>
          <p:cNvSpPr txBox="1"/>
          <p:nvPr>
            <p:ph type="body" idx="1"/>
          </p:nvPr>
        </p:nvSpPr>
        <p:spPr>
          <a:xfrm>
            <a:off x="301752" y="1219199"/>
            <a:ext cx="8503920" cy="4797554"/>
          </a:xfrm>
          <a:prstGeom prst="rect">
            <a:avLst/>
          </a:prstGeom>
        </p:spPr>
        <p:txBody>
          <a:bodyPr/>
          <a:lstStyle/>
          <a:p>
            <a:pPr>
              <a:spcBef>
                <a:spcPts val="600"/>
              </a:spcBef>
              <a:defRPr sz="2800"/>
            </a:pPr>
            <a:r>
              <a:t>The average American has </a:t>
            </a:r>
            <a:r>
              <a:rPr b="1"/>
              <a:t>$15,950</a:t>
            </a:r>
            <a:r>
              <a:t> in credit card debt.  </a:t>
            </a:r>
          </a:p>
        </p:txBody>
      </p:sp>
      <p:sp>
        <p:nvSpPr>
          <p:cNvPr id="307" name="Title 2"/>
          <p:cNvSpPr txBox="1"/>
          <p:nvPr>
            <p:ph type="title"/>
          </p:nvPr>
        </p:nvSpPr>
        <p:spPr>
          <a:prstGeom prst="rect">
            <a:avLst/>
          </a:prstGeom>
        </p:spPr>
        <p:txBody>
          <a:bodyPr/>
          <a:lstStyle/>
          <a:p>
            <a:pPr/>
            <a:r>
              <a:t>Did You Know?</a:t>
            </a:r>
          </a:p>
        </p:txBody>
      </p:sp>
      <p:pic>
        <p:nvPicPr>
          <p:cNvPr id="308" name="Picture 4" descr="Picture 4"/>
          <p:cNvPicPr>
            <a:picLocks noChangeAspect="1"/>
          </p:cNvPicPr>
          <p:nvPr/>
        </p:nvPicPr>
        <p:blipFill>
          <a:blip r:embed="rId3">
            <a:extLst/>
          </a:blip>
          <a:stretch>
            <a:fillRect/>
          </a:stretch>
        </p:blipFill>
        <p:spPr>
          <a:xfrm>
            <a:off x="1810511" y="1752600"/>
            <a:ext cx="5486401" cy="4114800"/>
          </a:xfrm>
          <a:prstGeom prst="rect">
            <a:avLst/>
          </a:prstGeom>
          <a:ln w="12700">
            <a:miter lim="400000"/>
          </a:ln>
        </p:spPr>
      </p:pic>
      <p:pic>
        <p:nvPicPr>
          <p:cNvPr id="309" name="Picture 3" descr="Picture 3"/>
          <p:cNvPicPr>
            <a:picLocks noChangeAspect="1"/>
          </p:cNvPicPr>
          <p:nvPr/>
        </p:nvPicPr>
        <p:blipFill>
          <a:blip r:embed="rId4">
            <a:extLst/>
          </a:blip>
          <a:stretch>
            <a:fillRect/>
          </a:stretch>
        </p:blipFill>
        <p:spPr>
          <a:xfrm>
            <a:off x="1621536" y="2133600"/>
            <a:ext cx="5675377" cy="355656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Content Placeholder 1"/>
          <p:cNvSpPr txBox="1"/>
          <p:nvPr>
            <p:ph type="body" idx="1"/>
          </p:nvPr>
        </p:nvSpPr>
        <p:spPr>
          <a:xfrm>
            <a:off x="1219200" y="1003129"/>
            <a:ext cx="7010400" cy="4797554"/>
          </a:xfrm>
          <a:prstGeom prst="rect">
            <a:avLst/>
          </a:prstGeom>
        </p:spPr>
        <p:txBody>
          <a:bodyPr/>
          <a:lstStyle/>
          <a:p>
            <a:pPr>
              <a:spcBef>
                <a:spcPts val="600"/>
              </a:spcBef>
              <a:defRPr b="1" sz="2800"/>
            </a:pPr>
            <a:r>
              <a:t>500,000</a:t>
            </a:r>
            <a:r>
              <a:rPr b="0"/>
              <a:t> jobs are being eliminated each year due to technology.  </a:t>
            </a:r>
          </a:p>
          <a:p>
            <a:pPr marL="0" indent="0">
              <a:spcBef>
                <a:spcPts val="600"/>
              </a:spcBef>
              <a:buSzTx/>
              <a:buNone/>
              <a:defRPr sz="2800"/>
            </a:pPr>
            <a:r>
              <a:t>(These are jobs that are never coming back.)</a:t>
            </a:r>
          </a:p>
        </p:txBody>
      </p:sp>
      <p:sp>
        <p:nvSpPr>
          <p:cNvPr id="314" name="Title 2"/>
          <p:cNvSpPr txBox="1"/>
          <p:nvPr>
            <p:ph type="title"/>
          </p:nvPr>
        </p:nvSpPr>
        <p:spPr>
          <a:xfrm>
            <a:off x="457200" y="76200"/>
            <a:ext cx="8229600" cy="1143000"/>
          </a:xfrm>
          <a:prstGeom prst="rect">
            <a:avLst/>
          </a:prstGeom>
        </p:spPr>
        <p:txBody>
          <a:bodyPr/>
          <a:lstStyle/>
          <a:p>
            <a:pPr/>
            <a:r>
              <a:t>Did You Know?</a:t>
            </a:r>
          </a:p>
        </p:txBody>
      </p:sp>
      <p:pic>
        <p:nvPicPr>
          <p:cNvPr id="315" name="Picture 4" descr="Picture 4"/>
          <p:cNvPicPr>
            <a:picLocks noChangeAspect="1"/>
          </p:cNvPicPr>
          <p:nvPr/>
        </p:nvPicPr>
        <p:blipFill>
          <a:blip r:embed="rId2">
            <a:extLst/>
          </a:blip>
          <a:stretch>
            <a:fillRect/>
          </a:stretch>
        </p:blipFill>
        <p:spPr>
          <a:xfrm>
            <a:off x="2286000" y="2514600"/>
            <a:ext cx="4724400" cy="3286082"/>
          </a:xfrm>
          <a:prstGeom prst="rect">
            <a:avLst/>
          </a:prstGeom>
          <a:ln>
            <a:solidFill>
              <a:srgbClr val="000000"/>
            </a:solidFill>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Picture 5" descr="Picture 5"/>
          <p:cNvPicPr>
            <a:picLocks noChangeAspect="1"/>
          </p:cNvPicPr>
          <p:nvPr/>
        </p:nvPicPr>
        <p:blipFill>
          <a:blip r:embed="rId2">
            <a:extLst/>
          </a:blip>
          <a:stretch>
            <a:fillRect/>
          </a:stretch>
        </p:blipFill>
        <p:spPr>
          <a:xfrm>
            <a:off x="0" y="228600"/>
            <a:ext cx="9144000" cy="54864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7" name="Content Placeholder 1"/>
          <p:cNvSpPr txBox="1"/>
          <p:nvPr>
            <p:ph type="body" idx="1"/>
          </p:nvPr>
        </p:nvSpPr>
        <p:spPr>
          <a:xfrm>
            <a:off x="301752" y="1219199"/>
            <a:ext cx="8503920" cy="4797554"/>
          </a:xfrm>
          <a:prstGeom prst="rect">
            <a:avLst/>
          </a:prstGeom>
        </p:spPr>
        <p:txBody>
          <a:bodyPr/>
          <a:lstStyle/>
          <a:p>
            <a:pPr>
              <a:spcBef>
                <a:spcPts val="600"/>
              </a:spcBef>
              <a:defRPr sz="2800"/>
            </a:pPr>
            <a:r>
              <a:t>The average American has </a:t>
            </a:r>
            <a:r>
              <a:rPr b="1"/>
              <a:t>$15,950</a:t>
            </a:r>
            <a:r>
              <a:t> in credit card debt.  </a:t>
            </a:r>
          </a:p>
        </p:txBody>
      </p:sp>
      <p:sp>
        <p:nvSpPr>
          <p:cNvPr id="318" name="Title 2"/>
          <p:cNvSpPr txBox="1"/>
          <p:nvPr>
            <p:ph type="title"/>
          </p:nvPr>
        </p:nvSpPr>
        <p:spPr>
          <a:prstGeom prst="rect">
            <a:avLst/>
          </a:prstGeom>
        </p:spPr>
        <p:txBody>
          <a:bodyPr/>
          <a:lstStyle/>
          <a:p>
            <a:pPr/>
            <a:r>
              <a:t>Did You Know?</a:t>
            </a:r>
          </a:p>
        </p:txBody>
      </p:sp>
      <p:pic>
        <p:nvPicPr>
          <p:cNvPr id="319" name="Picture 4" descr="Picture 4"/>
          <p:cNvPicPr>
            <a:picLocks noChangeAspect="1"/>
          </p:cNvPicPr>
          <p:nvPr/>
        </p:nvPicPr>
        <p:blipFill>
          <a:blip r:embed="rId3">
            <a:extLst/>
          </a:blip>
          <a:stretch>
            <a:fillRect/>
          </a:stretch>
        </p:blipFill>
        <p:spPr>
          <a:xfrm>
            <a:off x="1810511" y="1752600"/>
            <a:ext cx="5486401" cy="41148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Content Placeholder 1"/>
          <p:cNvSpPr txBox="1"/>
          <p:nvPr>
            <p:ph type="body" idx="1"/>
          </p:nvPr>
        </p:nvSpPr>
        <p:spPr>
          <a:xfrm>
            <a:off x="301752" y="1219199"/>
            <a:ext cx="8503920" cy="4797554"/>
          </a:xfrm>
          <a:prstGeom prst="rect">
            <a:avLst/>
          </a:prstGeom>
        </p:spPr>
        <p:txBody>
          <a:bodyPr/>
          <a:lstStyle/>
          <a:p>
            <a:pPr>
              <a:spcBef>
                <a:spcPts val="600"/>
              </a:spcBef>
              <a:defRPr sz="2800"/>
            </a:pPr>
            <a:r>
              <a:t>The average college graduate will work 11 different jobs in </a:t>
            </a:r>
            <a:r>
              <a:rPr b="1" u="sng"/>
              <a:t>5 different careers</a:t>
            </a:r>
            <a:r>
              <a:t> during his life.</a:t>
            </a:r>
          </a:p>
        </p:txBody>
      </p:sp>
      <p:sp>
        <p:nvSpPr>
          <p:cNvPr id="324" name="Title 2"/>
          <p:cNvSpPr txBox="1"/>
          <p:nvPr>
            <p:ph type="title"/>
          </p:nvPr>
        </p:nvSpPr>
        <p:spPr>
          <a:prstGeom prst="rect">
            <a:avLst/>
          </a:prstGeom>
        </p:spPr>
        <p:txBody>
          <a:bodyPr/>
          <a:lstStyle/>
          <a:p>
            <a:pPr/>
            <a:r>
              <a:t>Did You Know?</a:t>
            </a:r>
          </a:p>
        </p:txBody>
      </p:sp>
      <p:pic>
        <p:nvPicPr>
          <p:cNvPr id="325" name="Picture 5" descr="Picture 5"/>
          <p:cNvPicPr>
            <a:picLocks noChangeAspect="1"/>
          </p:cNvPicPr>
          <p:nvPr/>
        </p:nvPicPr>
        <p:blipFill>
          <a:blip r:embed="rId2">
            <a:extLst/>
          </a:blip>
          <a:stretch>
            <a:fillRect/>
          </a:stretch>
        </p:blipFill>
        <p:spPr>
          <a:xfrm>
            <a:off x="1600200" y="2336800"/>
            <a:ext cx="4876800" cy="32512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Content Placeholder 1"/>
          <p:cNvSpPr txBox="1"/>
          <p:nvPr>
            <p:ph type="body" idx="1"/>
          </p:nvPr>
        </p:nvSpPr>
        <p:spPr>
          <a:xfrm>
            <a:off x="301752" y="990599"/>
            <a:ext cx="8503920" cy="4797554"/>
          </a:xfrm>
          <a:prstGeom prst="rect">
            <a:avLst/>
          </a:prstGeom>
        </p:spPr>
        <p:txBody>
          <a:bodyPr/>
          <a:lstStyle/>
          <a:p>
            <a:pPr>
              <a:spcBef>
                <a:spcPts val="1500"/>
              </a:spcBef>
              <a:buSzTx/>
              <a:buNone/>
              <a:defRPr sz="6600"/>
            </a:pPr>
            <a:r>
              <a:t>62%</a:t>
            </a:r>
            <a:r>
              <a:rPr sz="2800"/>
              <a:t> of Americans will retire with a yearly income of less than $10,000.</a:t>
            </a:r>
          </a:p>
        </p:txBody>
      </p:sp>
      <p:sp>
        <p:nvSpPr>
          <p:cNvPr id="328" name="Title 2"/>
          <p:cNvSpPr txBox="1"/>
          <p:nvPr>
            <p:ph type="title"/>
          </p:nvPr>
        </p:nvSpPr>
        <p:spPr>
          <a:xfrm>
            <a:off x="457200" y="76200"/>
            <a:ext cx="8229600" cy="1143000"/>
          </a:xfrm>
          <a:prstGeom prst="rect">
            <a:avLst/>
          </a:prstGeom>
        </p:spPr>
        <p:txBody>
          <a:bodyPr/>
          <a:lstStyle/>
          <a:p>
            <a:pPr/>
            <a:r>
              <a:t>Did You Know?</a:t>
            </a:r>
          </a:p>
        </p:txBody>
      </p:sp>
      <p:pic>
        <p:nvPicPr>
          <p:cNvPr id="329" name="Picture 4" descr="Picture 4"/>
          <p:cNvPicPr>
            <a:picLocks noChangeAspect="1"/>
          </p:cNvPicPr>
          <p:nvPr/>
        </p:nvPicPr>
        <p:blipFill>
          <a:blip r:embed="rId2">
            <a:extLst/>
          </a:blip>
          <a:stretch>
            <a:fillRect/>
          </a:stretch>
        </p:blipFill>
        <p:spPr>
          <a:xfrm>
            <a:off x="685800" y="2657475"/>
            <a:ext cx="7620000" cy="305752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Picture 1" descr="Picture 1"/>
          <p:cNvPicPr>
            <a:picLocks noChangeAspect="1"/>
          </p:cNvPicPr>
          <p:nvPr/>
        </p:nvPicPr>
        <p:blipFill>
          <a:blip r:embed="rId2">
            <a:extLst/>
          </a:blip>
          <a:stretch>
            <a:fillRect/>
          </a:stretch>
        </p:blipFill>
        <p:spPr>
          <a:xfrm>
            <a:off x="-10742" y="0"/>
            <a:ext cx="9154742" cy="3651252"/>
          </a:xfrm>
          <a:prstGeom prst="rect">
            <a:avLst/>
          </a:prstGeom>
          <a:ln w="12700">
            <a:miter lim="400000"/>
          </a:ln>
        </p:spPr>
      </p:pic>
      <p:pic>
        <p:nvPicPr>
          <p:cNvPr id="332" name="Picture 2" descr="Picture 2"/>
          <p:cNvPicPr>
            <a:picLocks noChangeAspect="1"/>
          </p:cNvPicPr>
          <p:nvPr/>
        </p:nvPicPr>
        <p:blipFill>
          <a:blip r:embed="rId3">
            <a:extLst/>
          </a:blip>
          <a:stretch>
            <a:fillRect/>
          </a:stretch>
        </p:blipFill>
        <p:spPr>
          <a:xfrm>
            <a:off x="1752600" y="4038600"/>
            <a:ext cx="5476875" cy="2733675"/>
          </a:xfrm>
          <a:prstGeom prst="rect">
            <a:avLst/>
          </a:prstGeom>
          <a:ln>
            <a:solidFill>
              <a:srgbClr val="000000"/>
            </a:solidFill>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Content Placeholder 1"/>
          <p:cNvSpPr txBox="1"/>
          <p:nvPr>
            <p:ph type="body" idx="1"/>
          </p:nvPr>
        </p:nvSpPr>
        <p:spPr>
          <a:xfrm>
            <a:off x="987552" y="1298447"/>
            <a:ext cx="7089648" cy="4797554"/>
          </a:xfrm>
          <a:prstGeom prst="rect">
            <a:avLst/>
          </a:prstGeom>
        </p:spPr>
        <p:txBody>
          <a:bodyPr/>
          <a:lstStyle/>
          <a:p>
            <a:pPr lvl="1" marL="0" indent="0">
              <a:spcBef>
                <a:spcPts val="1500"/>
              </a:spcBef>
              <a:buSzTx/>
              <a:buNone/>
              <a:defRPr sz="6600"/>
            </a:pPr>
            <a:r>
              <a:t>56%</a:t>
            </a:r>
            <a:r>
              <a:rPr sz="2800"/>
              <a:t> of Americans in a 2016 study said their checking and savings amounted to less than $1,000 combined. </a:t>
            </a:r>
            <a:br>
              <a:rPr sz="2800"/>
            </a:br>
            <a:r>
              <a:rPr sz="1800"/>
              <a:t>(Source: Forbes)</a:t>
            </a:r>
          </a:p>
        </p:txBody>
      </p:sp>
      <p:sp>
        <p:nvSpPr>
          <p:cNvPr id="335" name="Title 2"/>
          <p:cNvSpPr txBox="1"/>
          <p:nvPr>
            <p:ph type="title"/>
          </p:nvPr>
        </p:nvSpPr>
        <p:spPr>
          <a:xfrm>
            <a:off x="457200" y="76200"/>
            <a:ext cx="8229600" cy="1143000"/>
          </a:xfrm>
          <a:prstGeom prst="rect">
            <a:avLst/>
          </a:prstGeom>
        </p:spPr>
        <p:txBody>
          <a:bodyPr/>
          <a:lstStyle/>
          <a:p>
            <a:pPr/>
            <a:r>
              <a:t>Retirement????</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7" name="Content Placeholder 1"/>
          <p:cNvSpPr txBox="1"/>
          <p:nvPr>
            <p:ph type="body" idx="1"/>
          </p:nvPr>
        </p:nvSpPr>
        <p:spPr>
          <a:xfrm>
            <a:off x="301752" y="1219199"/>
            <a:ext cx="8503920" cy="4797554"/>
          </a:xfrm>
          <a:prstGeom prst="rect">
            <a:avLst/>
          </a:prstGeom>
        </p:spPr>
        <p:txBody>
          <a:bodyPr/>
          <a:lstStyle/>
          <a:p>
            <a:pPr>
              <a:lnSpc>
                <a:spcPct val="90000"/>
              </a:lnSpc>
              <a:spcBef>
                <a:spcPts val="900"/>
              </a:spcBef>
              <a:buSzTx/>
              <a:buNone/>
              <a:defRPr b="1"/>
            </a:pPr>
            <a:r>
              <a:t>At age 50</a:t>
            </a:r>
            <a:r>
              <a:rPr b="0"/>
              <a:t> - </a:t>
            </a:r>
            <a:r>
              <a:rPr sz="4000"/>
              <a:t>75%</a:t>
            </a:r>
            <a:r>
              <a:rPr b="0"/>
              <a:t> of population has less than $5,000 in the bank for retirement.</a:t>
            </a:r>
            <a:endParaRPr b="0"/>
          </a:p>
          <a:p>
            <a:pPr>
              <a:lnSpc>
                <a:spcPct val="90000"/>
              </a:lnSpc>
              <a:spcBef>
                <a:spcPts val="900"/>
              </a:spcBef>
              <a:buSzTx/>
              <a:buNone/>
              <a:defRPr b="1"/>
            </a:pPr>
            <a:r>
              <a:t>At age 65</a:t>
            </a:r>
            <a:r>
              <a:rPr b="0"/>
              <a:t> – </a:t>
            </a:r>
            <a:r>
              <a:rPr sz="4000"/>
              <a:t>45%</a:t>
            </a:r>
            <a:r>
              <a:rPr b="0"/>
              <a:t> of Americans depend on relatives. </a:t>
            </a:r>
            <a:endParaRPr b="0"/>
          </a:p>
          <a:p>
            <a:pPr>
              <a:lnSpc>
                <a:spcPct val="90000"/>
              </a:lnSpc>
              <a:spcBef>
                <a:spcPts val="900"/>
              </a:spcBef>
              <a:defRPr b="1" sz="4000"/>
            </a:pPr>
            <a:r>
              <a:t>30%</a:t>
            </a:r>
            <a:r>
              <a:rPr b="0" sz="3200"/>
              <a:t> depend on charities. </a:t>
            </a:r>
            <a:endParaRPr b="0" sz="3200"/>
          </a:p>
          <a:p>
            <a:pPr>
              <a:lnSpc>
                <a:spcPct val="90000"/>
              </a:lnSpc>
              <a:spcBef>
                <a:spcPts val="900"/>
              </a:spcBef>
              <a:defRPr b="1" sz="4000"/>
            </a:pPr>
            <a:r>
              <a:t>23%</a:t>
            </a:r>
            <a:r>
              <a:rPr b="0" sz="3200"/>
              <a:t> are still working (most can’t afford to quit).</a:t>
            </a:r>
            <a:endParaRPr b="0" sz="3200"/>
          </a:p>
          <a:p>
            <a:pPr>
              <a:lnSpc>
                <a:spcPct val="90000"/>
              </a:lnSpc>
              <a:spcBef>
                <a:spcPts val="900"/>
              </a:spcBef>
              <a:defRPr b="1" sz="4000"/>
            </a:pPr>
            <a:r>
              <a:t>Only 2%</a:t>
            </a:r>
            <a:r>
              <a:rPr b="0" sz="3200"/>
              <a:t> are self-sustaining.</a:t>
            </a:r>
          </a:p>
        </p:txBody>
      </p:sp>
      <p:sp>
        <p:nvSpPr>
          <p:cNvPr id="338" name="Title 2"/>
          <p:cNvSpPr txBox="1"/>
          <p:nvPr>
            <p:ph type="title"/>
          </p:nvPr>
        </p:nvSpPr>
        <p:spPr>
          <a:xfrm>
            <a:off x="457200" y="76200"/>
            <a:ext cx="8229600" cy="1143000"/>
          </a:xfrm>
          <a:prstGeom prst="rect">
            <a:avLst/>
          </a:prstGeom>
        </p:spPr>
        <p:txBody>
          <a:bodyPr/>
          <a:lstStyle/>
          <a:p>
            <a:pPr/>
            <a:r>
              <a:t>Did You Know?</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0" name="Content Placeholder 1"/>
          <p:cNvSpPr txBox="1"/>
          <p:nvPr>
            <p:ph type="body" idx="1"/>
          </p:nvPr>
        </p:nvSpPr>
        <p:spPr>
          <a:xfrm>
            <a:off x="301752" y="761999"/>
            <a:ext cx="8503920" cy="4797554"/>
          </a:xfrm>
          <a:prstGeom prst="rect">
            <a:avLst/>
          </a:prstGeom>
        </p:spPr>
        <p:txBody>
          <a:bodyPr/>
          <a:lstStyle/>
          <a:p>
            <a:pPr>
              <a:spcBef>
                <a:spcPts val="600"/>
              </a:spcBef>
              <a:defRPr sz="2800"/>
            </a:pPr>
            <a:r>
              <a:t>Retirement planners say anyone under the age of 40 will need </a:t>
            </a:r>
            <a:r>
              <a:rPr b="1"/>
              <a:t>at least 2 million</a:t>
            </a:r>
            <a:r>
              <a:t> saved up for a comfortable middle class retirement.  </a:t>
            </a:r>
          </a:p>
          <a:p>
            <a:pPr lvl="1" marL="742950" indent="-285750">
              <a:spcBef>
                <a:spcPts val="600"/>
              </a:spcBef>
              <a:defRPr b="1" sz="2800">
                <a:solidFill>
                  <a:srgbClr val="FF0000"/>
                </a:solidFill>
              </a:defRPr>
            </a:pPr>
            <a:r>
              <a:t>Do you have $2 million sitting around?</a:t>
            </a:r>
          </a:p>
        </p:txBody>
      </p:sp>
      <p:sp>
        <p:nvSpPr>
          <p:cNvPr id="341" name="Title 2"/>
          <p:cNvSpPr txBox="1"/>
          <p:nvPr>
            <p:ph type="title"/>
          </p:nvPr>
        </p:nvSpPr>
        <p:spPr>
          <a:xfrm>
            <a:off x="457200" y="-152400"/>
            <a:ext cx="8229600" cy="1066800"/>
          </a:xfrm>
          <a:prstGeom prst="rect">
            <a:avLst/>
          </a:prstGeom>
        </p:spPr>
        <p:txBody>
          <a:bodyPr/>
          <a:lstStyle/>
          <a:p>
            <a:pPr/>
            <a:r>
              <a:t>Did You Know?</a:t>
            </a:r>
          </a:p>
        </p:txBody>
      </p:sp>
      <p:pic>
        <p:nvPicPr>
          <p:cNvPr id="342" name="Picture 4" descr="Picture 4"/>
          <p:cNvPicPr>
            <a:picLocks noChangeAspect="1"/>
          </p:cNvPicPr>
          <p:nvPr/>
        </p:nvPicPr>
        <p:blipFill>
          <a:blip r:embed="rId3">
            <a:extLst/>
          </a:blip>
          <a:stretch>
            <a:fillRect/>
          </a:stretch>
        </p:blipFill>
        <p:spPr>
          <a:xfrm>
            <a:off x="2133600" y="2743200"/>
            <a:ext cx="4687824" cy="3114799"/>
          </a:xfrm>
          <a:prstGeom prst="rect">
            <a:avLst/>
          </a:prstGeom>
          <a:ln>
            <a:solidFill>
              <a:srgbClr val="000000"/>
            </a:solidFill>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6" name="Content Placeholder 1"/>
          <p:cNvSpPr txBox="1"/>
          <p:nvPr>
            <p:ph type="body" idx="1"/>
          </p:nvPr>
        </p:nvSpPr>
        <p:spPr>
          <a:xfrm>
            <a:off x="301752" y="761999"/>
            <a:ext cx="8503920" cy="4797554"/>
          </a:xfrm>
          <a:prstGeom prst="rect">
            <a:avLst/>
          </a:prstGeom>
        </p:spPr>
        <p:txBody>
          <a:bodyPr/>
          <a:lstStyle/>
          <a:p>
            <a:pPr marL="0" indent="0">
              <a:spcBef>
                <a:spcPts val="900"/>
              </a:spcBef>
              <a:buSzTx/>
              <a:buNone/>
              <a:defRPr sz="4000"/>
            </a:pPr>
            <a:r>
              <a:t>Think about your own life……….</a:t>
            </a:r>
          </a:p>
          <a:p>
            <a:pPr marL="0" indent="0">
              <a:buSzTx/>
              <a:buNone/>
              <a:defRPr sz="2800"/>
            </a:pPr>
          </a:p>
          <a:p>
            <a:pPr>
              <a:spcBef>
                <a:spcPts val="600"/>
              </a:spcBef>
              <a:defRPr b="1" sz="2800">
                <a:solidFill>
                  <a:srgbClr val="FF0000"/>
                </a:solidFill>
              </a:defRPr>
            </a:pPr>
            <a:r>
              <a:t>Is everything in your life exactly how you’d like it? </a:t>
            </a:r>
          </a:p>
          <a:p>
            <a:pPr>
              <a:spcBef>
                <a:spcPts val="600"/>
              </a:spcBef>
              <a:defRPr b="1" sz="2800">
                <a:solidFill>
                  <a:srgbClr val="FF0000"/>
                </a:solidFill>
              </a:defRPr>
            </a:pPr>
            <a:r>
              <a:t>If money was out of the equation, would you still be working at your current job? </a:t>
            </a:r>
          </a:p>
          <a:p>
            <a:pPr>
              <a:spcBef>
                <a:spcPts val="600"/>
              </a:spcBef>
              <a:defRPr b="1" sz="2800">
                <a:solidFill>
                  <a:srgbClr val="FF0000"/>
                </a:solidFill>
              </a:defRPr>
            </a:pPr>
            <a:r>
              <a:t>Would you change anything about your job, financial situation, or home life? </a:t>
            </a:r>
          </a:p>
          <a:p>
            <a:pPr>
              <a:spcBef>
                <a:spcPts val="600"/>
              </a:spcBef>
              <a:defRPr b="1" sz="2800">
                <a:solidFill>
                  <a:srgbClr val="FF0000"/>
                </a:solidFill>
              </a:defRPr>
            </a:pPr>
            <a:r>
              <a:t>What financial goals are you wanting to accomplish?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34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34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34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6"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0" name="Content Placeholder 1"/>
          <p:cNvSpPr txBox="1"/>
          <p:nvPr>
            <p:ph type="body" idx="1"/>
          </p:nvPr>
        </p:nvSpPr>
        <p:spPr>
          <a:xfrm>
            <a:off x="301752" y="761999"/>
            <a:ext cx="8503920" cy="4797554"/>
          </a:xfrm>
          <a:prstGeom prst="rect">
            <a:avLst/>
          </a:prstGeom>
        </p:spPr>
        <p:txBody>
          <a:bodyPr/>
          <a:lstStyle/>
          <a:p>
            <a:pPr marL="0" indent="0">
              <a:spcBef>
                <a:spcPts val="900"/>
              </a:spcBef>
              <a:buSzTx/>
              <a:buNone/>
              <a:defRPr sz="4000"/>
            </a:pPr>
            <a:r>
              <a:t>Think about your own life……….</a:t>
            </a:r>
          </a:p>
          <a:p>
            <a:pPr marL="0" indent="0">
              <a:buSzTx/>
              <a:buNone/>
              <a:defRPr sz="2800"/>
            </a:pPr>
          </a:p>
          <a:p>
            <a:pPr>
              <a:spcBef>
                <a:spcPts val="600"/>
              </a:spcBef>
              <a:defRPr b="1" sz="2800">
                <a:solidFill>
                  <a:srgbClr val="FF0000"/>
                </a:solidFill>
              </a:defRPr>
            </a:pPr>
            <a:r>
              <a:t>How long have you been trying to “get ahead”?</a:t>
            </a:r>
          </a:p>
          <a:p>
            <a:pPr>
              <a:spcBef>
                <a:spcPts val="600"/>
              </a:spcBef>
              <a:defRPr b="1" sz="2800">
                <a:solidFill>
                  <a:srgbClr val="FF0000"/>
                </a:solidFill>
              </a:defRPr>
            </a:pPr>
            <a:r>
              <a:t>What are the consequences of not solving those issues?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Picture 3" descr="Picture 3"/>
          <p:cNvPicPr>
            <a:picLocks noChangeAspect="1"/>
          </p:cNvPicPr>
          <p:nvPr/>
        </p:nvPicPr>
        <p:blipFill>
          <a:blip r:embed="rId3">
            <a:extLst/>
          </a:blip>
          <a:stretch>
            <a:fillRect/>
          </a:stretch>
        </p:blipFill>
        <p:spPr>
          <a:xfrm>
            <a:off x="0" y="609600"/>
            <a:ext cx="9144000" cy="550272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Picture 1" descr="Picture 1"/>
          <p:cNvPicPr>
            <a:picLocks noChangeAspect="1"/>
          </p:cNvPicPr>
          <p:nvPr/>
        </p:nvPicPr>
        <p:blipFill>
          <a:blip r:embed="rId2">
            <a:extLst/>
          </a:blip>
          <a:stretch>
            <a:fillRect/>
          </a:stretch>
        </p:blipFill>
        <p:spPr>
          <a:xfrm>
            <a:off x="838200" y="1066800"/>
            <a:ext cx="7258343" cy="4067177"/>
          </a:xfrm>
          <a:prstGeom prst="rect">
            <a:avLst/>
          </a:prstGeom>
          <a:ln>
            <a:solidFill>
              <a:srgbClr val="000000"/>
            </a:solidFill>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Content Placeholder 2" descr="Content Placeholder 2"/>
          <p:cNvPicPr>
            <a:picLocks noChangeAspect="1"/>
          </p:cNvPicPr>
          <p:nvPr/>
        </p:nvPicPr>
        <p:blipFill>
          <a:blip r:embed="rId3">
            <a:extLst/>
          </a:blip>
          <a:stretch>
            <a:fillRect/>
          </a:stretch>
        </p:blipFill>
        <p:spPr>
          <a:xfrm>
            <a:off x="132029" y="76200"/>
            <a:ext cx="8843430" cy="6632575"/>
          </a:xfrm>
          <a:prstGeom prst="rect">
            <a:avLst/>
          </a:prstGeom>
          <a:ln>
            <a:solidFill>
              <a:srgbClr val="000000"/>
            </a:solidFill>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Picture 1" descr="Picture 1"/>
          <p:cNvPicPr>
            <a:picLocks noChangeAspect="1"/>
          </p:cNvPicPr>
          <p:nvPr/>
        </p:nvPicPr>
        <p:blipFill>
          <a:blip r:embed="rId2">
            <a:extLst/>
          </a:blip>
          <a:stretch>
            <a:fillRect/>
          </a:stretch>
        </p:blipFill>
        <p:spPr>
          <a:xfrm>
            <a:off x="0" y="-9145"/>
            <a:ext cx="9147166" cy="5876546"/>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itle 2"/>
          <p:cNvSpPr txBox="1"/>
          <p:nvPr>
            <p:ph type="title"/>
          </p:nvPr>
        </p:nvSpPr>
        <p:spPr>
          <a:xfrm>
            <a:off x="1" y="228600"/>
            <a:ext cx="9220201" cy="758825"/>
          </a:xfrm>
          <a:prstGeom prst="rect">
            <a:avLst/>
          </a:prstGeom>
        </p:spPr>
        <p:txBody>
          <a:bodyPr/>
          <a:lstStyle>
            <a:lvl1pPr>
              <a:defRPr sz="3600"/>
            </a:lvl1pPr>
          </a:lstStyle>
          <a:p>
            <a:pPr/>
            <a:r>
              <a:t>The 2 Secrets To Getting Out of the Rat Race:</a:t>
            </a:r>
          </a:p>
        </p:txBody>
      </p:sp>
      <p:sp>
        <p:nvSpPr>
          <p:cNvPr id="365" name="#1"/>
          <p:cNvSpPr txBox="1"/>
          <p:nvPr/>
        </p:nvSpPr>
        <p:spPr>
          <a:xfrm>
            <a:off x="198121" y="2362200"/>
            <a:ext cx="8320056" cy="7588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defTabSz="356615">
              <a:lnSpc>
                <a:spcPct val="80000"/>
              </a:lnSpc>
              <a:defRPr sz="2027"/>
            </a:lvl1pPr>
          </a:lstStyle>
          <a:p>
            <a:pPr/>
            <a:r>
              <a:t>#1: You have to be your own boss. You aren’t going to get rich working for other people. </a:t>
            </a:r>
            <a:endParaRPr sz="1325"/>
          </a:p>
        </p:txBody>
      </p:sp>
      <p:sp>
        <p:nvSpPr>
          <p:cNvPr id="366" name="#2"/>
          <p:cNvSpPr txBox="1"/>
          <p:nvPr/>
        </p:nvSpPr>
        <p:spPr>
          <a:xfrm>
            <a:off x="198121" y="3886200"/>
            <a:ext cx="8556030" cy="7588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342900">
              <a:lnSpc>
                <a:spcPct val="80000"/>
              </a:lnSpc>
            </a:pPr>
            <a:r>
              <a:t>#2: You’ve got to employ the concept of Leverage. Working hard once and getting paid in the future for that effort. </a:t>
            </a:r>
            <a:endParaRPr sz="825"/>
          </a:p>
          <a:p>
            <a:pPr algn="ctr" defTabSz="342900">
              <a:lnSpc>
                <a:spcPct val="80000"/>
              </a:lnSpc>
              <a:defRPr sz="675"/>
            </a:pPr>
            <a:r>
              <a:t> </a:t>
            </a:r>
            <a:endParaRPr sz="825"/>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5"/>
                                        </p:tgtEl>
                                        <p:attrNameLst>
                                          <p:attrName>style.visibility</p:attrName>
                                        </p:attrNameLst>
                                      </p:cBhvr>
                                      <p:to>
                                        <p:strVal val="visible"/>
                                      </p:to>
                                    </p:set>
                                    <p:animEffect filter="fade" transition="in">
                                      <p:cBhvr>
                                        <p:cTn id="7" dur="500"/>
                                        <p:tgtEl>
                                          <p:spTgt spid="3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66"/>
                                        </p:tgtEl>
                                        <p:attrNameLst>
                                          <p:attrName>style.visibility</p:attrName>
                                        </p:attrNameLst>
                                      </p:cBhvr>
                                      <p:to>
                                        <p:strVal val="visible"/>
                                      </p:to>
                                    </p:set>
                                    <p:animEffect filter="fade" transition="in">
                                      <p:cBhvr>
                                        <p:cTn id="12" dur="5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1"/>
      <p:bldP build="whole" bldLvl="1" animBg="1" rev="0" advAuto="0" spid="366"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Title 2"/>
          <p:cNvSpPr txBox="1"/>
          <p:nvPr>
            <p:ph type="title"/>
          </p:nvPr>
        </p:nvSpPr>
        <p:spPr>
          <a:prstGeom prst="rect">
            <a:avLst/>
          </a:prstGeom>
        </p:spPr>
        <p:txBody>
          <a:bodyPr/>
          <a:lstStyle/>
          <a:p>
            <a:pPr/>
            <a:r>
              <a:t>Why doTERRA?</a:t>
            </a:r>
          </a:p>
        </p:txBody>
      </p:sp>
      <p:sp>
        <p:nvSpPr>
          <p:cNvPr id="369" name="TextBox 1"/>
          <p:cNvSpPr txBox="1"/>
          <p:nvPr/>
        </p:nvSpPr>
        <p:spPr>
          <a:xfrm>
            <a:off x="426719" y="1523999"/>
            <a:ext cx="8366762" cy="43479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3100"/>
            </a:pPr>
            <a:r>
              <a:t>Executives have 180 years combines experience.</a:t>
            </a:r>
          </a:p>
          <a:p>
            <a:pPr marL="285750" indent="-285750">
              <a:buSzPct val="100000"/>
              <a:buFont typeface="Arial"/>
              <a:buChar char="•"/>
              <a:defRPr sz="3100"/>
            </a:pPr>
            <a:r>
              <a:t>Debt-Free</a:t>
            </a:r>
          </a:p>
          <a:p>
            <a:pPr marL="285750" indent="-285750">
              <a:buSzPct val="100000"/>
              <a:buFont typeface="Arial"/>
              <a:buChar char="•"/>
              <a:defRPr sz="3100"/>
            </a:pPr>
            <a:r>
              <a:t>They Will Never Go Public (This is good!)</a:t>
            </a:r>
          </a:p>
          <a:p>
            <a:pPr marL="285750" indent="-285750">
              <a:buSzPct val="100000"/>
              <a:buFont typeface="Arial"/>
              <a:buChar char="•"/>
              <a:defRPr sz="3100"/>
            </a:pPr>
            <a:r>
              <a:t>They Will Never Sell (This is even better!)</a:t>
            </a:r>
          </a:p>
          <a:p>
            <a:pPr marL="285750" indent="-285750">
              <a:buSzPct val="100000"/>
              <a:buFont typeface="Arial"/>
              <a:buChar char="•"/>
              <a:defRPr sz="3100"/>
            </a:pPr>
            <a:r>
              <a:t>Highest Retention Rate</a:t>
            </a:r>
          </a:p>
          <a:p>
            <a:pPr marL="285750" indent="-285750">
              <a:buSzPct val="100000"/>
              <a:buFont typeface="Arial"/>
              <a:buChar char="•"/>
              <a:defRPr sz="3100"/>
            </a:pPr>
            <a:r>
              <a:t>One of the Fastest Growing Companies in the Industry!</a:t>
            </a:r>
          </a:p>
          <a:p>
            <a:pPr marL="285750" indent="-285750">
              <a:buSzPct val="100000"/>
              <a:buFont typeface="Arial"/>
              <a:buChar char="•"/>
              <a:defRPr sz="3100"/>
            </a:pPr>
            <a:r>
              <a:t>The Largest Essential Oil Company in the World!</a:t>
            </a:r>
          </a:p>
          <a:p>
            <a:pPr marL="285750" indent="-285750">
              <a:buSzPct val="100000"/>
              <a:buFont typeface="Arial"/>
              <a:buChar char="•"/>
              <a:defRPr sz="3100"/>
            </a:pPr>
            <a:r>
              <a:t>Timing!</a:t>
            </a:r>
          </a:p>
        </p:txBody>
      </p:sp>
      <p:pic>
        <p:nvPicPr>
          <p:cNvPr id="370" name="Picture 3" descr="Picture 3"/>
          <p:cNvPicPr>
            <a:picLocks noChangeAspect="1"/>
          </p:cNvPicPr>
          <p:nvPr/>
        </p:nvPicPr>
        <p:blipFill>
          <a:blip r:embed="rId3">
            <a:extLst/>
          </a:blip>
          <a:stretch>
            <a:fillRect/>
          </a:stretch>
        </p:blipFill>
        <p:spPr>
          <a:xfrm>
            <a:off x="2507996" y="2388741"/>
            <a:ext cx="6302629" cy="3521075"/>
          </a:xfrm>
          <a:prstGeom prst="rect">
            <a:avLst/>
          </a:prstGeom>
          <a:ln>
            <a:solidFill>
              <a:srgbClr val="000000"/>
            </a:solidFill>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9">
                                            <p:bg/>
                                          </p:spTgt>
                                        </p:tgtEl>
                                        <p:attrNameLst>
                                          <p:attrName>style.visibility</p:attrName>
                                        </p:attrNameLst>
                                      </p:cBhvr>
                                      <p:to>
                                        <p:strVal val="visible"/>
                                      </p:to>
                                    </p:set>
                                    <p:animEffect filter="fade" transition="in">
                                      <p:cBhvr>
                                        <p:cTn id="7" dur="500"/>
                                        <p:tgtEl>
                                          <p:spTgt spid="36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9">
                                            <p:txEl>
                                              <p:pRg st="0" end="0"/>
                                            </p:txEl>
                                          </p:spTgt>
                                        </p:tgtEl>
                                        <p:attrNameLst>
                                          <p:attrName>style.visibility</p:attrName>
                                        </p:attrNameLst>
                                      </p:cBhvr>
                                      <p:to>
                                        <p:strVal val="visible"/>
                                      </p:to>
                                    </p:set>
                                    <p:animEffect filter="fade" transition="in">
                                      <p:cBhvr>
                                        <p:cTn id="10" dur="500"/>
                                        <p:tgtEl>
                                          <p:spTgt spid="3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69">
                                            <p:txEl>
                                              <p:pRg st="1" end="1"/>
                                            </p:txEl>
                                          </p:spTgt>
                                        </p:tgtEl>
                                        <p:attrNameLst>
                                          <p:attrName>style.visibility</p:attrName>
                                        </p:attrNameLst>
                                      </p:cBhvr>
                                      <p:to>
                                        <p:strVal val="visible"/>
                                      </p:to>
                                    </p:set>
                                    <p:animEffect filter="fade" transition="in">
                                      <p:cBhvr>
                                        <p:cTn id="15" dur="500"/>
                                        <p:tgtEl>
                                          <p:spTgt spid="369">
                                            <p:txEl>
                                              <p:pRg st="1" end="1"/>
                                            </p:txEl>
                                          </p:spTgt>
                                        </p:tgtEl>
                                      </p:cBhvr>
                                    </p:animEffect>
                                  </p:childTnLst>
                                </p:cTn>
                              </p:par>
                            </p:childTnLst>
                          </p:cTn>
                        </p:par>
                        <p:par>
                          <p:cTn id="16" fill="hold">
                            <p:stCondLst>
                              <p:cond delay="500"/>
                            </p:stCondLst>
                            <p:childTnLst>
                              <p:par>
                                <p:cTn id="17" presetClass="entr" nodeType="afterEffect" presetSubtype="0" presetID="1" grpId="2" fill="hold">
                                  <p:stCondLst>
                                    <p:cond delay="0"/>
                                  </p:stCondLst>
                                  <p:iterate type="el" backwards="0">
                                    <p:tmAbs val="0"/>
                                  </p:iterate>
                                  <p:childTnLst>
                                    <p:set>
                                      <p:cBhvr>
                                        <p:cTn id="18" fill="hold"/>
                                        <p:tgtEl>
                                          <p:spTgt spid="3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1" fill="hold">
                                  <p:stCondLst>
                                    <p:cond delay="0"/>
                                  </p:stCondLst>
                                  <p:iterate type="el" backwards="0">
                                    <p:tmAbs val="0"/>
                                  </p:iterate>
                                  <p:childTnLst>
                                    <p:set>
                                      <p:cBhvr>
                                        <p:cTn id="22" fill="hold"/>
                                        <p:tgtEl>
                                          <p:spTgt spid="369">
                                            <p:txEl>
                                              <p:pRg st="2" end="2"/>
                                            </p:txEl>
                                          </p:spTgt>
                                        </p:tgtEl>
                                        <p:attrNameLst>
                                          <p:attrName>style.visibility</p:attrName>
                                        </p:attrNameLst>
                                      </p:cBhvr>
                                      <p:to>
                                        <p:strVal val="visible"/>
                                      </p:to>
                                    </p:set>
                                    <p:animEffect filter="fade" transition="in">
                                      <p:cBhvr>
                                        <p:cTn id="23" dur="500"/>
                                        <p:tgtEl>
                                          <p:spTgt spid="36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1" fill="hold">
                                  <p:stCondLst>
                                    <p:cond delay="0"/>
                                  </p:stCondLst>
                                  <p:iterate type="el" backwards="0">
                                    <p:tmAbs val="0"/>
                                  </p:iterate>
                                  <p:childTnLst>
                                    <p:set>
                                      <p:cBhvr>
                                        <p:cTn id="27" fill="hold"/>
                                        <p:tgtEl>
                                          <p:spTgt spid="369">
                                            <p:txEl>
                                              <p:pRg st="3" end="3"/>
                                            </p:txEl>
                                          </p:spTgt>
                                        </p:tgtEl>
                                        <p:attrNameLst>
                                          <p:attrName>style.visibility</p:attrName>
                                        </p:attrNameLst>
                                      </p:cBhvr>
                                      <p:to>
                                        <p:strVal val="visible"/>
                                      </p:to>
                                    </p:set>
                                    <p:animEffect filter="fade" transition="in">
                                      <p:cBhvr>
                                        <p:cTn id="28" dur="500"/>
                                        <p:tgtEl>
                                          <p:spTgt spid="36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1" fill="hold">
                                  <p:stCondLst>
                                    <p:cond delay="0"/>
                                  </p:stCondLst>
                                  <p:iterate type="el" backwards="0">
                                    <p:tmAbs val="0"/>
                                  </p:iterate>
                                  <p:childTnLst>
                                    <p:set>
                                      <p:cBhvr>
                                        <p:cTn id="32" fill="hold"/>
                                        <p:tgtEl>
                                          <p:spTgt spid="369">
                                            <p:txEl>
                                              <p:pRg st="4" end="4"/>
                                            </p:txEl>
                                          </p:spTgt>
                                        </p:tgtEl>
                                        <p:attrNameLst>
                                          <p:attrName>style.visibility</p:attrName>
                                        </p:attrNameLst>
                                      </p:cBhvr>
                                      <p:to>
                                        <p:strVal val="visible"/>
                                      </p:to>
                                    </p:set>
                                    <p:animEffect filter="fade" transition="in">
                                      <p:cBhvr>
                                        <p:cTn id="33" dur="500"/>
                                        <p:tgtEl>
                                          <p:spTgt spid="36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1" fill="hold">
                                  <p:stCondLst>
                                    <p:cond delay="0"/>
                                  </p:stCondLst>
                                  <p:iterate type="el" backwards="0">
                                    <p:tmAbs val="0"/>
                                  </p:iterate>
                                  <p:childTnLst>
                                    <p:set>
                                      <p:cBhvr>
                                        <p:cTn id="37" fill="hold"/>
                                        <p:tgtEl>
                                          <p:spTgt spid="369">
                                            <p:txEl>
                                              <p:pRg st="5" end="5"/>
                                            </p:txEl>
                                          </p:spTgt>
                                        </p:tgtEl>
                                        <p:attrNameLst>
                                          <p:attrName>style.visibility</p:attrName>
                                        </p:attrNameLst>
                                      </p:cBhvr>
                                      <p:to>
                                        <p:strVal val="visible"/>
                                      </p:to>
                                    </p:set>
                                    <p:animEffect filter="fade" transition="in">
                                      <p:cBhvr>
                                        <p:cTn id="38" dur="500"/>
                                        <p:tgtEl>
                                          <p:spTgt spid="36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1" fill="hold">
                                  <p:stCondLst>
                                    <p:cond delay="0"/>
                                  </p:stCondLst>
                                  <p:iterate type="el" backwards="0">
                                    <p:tmAbs val="0"/>
                                  </p:iterate>
                                  <p:childTnLst>
                                    <p:set>
                                      <p:cBhvr>
                                        <p:cTn id="42" fill="hold"/>
                                        <p:tgtEl>
                                          <p:spTgt spid="369">
                                            <p:txEl>
                                              <p:pRg st="6" end="6"/>
                                            </p:txEl>
                                          </p:spTgt>
                                        </p:tgtEl>
                                        <p:attrNameLst>
                                          <p:attrName>style.visibility</p:attrName>
                                        </p:attrNameLst>
                                      </p:cBhvr>
                                      <p:to>
                                        <p:strVal val="visible"/>
                                      </p:to>
                                    </p:set>
                                    <p:animEffect filter="fade" transition="in">
                                      <p:cBhvr>
                                        <p:cTn id="43" dur="500"/>
                                        <p:tgtEl>
                                          <p:spTgt spid="369">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1" fill="hold">
                                  <p:stCondLst>
                                    <p:cond delay="0"/>
                                  </p:stCondLst>
                                  <p:iterate type="el" backwards="0">
                                    <p:tmAbs val="0"/>
                                  </p:iterate>
                                  <p:childTnLst>
                                    <p:set>
                                      <p:cBhvr>
                                        <p:cTn id="47" fill="hold"/>
                                        <p:tgtEl>
                                          <p:spTgt spid="369">
                                            <p:txEl>
                                              <p:pRg st="7" end="7"/>
                                            </p:txEl>
                                          </p:spTgt>
                                        </p:tgtEl>
                                        <p:attrNameLst>
                                          <p:attrName>style.visibility</p:attrName>
                                        </p:attrNameLst>
                                      </p:cBhvr>
                                      <p:to>
                                        <p:strVal val="visible"/>
                                      </p:to>
                                    </p:set>
                                    <p:animEffect filter="fade" transition="in">
                                      <p:cBhvr>
                                        <p:cTn id="48" dur="500"/>
                                        <p:tgtEl>
                                          <p:spTgt spid="36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2"/>
      <p:bldP build="p" bldLvl="5" animBg="1" rev="0" advAuto="0" spid="369"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itle 2"/>
          <p:cNvSpPr txBox="1"/>
          <p:nvPr>
            <p:ph type="title"/>
          </p:nvPr>
        </p:nvSpPr>
        <p:spPr>
          <a:prstGeom prst="rect">
            <a:avLst/>
          </a:prstGeom>
        </p:spPr>
        <p:txBody>
          <a:bodyPr/>
          <a:lstStyle/>
          <a:p>
            <a:pPr/>
            <a:r>
              <a:t>Why doTERRA - Timing</a:t>
            </a:r>
          </a:p>
        </p:txBody>
      </p:sp>
      <p:sp>
        <p:nvSpPr>
          <p:cNvPr id="375" name="Content Placeholder 4"/>
          <p:cNvSpPr txBox="1"/>
          <p:nvPr/>
        </p:nvSpPr>
        <p:spPr>
          <a:xfrm>
            <a:off x="274319" y="1295400"/>
            <a:ext cx="8823962" cy="37233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600"/>
              </a:spcBef>
              <a:buClr>
                <a:schemeClr val="accent1"/>
              </a:buClr>
              <a:buSzPct val="85000"/>
              <a:buFont typeface="Arial"/>
              <a:buChar char="•"/>
              <a:defRPr sz="2800"/>
            </a:pPr>
            <a:r>
              <a:t>There have been approximately 40,000+</a:t>
            </a:r>
            <a:r>
              <a:rPr b="1"/>
              <a:t> Direct Sales/Network Marketing Companies</a:t>
            </a:r>
            <a:r>
              <a:t>.</a:t>
            </a:r>
          </a:p>
          <a:p>
            <a:pPr marL="457200" indent="-457200">
              <a:spcBef>
                <a:spcPts val="600"/>
              </a:spcBef>
              <a:buClr>
                <a:schemeClr val="accent1"/>
              </a:buClr>
              <a:buSzPct val="85000"/>
              <a:buFont typeface="Arial"/>
              <a:buChar char="•"/>
              <a:defRPr sz="2800"/>
            </a:pPr>
            <a:r>
              <a:t>There are only about </a:t>
            </a:r>
            <a:r>
              <a:rPr b="1"/>
              <a:t>9 “Billion Dollar” companies </a:t>
            </a:r>
            <a:r>
              <a:rPr sz="2400"/>
              <a:t>(U.S.)</a:t>
            </a:r>
            <a:endParaRPr sz="2400"/>
          </a:p>
          <a:p>
            <a:pPr marL="457200" indent="-457200">
              <a:spcBef>
                <a:spcPts val="600"/>
              </a:spcBef>
              <a:buClr>
                <a:schemeClr val="accent1"/>
              </a:buClr>
              <a:buSzPct val="85000"/>
              <a:buFont typeface="Arial"/>
              <a:buChar char="•"/>
              <a:defRPr sz="2800"/>
            </a:pPr>
            <a:r>
              <a:t>The fastest company to ever hit a Billion Dollars did it in </a:t>
            </a:r>
            <a:r>
              <a:rPr b="1"/>
              <a:t>14 years</a:t>
            </a:r>
            <a:r>
              <a:t>.</a:t>
            </a:r>
          </a:p>
          <a:p>
            <a:pPr marL="457200" indent="-457200">
              <a:spcBef>
                <a:spcPts val="600"/>
              </a:spcBef>
              <a:buClr>
                <a:schemeClr val="accent1"/>
              </a:buClr>
              <a:buSzPct val="85000"/>
              <a:buFont typeface="Arial"/>
              <a:buChar char="•"/>
              <a:defRPr sz="2800"/>
            </a:pPr>
            <a:r>
              <a:t>We’re became a </a:t>
            </a:r>
            <a:r>
              <a:rPr b="1"/>
              <a:t>billion dollar</a:t>
            </a:r>
            <a:r>
              <a:t> company </a:t>
            </a:r>
            <a:r>
              <a:rPr b="1"/>
              <a:t>over twice as fast</a:t>
            </a:r>
            <a:r>
              <a:t> (only </a:t>
            </a:r>
            <a:r>
              <a:rPr b="1"/>
              <a:t>7 years</a:t>
            </a:r>
            <a:r>
              <a:t>) as the fastest company that has ever done it!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5">
                                            <p:bg/>
                                          </p:spTgt>
                                        </p:tgtEl>
                                        <p:attrNameLst>
                                          <p:attrName>style.visibility</p:attrName>
                                        </p:attrNameLst>
                                      </p:cBhvr>
                                      <p:to>
                                        <p:strVal val="visible"/>
                                      </p:to>
                                    </p:set>
                                    <p:animEffect filter="fade" transition="in">
                                      <p:cBhvr>
                                        <p:cTn id="7" dur="500"/>
                                        <p:tgtEl>
                                          <p:spTgt spid="37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75">
                                            <p:txEl>
                                              <p:pRg st="0" end="0"/>
                                            </p:txEl>
                                          </p:spTgt>
                                        </p:tgtEl>
                                        <p:attrNameLst>
                                          <p:attrName>style.visibility</p:attrName>
                                        </p:attrNameLst>
                                      </p:cBhvr>
                                      <p:to>
                                        <p:strVal val="visible"/>
                                      </p:to>
                                    </p:set>
                                    <p:animEffect filter="fade" transition="in">
                                      <p:cBhvr>
                                        <p:cTn id="10" dur="500"/>
                                        <p:tgtEl>
                                          <p:spTgt spid="3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75">
                                            <p:txEl>
                                              <p:pRg st="1" end="1"/>
                                            </p:txEl>
                                          </p:spTgt>
                                        </p:tgtEl>
                                        <p:attrNameLst>
                                          <p:attrName>style.visibility</p:attrName>
                                        </p:attrNameLst>
                                      </p:cBhvr>
                                      <p:to>
                                        <p:strVal val="visible"/>
                                      </p:to>
                                    </p:set>
                                    <p:animEffect filter="fade" transition="in">
                                      <p:cBhvr>
                                        <p:cTn id="15" dur="500"/>
                                        <p:tgtEl>
                                          <p:spTgt spid="3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75">
                                            <p:txEl>
                                              <p:pRg st="2" end="2"/>
                                            </p:txEl>
                                          </p:spTgt>
                                        </p:tgtEl>
                                        <p:attrNameLst>
                                          <p:attrName>style.visibility</p:attrName>
                                        </p:attrNameLst>
                                      </p:cBhvr>
                                      <p:to>
                                        <p:strVal val="visible"/>
                                      </p:to>
                                    </p:set>
                                    <p:animEffect filter="fade" transition="in">
                                      <p:cBhvr>
                                        <p:cTn id="20" dur="500"/>
                                        <p:tgtEl>
                                          <p:spTgt spid="37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75">
                                            <p:txEl>
                                              <p:pRg st="3" end="3"/>
                                            </p:txEl>
                                          </p:spTgt>
                                        </p:tgtEl>
                                        <p:attrNameLst>
                                          <p:attrName>style.visibility</p:attrName>
                                        </p:attrNameLst>
                                      </p:cBhvr>
                                      <p:to>
                                        <p:strVal val="visible"/>
                                      </p:to>
                                    </p:set>
                                    <p:animEffect filter="fade" transition="in">
                                      <p:cBhvr>
                                        <p:cTn id="25" dur="500"/>
                                        <p:tgtEl>
                                          <p:spTgt spid="37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itle 2"/>
          <p:cNvSpPr txBox="1"/>
          <p:nvPr>
            <p:ph type="title"/>
          </p:nvPr>
        </p:nvSpPr>
        <p:spPr>
          <a:prstGeom prst="rect">
            <a:avLst/>
          </a:prstGeom>
        </p:spPr>
        <p:txBody>
          <a:bodyPr/>
          <a:lstStyle/>
          <a:p>
            <a:pPr/>
            <a:r>
              <a:t>Put It In Perspective……</a:t>
            </a:r>
          </a:p>
        </p:txBody>
      </p:sp>
      <p:sp>
        <p:nvSpPr>
          <p:cNvPr id="380" name="Content Placeholder 4"/>
          <p:cNvSpPr txBox="1"/>
          <p:nvPr/>
        </p:nvSpPr>
        <p:spPr>
          <a:xfrm>
            <a:off x="274319" y="1295400"/>
            <a:ext cx="8823962" cy="19352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600"/>
              </a:spcBef>
              <a:buClr>
                <a:schemeClr val="accent1"/>
              </a:buClr>
              <a:buSzPct val="85000"/>
              <a:buFont typeface="Arial"/>
              <a:buChar char="•"/>
              <a:defRPr sz="2800"/>
            </a:pPr>
            <a:r>
              <a:t>We’ve grown faster than Apple!</a:t>
            </a:r>
          </a:p>
          <a:p>
            <a:pPr marL="457200" indent="-457200">
              <a:spcBef>
                <a:spcPts val="600"/>
              </a:spcBef>
              <a:buClr>
                <a:schemeClr val="accent1"/>
              </a:buClr>
              <a:buSzPct val="85000"/>
              <a:buFont typeface="Arial"/>
              <a:buChar char="•"/>
              <a:defRPr sz="2800"/>
            </a:pPr>
            <a:r>
              <a:t>Can you imagine investing in gold when it was $40/oz?</a:t>
            </a:r>
          </a:p>
          <a:p>
            <a:pPr marL="457200" indent="-457200">
              <a:spcBef>
                <a:spcPts val="400"/>
              </a:spcBef>
              <a:buClr>
                <a:schemeClr val="accent1"/>
              </a:buClr>
              <a:buSzPct val="85000"/>
              <a:buFont typeface="Arial"/>
              <a:buChar char="•"/>
              <a:defRPr sz="2800"/>
            </a:pPr>
          </a:p>
        </p:txBody>
      </p:sp>
      <p:pic>
        <p:nvPicPr>
          <p:cNvPr id="381" name="Picture 1" descr="Picture 1"/>
          <p:cNvPicPr>
            <a:picLocks noChangeAspect="1"/>
          </p:cNvPicPr>
          <p:nvPr/>
        </p:nvPicPr>
        <p:blipFill>
          <a:blip r:embed="rId3">
            <a:extLst/>
          </a:blip>
          <a:stretch>
            <a:fillRect/>
          </a:stretch>
        </p:blipFill>
        <p:spPr>
          <a:xfrm>
            <a:off x="762000" y="2590800"/>
            <a:ext cx="3048000" cy="3235961"/>
          </a:xfrm>
          <a:prstGeom prst="rect">
            <a:avLst/>
          </a:prstGeom>
          <a:ln w="12700">
            <a:miter lim="400000"/>
          </a:ln>
        </p:spPr>
      </p:pic>
      <p:pic>
        <p:nvPicPr>
          <p:cNvPr id="382" name="Picture 4" descr="Picture 4"/>
          <p:cNvPicPr>
            <a:picLocks noChangeAspect="1"/>
          </p:cNvPicPr>
          <p:nvPr/>
        </p:nvPicPr>
        <p:blipFill>
          <a:blip r:embed="rId4">
            <a:extLst/>
          </a:blip>
          <a:stretch>
            <a:fillRect/>
          </a:stretch>
        </p:blipFill>
        <p:spPr>
          <a:xfrm>
            <a:off x="4343400" y="2778760"/>
            <a:ext cx="4000500" cy="304800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Title 2"/>
          <p:cNvSpPr txBox="1"/>
          <p:nvPr>
            <p:ph type="title"/>
          </p:nvPr>
        </p:nvSpPr>
        <p:spPr>
          <a:prstGeom prst="rect">
            <a:avLst/>
          </a:prstGeom>
        </p:spPr>
        <p:txBody>
          <a:bodyPr/>
          <a:lstStyle/>
          <a:p>
            <a:pPr/>
            <a:r>
              <a:t>Why d</a:t>
            </a:r>
            <a:r>
              <a:rPr sz="3600"/>
              <a:t>ō</a:t>
            </a:r>
            <a:r>
              <a:t>TERRA? - Retention</a:t>
            </a:r>
          </a:p>
        </p:txBody>
      </p:sp>
      <p:graphicFrame>
        <p:nvGraphicFramePr>
          <p:cNvPr id="387" name="Chart 3"/>
          <p:cNvGraphicFramePr/>
          <p:nvPr/>
        </p:nvGraphicFramePr>
        <p:xfrm>
          <a:off x="2074617" y="2056610"/>
          <a:ext cx="5245035" cy="3587579"/>
        </p:xfrm>
        <a:graphic xmlns:a="http://schemas.openxmlformats.org/drawingml/2006/main">
          <a:graphicData uri="http://schemas.openxmlformats.org/drawingml/2006/chart">
            <c:chart xmlns:c="http://schemas.openxmlformats.org/drawingml/2006/chart" r:id="rId3"/>
          </a:graphicData>
        </a:graphic>
      </p:graphicFrame>
      <p:sp>
        <p:nvSpPr>
          <p:cNvPr id="388" name="Rectangle 4"/>
          <p:cNvSpPr txBox="1"/>
          <p:nvPr/>
        </p:nvSpPr>
        <p:spPr>
          <a:xfrm>
            <a:off x="3550919" y="1371599"/>
            <a:ext cx="1860871" cy="3627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100"/>
            </a:lvl1pPr>
          </a:lstStyle>
          <a:p>
            <a:pPr/>
            <a:r>
              <a:t>Retention Rates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7"/>
                                        </p:tgtEl>
                                        <p:attrNameLst>
                                          <p:attrName>style.visibility</p:attrName>
                                        </p:attrNameLst>
                                      </p:cBhvr>
                                      <p:to>
                                        <p:strVal val="visible"/>
                                      </p:to>
                                    </p:set>
                                    <p:animEffect filter="fade" transition="in">
                                      <p:cBhvr>
                                        <p:cTn id="7"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7"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Title 2"/>
          <p:cNvSpPr txBox="1"/>
          <p:nvPr>
            <p:ph type="title"/>
          </p:nvPr>
        </p:nvSpPr>
        <p:spPr>
          <a:xfrm>
            <a:off x="457200" y="-76200"/>
            <a:ext cx="8229600" cy="1143000"/>
          </a:xfrm>
          <a:prstGeom prst="rect">
            <a:avLst/>
          </a:prstGeom>
        </p:spPr>
        <p:txBody>
          <a:bodyPr/>
          <a:lstStyle/>
          <a:p>
            <a:pPr>
              <a:defRPr sz="3900"/>
            </a:pPr>
            <a:r>
              <a:t>What High Retention Means To </a:t>
            </a:r>
            <a:r>
              <a:rPr b="1" u="sng"/>
              <a:t>You</a:t>
            </a:r>
            <a:r>
              <a:t>?</a:t>
            </a:r>
          </a:p>
        </p:txBody>
      </p:sp>
      <p:sp>
        <p:nvSpPr>
          <p:cNvPr id="393" name="Rectangle 1"/>
          <p:cNvSpPr txBox="1"/>
          <p:nvPr/>
        </p:nvSpPr>
        <p:spPr>
          <a:xfrm>
            <a:off x="579119" y="990599"/>
            <a:ext cx="7985762" cy="49471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700"/>
              </a:spcBef>
              <a:buClr>
                <a:schemeClr val="accent1"/>
              </a:buClr>
              <a:buSzPct val="85000"/>
              <a:buFont typeface="Arial"/>
              <a:buChar char="•"/>
              <a:defRPr sz="3200"/>
            </a:pPr>
            <a:r>
              <a:t>You Don’t Have To Be “Salesy”</a:t>
            </a:r>
          </a:p>
          <a:p>
            <a:pPr marL="457200" indent="-457200">
              <a:spcBef>
                <a:spcPts val="700"/>
              </a:spcBef>
              <a:buClr>
                <a:schemeClr val="accent1"/>
              </a:buClr>
              <a:buSzPct val="85000"/>
              <a:buFont typeface="Arial"/>
              <a:buChar char="•"/>
              <a:defRPr sz="3200"/>
            </a:pPr>
            <a:r>
              <a:t>The Oils Sell Themselves – You Share &amp; Educate</a:t>
            </a:r>
          </a:p>
          <a:p>
            <a:pPr marL="457200" indent="-457200">
              <a:spcBef>
                <a:spcPts val="700"/>
              </a:spcBef>
              <a:buClr>
                <a:schemeClr val="accent1"/>
              </a:buClr>
              <a:buSzPct val="85000"/>
              <a:buFont typeface="Arial"/>
              <a:buChar char="•"/>
              <a:defRPr sz="3200"/>
            </a:pPr>
            <a:r>
              <a:t>You Don’t Have To Spin Your Wheels</a:t>
            </a:r>
          </a:p>
          <a:p>
            <a:pPr marL="457200" indent="-457200">
              <a:spcBef>
                <a:spcPts val="700"/>
              </a:spcBef>
              <a:buClr>
                <a:schemeClr val="accent1"/>
              </a:buClr>
              <a:buSzPct val="85000"/>
              <a:buFont typeface="Arial"/>
              <a:buChar char="•"/>
              <a:defRPr sz="3200"/>
            </a:pPr>
            <a:r>
              <a:t>It Allows You To Focus On Your Team</a:t>
            </a:r>
          </a:p>
          <a:p>
            <a:pPr marL="457200" indent="-457200">
              <a:spcBef>
                <a:spcPts val="700"/>
              </a:spcBef>
              <a:buClr>
                <a:schemeClr val="accent1"/>
              </a:buClr>
              <a:buSzPct val="85000"/>
              <a:buFont typeface="Arial"/>
              <a:buChar char="•"/>
              <a:defRPr sz="3200"/>
            </a:pPr>
            <a:r>
              <a:t>The </a:t>
            </a:r>
            <a:r>
              <a:rPr u="sng"/>
              <a:t>Average</a:t>
            </a:r>
            <a:r>
              <a:t> Person Can Succeed! (Almost *ALL of our most successful people are NOT network marketers)</a:t>
            </a:r>
          </a:p>
          <a:p>
            <a:pPr marL="457200" indent="-457200">
              <a:spcBef>
                <a:spcPts val="700"/>
              </a:spcBef>
              <a:buClr>
                <a:schemeClr val="accent1"/>
              </a:buClr>
              <a:buSzPct val="85000"/>
              <a:buFont typeface="Arial"/>
              <a:buChar char="•"/>
              <a:defRPr sz="3200"/>
            </a:pPr>
            <a:r>
              <a:t>You Earn More $$$ …….Faster!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9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9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3"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7" name="Arc 9"/>
          <p:cNvGrpSpPr/>
          <p:nvPr/>
        </p:nvGrpSpPr>
        <p:grpSpPr>
          <a:xfrm>
            <a:off x="4365170" y="1676400"/>
            <a:ext cx="2841174" cy="1971675"/>
            <a:chOff x="0" y="0"/>
            <a:chExt cx="2841172" cy="1971675"/>
          </a:xfrm>
        </p:grpSpPr>
        <p:sp>
          <p:nvSpPr>
            <p:cNvPr id="395" name="Shape"/>
            <p:cNvSpPr/>
            <p:nvPr/>
          </p:nvSpPr>
          <p:spPr>
            <a:xfrm>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lnTo>
                    <a:pt x="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300">
                  <a:solidFill>
                    <a:srgbClr val="FFFFFF"/>
                  </a:solidFill>
                </a:defRPr>
              </a:pPr>
            </a:p>
          </p:txBody>
        </p:sp>
        <p:sp>
          <p:nvSpPr>
            <p:cNvPr id="396" name="Line"/>
            <p:cNvSpPr/>
            <p:nvPr/>
          </p:nvSpPr>
          <p:spPr>
            <a:xfrm>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76200" cap="flat">
              <a:solidFill>
                <a:srgbClr val="3A5E8A"/>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grpSp>
        <p:nvGrpSpPr>
          <p:cNvPr id="400" name="Arc 10"/>
          <p:cNvGrpSpPr/>
          <p:nvPr/>
        </p:nvGrpSpPr>
        <p:grpSpPr>
          <a:xfrm>
            <a:off x="1524000" y="1676400"/>
            <a:ext cx="2841173" cy="1971675"/>
            <a:chOff x="0" y="0"/>
            <a:chExt cx="2841172" cy="1971675"/>
          </a:xfrm>
        </p:grpSpPr>
        <p:sp>
          <p:nvSpPr>
            <p:cNvPr id="398" name="Shape"/>
            <p:cNvSpPr/>
            <p:nvPr/>
          </p:nvSpPr>
          <p:spPr>
            <a:xfrm flipH="1">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lnTo>
                    <a:pt x="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300">
                  <a:solidFill>
                    <a:srgbClr val="FFFFFF"/>
                  </a:solidFill>
                </a:defRPr>
              </a:pPr>
            </a:p>
          </p:txBody>
        </p:sp>
        <p:sp>
          <p:nvSpPr>
            <p:cNvPr id="399" name="Line"/>
            <p:cNvSpPr/>
            <p:nvPr/>
          </p:nvSpPr>
          <p:spPr>
            <a:xfrm flipH="1">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76200" cap="flat">
              <a:solidFill>
                <a:srgbClr val="3A5E8A"/>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sp>
        <p:nvSpPr>
          <p:cNvPr id="401" name="Straight Connector 12"/>
          <p:cNvSpPr/>
          <p:nvPr/>
        </p:nvSpPr>
        <p:spPr>
          <a:xfrm>
            <a:off x="1219199" y="3657600"/>
            <a:ext cx="661309" cy="0"/>
          </a:xfrm>
          <a:prstGeom prst="line">
            <a:avLst/>
          </a:prstGeom>
          <a:ln w="57150">
            <a:solidFill>
              <a:srgbClr val="4A7EBB"/>
            </a:solidFill>
          </a:ln>
        </p:spPr>
        <p:txBody>
          <a:bodyPr lIns="45719" rIns="45719"/>
          <a:lstStyle/>
          <a:p>
            <a:pPr/>
          </a:p>
        </p:txBody>
      </p:sp>
      <p:sp>
        <p:nvSpPr>
          <p:cNvPr id="402" name="TextBox 13"/>
          <p:cNvSpPr txBox="1"/>
          <p:nvPr/>
        </p:nvSpPr>
        <p:spPr>
          <a:xfrm>
            <a:off x="1874520" y="3505199"/>
            <a:ext cx="226967"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B</a:t>
            </a:r>
          </a:p>
        </p:txBody>
      </p:sp>
      <p:sp>
        <p:nvSpPr>
          <p:cNvPr id="403" name="Straight Connector 16"/>
          <p:cNvSpPr/>
          <p:nvPr/>
        </p:nvSpPr>
        <p:spPr>
          <a:xfrm>
            <a:off x="1828799" y="2209800"/>
            <a:ext cx="563338" cy="367395"/>
          </a:xfrm>
          <a:prstGeom prst="line">
            <a:avLst/>
          </a:prstGeom>
          <a:ln w="57150">
            <a:solidFill>
              <a:srgbClr val="4A7EBB"/>
            </a:solidFill>
          </a:ln>
        </p:spPr>
        <p:txBody>
          <a:bodyPr lIns="45719" rIns="45719"/>
          <a:lstStyle/>
          <a:p>
            <a:pPr/>
          </a:p>
        </p:txBody>
      </p:sp>
      <p:sp>
        <p:nvSpPr>
          <p:cNvPr id="404" name="Straight Connector 17"/>
          <p:cNvSpPr/>
          <p:nvPr/>
        </p:nvSpPr>
        <p:spPr>
          <a:xfrm>
            <a:off x="6857999" y="3657600"/>
            <a:ext cx="661309" cy="0"/>
          </a:xfrm>
          <a:prstGeom prst="line">
            <a:avLst/>
          </a:prstGeom>
          <a:ln w="57150">
            <a:solidFill>
              <a:srgbClr val="4A7EBB"/>
            </a:solidFill>
          </a:ln>
        </p:spPr>
        <p:txBody>
          <a:bodyPr lIns="45719" rIns="45719"/>
          <a:lstStyle/>
          <a:p>
            <a:pPr/>
          </a:p>
        </p:txBody>
      </p:sp>
      <p:sp>
        <p:nvSpPr>
          <p:cNvPr id="405" name="Straight Connector 23"/>
          <p:cNvSpPr/>
          <p:nvPr/>
        </p:nvSpPr>
        <p:spPr>
          <a:xfrm flipV="1">
            <a:off x="6629399" y="2667000"/>
            <a:ext cx="563338" cy="264392"/>
          </a:xfrm>
          <a:prstGeom prst="line">
            <a:avLst/>
          </a:prstGeom>
          <a:ln w="57150">
            <a:solidFill>
              <a:srgbClr val="4A7EBB"/>
            </a:solidFill>
          </a:ln>
        </p:spPr>
        <p:txBody>
          <a:bodyPr lIns="45719" rIns="45719"/>
          <a:lstStyle/>
          <a:p>
            <a:pPr/>
          </a:p>
        </p:txBody>
      </p:sp>
      <p:sp>
        <p:nvSpPr>
          <p:cNvPr id="406" name="TextBox 26"/>
          <p:cNvSpPr txBox="1"/>
          <p:nvPr/>
        </p:nvSpPr>
        <p:spPr>
          <a:xfrm>
            <a:off x="2407920" y="2438399"/>
            <a:ext cx="226967"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G</a:t>
            </a:r>
          </a:p>
        </p:txBody>
      </p:sp>
      <p:sp>
        <p:nvSpPr>
          <p:cNvPr id="407" name="TextBox 28"/>
          <p:cNvSpPr txBox="1"/>
          <p:nvPr/>
        </p:nvSpPr>
        <p:spPr>
          <a:xfrm>
            <a:off x="6370320" y="2819399"/>
            <a:ext cx="226967"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R</a:t>
            </a:r>
          </a:p>
        </p:txBody>
      </p:sp>
      <p:sp>
        <p:nvSpPr>
          <p:cNvPr id="408" name="TextBox 29"/>
          <p:cNvSpPr txBox="1"/>
          <p:nvPr/>
        </p:nvSpPr>
        <p:spPr>
          <a:xfrm>
            <a:off x="6598920" y="3505199"/>
            <a:ext cx="226967"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D</a:t>
            </a:r>
          </a:p>
        </p:txBody>
      </p:sp>
      <p:sp>
        <p:nvSpPr>
          <p:cNvPr id="409" name="TextBox 30"/>
          <p:cNvSpPr txBox="1"/>
          <p:nvPr/>
        </p:nvSpPr>
        <p:spPr>
          <a:xfrm>
            <a:off x="7589519" y="3505200"/>
            <a:ext cx="365762"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80 </a:t>
            </a:r>
          </a:p>
        </p:txBody>
      </p:sp>
      <p:sp>
        <p:nvSpPr>
          <p:cNvPr id="410" name="TextBox 31"/>
          <p:cNvSpPr txBox="1"/>
          <p:nvPr/>
        </p:nvSpPr>
        <p:spPr>
          <a:xfrm>
            <a:off x="7208519" y="2362200"/>
            <a:ext cx="357598"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65</a:t>
            </a:r>
          </a:p>
        </p:txBody>
      </p:sp>
      <p:sp>
        <p:nvSpPr>
          <p:cNvPr id="411" name="TextBox 33"/>
          <p:cNvSpPr txBox="1"/>
          <p:nvPr/>
        </p:nvSpPr>
        <p:spPr>
          <a:xfrm>
            <a:off x="2592975" y="990600"/>
            <a:ext cx="338110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latin typeface="Tahoma"/>
                <a:ea typeface="Tahoma"/>
                <a:cs typeface="Tahoma"/>
                <a:sym typeface="Tahoma"/>
              </a:defRPr>
            </a:pPr>
            <a:r>
              <a:t>40 Years</a:t>
            </a:r>
          </a:p>
          <a:p>
            <a:pPr algn="ctr">
              <a:defRPr b="1">
                <a:latin typeface="Tahoma"/>
                <a:ea typeface="Tahoma"/>
                <a:cs typeface="Tahoma"/>
                <a:sym typeface="Tahoma"/>
              </a:defRPr>
            </a:pPr>
            <a:r>
              <a:t>Go to work for someone</a:t>
            </a:r>
          </a:p>
        </p:txBody>
      </p:sp>
      <p:sp>
        <p:nvSpPr>
          <p:cNvPr id="412" name="TextBox 34"/>
          <p:cNvSpPr txBox="1"/>
          <p:nvPr/>
        </p:nvSpPr>
        <p:spPr>
          <a:xfrm>
            <a:off x="7132319" y="2895600"/>
            <a:ext cx="14597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Black"/>
                <a:ea typeface="Arial Black"/>
                <a:cs typeface="Arial Black"/>
                <a:sym typeface="Arial Black"/>
              </a:defRPr>
            </a:lvl1pPr>
          </a:lstStyle>
          <a:p>
            <a:pPr/>
            <a:r>
              <a:t>The Golden Years</a:t>
            </a:r>
          </a:p>
        </p:txBody>
      </p:sp>
      <p:sp>
        <p:nvSpPr>
          <p:cNvPr id="413" name="TextBox 35"/>
          <p:cNvSpPr txBox="1"/>
          <p:nvPr/>
        </p:nvSpPr>
        <p:spPr>
          <a:xfrm>
            <a:off x="7284719" y="3047999"/>
            <a:ext cx="1435794"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Tahoma"/>
                <a:ea typeface="Tahoma"/>
                <a:cs typeface="Tahoma"/>
                <a:sym typeface="Tahoma"/>
              </a:defRPr>
            </a:lvl1pPr>
          </a:lstStyle>
          <a:p>
            <a:pPr/>
            <a:r>
              <a:t>You spend all your money to get your health back</a:t>
            </a:r>
          </a:p>
        </p:txBody>
      </p:sp>
      <p:sp>
        <p:nvSpPr>
          <p:cNvPr id="414" name="TextBox 36"/>
          <p:cNvSpPr txBox="1"/>
          <p:nvPr/>
        </p:nvSpPr>
        <p:spPr>
          <a:xfrm>
            <a:off x="6370320" y="3987968"/>
            <a:ext cx="2145576"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You save and save your entire life.</a:t>
            </a:r>
          </a:p>
        </p:txBody>
      </p:sp>
      <p:sp>
        <p:nvSpPr>
          <p:cNvPr id="415" name="TextBox 37"/>
          <p:cNvSpPr txBox="1"/>
          <p:nvPr/>
        </p:nvSpPr>
        <p:spPr>
          <a:xfrm>
            <a:off x="4846319" y="5257800"/>
            <a:ext cx="3261362"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100">
                <a:latin typeface="Tahoma"/>
                <a:ea typeface="Tahoma"/>
                <a:cs typeface="Tahoma"/>
                <a:sym typeface="Tahoma"/>
              </a:defRPr>
            </a:lvl1pPr>
          </a:lstStyle>
          <a:p>
            <a:pPr/>
            <a:r>
              <a:t>$1,080,000 saved up</a:t>
            </a:r>
          </a:p>
        </p:txBody>
      </p:sp>
      <p:sp>
        <p:nvSpPr>
          <p:cNvPr id="416" name="TextBox 38"/>
          <p:cNvSpPr txBox="1"/>
          <p:nvPr/>
        </p:nvSpPr>
        <p:spPr>
          <a:xfrm>
            <a:off x="3093720" y="3581400"/>
            <a:ext cx="2394586"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How much do you HAVE?</a:t>
            </a:r>
          </a:p>
        </p:txBody>
      </p:sp>
      <p:sp>
        <p:nvSpPr>
          <p:cNvPr id="417" name="TextBox 39"/>
          <p:cNvSpPr txBox="1"/>
          <p:nvPr/>
        </p:nvSpPr>
        <p:spPr>
          <a:xfrm>
            <a:off x="3093720" y="3886200"/>
            <a:ext cx="2394586"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How much do you NEED?</a:t>
            </a:r>
          </a:p>
        </p:txBody>
      </p:sp>
      <p:sp>
        <p:nvSpPr>
          <p:cNvPr id="418" name="TextBox 40"/>
          <p:cNvSpPr txBox="1"/>
          <p:nvPr/>
        </p:nvSpPr>
        <p:spPr>
          <a:xfrm>
            <a:off x="3931919" y="4459068"/>
            <a:ext cx="2499362"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That’s $54,000 a year that has to be residual</a:t>
            </a:r>
          </a:p>
        </p:txBody>
      </p:sp>
      <p:sp>
        <p:nvSpPr>
          <p:cNvPr id="419" name="TextBox 41"/>
          <p:cNvSpPr txBox="1"/>
          <p:nvPr/>
        </p:nvSpPr>
        <p:spPr>
          <a:xfrm>
            <a:off x="883919" y="5269467"/>
            <a:ext cx="3261362"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Divided by interest rate of  5%</a:t>
            </a:r>
          </a:p>
        </p:txBody>
      </p:sp>
      <p:sp>
        <p:nvSpPr>
          <p:cNvPr id="420" name="TextBox 42"/>
          <p:cNvSpPr txBox="1"/>
          <p:nvPr/>
        </p:nvSpPr>
        <p:spPr>
          <a:xfrm>
            <a:off x="960119" y="4583667"/>
            <a:ext cx="239730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I need $4,500/month</a:t>
            </a:r>
          </a:p>
        </p:txBody>
      </p:sp>
      <p:sp>
        <p:nvSpPr>
          <p:cNvPr id="421" name="TextBox 43"/>
          <p:cNvSpPr txBox="1"/>
          <p:nvPr/>
        </p:nvSpPr>
        <p:spPr>
          <a:xfrm>
            <a:off x="3093720" y="3276600"/>
            <a:ext cx="2394586"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WHEN do you plan to retire?</a:t>
            </a:r>
          </a:p>
        </p:txBody>
      </p:sp>
      <p:sp>
        <p:nvSpPr>
          <p:cNvPr id="422" name="TextBox 44"/>
          <p:cNvSpPr txBox="1"/>
          <p:nvPr/>
        </p:nvSpPr>
        <p:spPr>
          <a:xfrm>
            <a:off x="4236719" y="5253335"/>
            <a:ext cx="173902"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Tahoma"/>
                <a:ea typeface="Tahoma"/>
                <a:cs typeface="Tahoma"/>
                <a:sym typeface="Tahoma"/>
              </a:defRPr>
            </a:lvl1pPr>
          </a:lstStyle>
          <a:p>
            <a:pPr/>
            <a:r>
              <a:t>=</a:t>
            </a:r>
          </a:p>
        </p:txBody>
      </p:sp>
      <p:sp>
        <p:nvSpPr>
          <p:cNvPr id="423" name="TextBox 45"/>
          <p:cNvSpPr txBox="1"/>
          <p:nvPr/>
        </p:nvSpPr>
        <p:spPr>
          <a:xfrm>
            <a:off x="4008119" y="2590799"/>
            <a:ext cx="70321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atin typeface="Tahoma"/>
                <a:ea typeface="Tahoma"/>
                <a:cs typeface="Tahoma"/>
                <a:sym typeface="Tahoma"/>
              </a:defRPr>
            </a:lvl1pPr>
          </a:lstStyle>
          <a:p>
            <a:pPr/>
            <a:r>
              <a:t>2%</a:t>
            </a:r>
          </a:p>
        </p:txBody>
      </p:sp>
      <p:sp>
        <p:nvSpPr>
          <p:cNvPr id="424" name="TextBox 46"/>
          <p:cNvSpPr txBox="1"/>
          <p:nvPr/>
        </p:nvSpPr>
        <p:spPr>
          <a:xfrm>
            <a:off x="3931920" y="1752599"/>
            <a:ext cx="90868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atin typeface="Tahoma"/>
                <a:ea typeface="Tahoma"/>
                <a:cs typeface="Tahoma"/>
                <a:sym typeface="Tahoma"/>
              </a:defRPr>
            </a:lvl1pPr>
          </a:lstStyle>
          <a:p>
            <a:pPr/>
            <a:r>
              <a:t>98%</a:t>
            </a:r>
          </a:p>
        </p:txBody>
      </p:sp>
      <p:sp>
        <p:nvSpPr>
          <p:cNvPr id="425" name="TextBox 47"/>
          <p:cNvSpPr txBox="1"/>
          <p:nvPr/>
        </p:nvSpPr>
        <p:spPr>
          <a:xfrm>
            <a:off x="198120" y="381000"/>
            <a:ext cx="2665028"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America spends $1.22 for every dollar we make</a:t>
            </a:r>
          </a:p>
        </p:txBody>
      </p:sp>
      <p:sp>
        <p:nvSpPr>
          <p:cNvPr id="426" name="TextBox 48"/>
          <p:cNvSpPr txBox="1"/>
          <p:nvPr/>
        </p:nvSpPr>
        <p:spPr>
          <a:xfrm>
            <a:off x="3322320" y="115669"/>
            <a:ext cx="21659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*Age of 50 - has $42,000 in savings</a:t>
            </a:r>
          </a:p>
        </p:txBody>
      </p:sp>
      <p:sp>
        <p:nvSpPr>
          <p:cNvPr id="427" name="TextBox 49"/>
          <p:cNvSpPr txBox="1"/>
          <p:nvPr/>
        </p:nvSpPr>
        <p:spPr>
          <a:xfrm>
            <a:off x="6084059" y="344269"/>
            <a:ext cx="2665029"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75% of those 50 &amp; older have less than $5,000</a:t>
            </a:r>
          </a:p>
        </p:txBody>
      </p:sp>
      <p:sp>
        <p:nvSpPr>
          <p:cNvPr id="428" name="TextBox 50"/>
          <p:cNvSpPr txBox="1"/>
          <p:nvPr/>
        </p:nvSpPr>
        <p:spPr>
          <a:xfrm>
            <a:off x="2788919" y="1981200"/>
            <a:ext cx="3300823"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latin typeface="Tahoma"/>
                <a:ea typeface="Tahoma"/>
                <a:cs typeface="Tahoma"/>
                <a:sym typeface="Tahoma"/>
              </a:defRPr>
            </a:lvl1pPr>
          </a:lstStyle>
          <a:p>
            <a:pPr/>
            <a:r>
              <a:t>Retiring today are dependent on SS, family, charities, or they’re still working (or dead)</a:t>
            </a:r>
          </a:p>
        </p:txBody>
      </p:sp>
      <p:sp>
        <p:nvSpPr>
          <p:cNvPr id="429" name="TextBox 51"/>
          <p:cNvSpPr txBox="1"/>
          <p:nvPr/>
        </p:nvSpPr>
        <p:spPr>
          <a:xfrm>
            <a:off x="3807412" y="2819400"/>
            <a:ext cx="1116194"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latin typeface="Tahoma"/>
                <a:ea typeface="Tahoma"/>
                <a:cs typeface="Tahoma"/>
                <a:sym typeface="Tahoma"/>
              </a:defRPr>
            </a:lvl1pPr>
          </a:lstStyle>
          <a:p>
            <a:pPr/>
            <a:r>
              <a:t>It’s working for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01"/>
                                        </p:tgtEl>
                                        <p:attrNameLst>
                                          <p:attrName>style.visibility</p:attrName>
                                        </p:attrNameLst>
                                      </p:cBhvr>
                                      <p:to>
                                        <p:strVal val="visible"/>
                                      </p:to>
                                    </p:set>
                                    <p:animEffect filter="wipe(down)" transition="in">
                                      <p:cBhvr>
                                        <p:cTn id="7" dur="5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402"/>
                                        </p:tgtEl>
                                        <p:attrNameLst>
                                          <p:attrName>style.visibility</p:attrName>
                                        </p:attrNameLst>
                                      </p:cBhvr>
                                      <p:to>
                                        <p:strVal val="visible"/>
                                      </p:to>
                                    </p:set>
                                    <p:animEffect filter="wipe(down)" transition="in">
                                      <p:cBhvr>
                                        <p:cTn id="12" dur="500"/>
                                        <p:tgtEl>
                                          <p:spTgt spid="40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403"/>
                                        </p:tgtEl>
                                        <p:attrNameLst>
                                          <p:attrName>style.visibility</p:attrName>
                                        </p:attrNameLst>
                                      </p:cBhvr>
                                      <p:to>
                                        <p:strVal val="visible"/>
                                      </p:to>
                                    </p:set>
                                    <p:animEffect filter="wipe(down)" transition="in">
                                      <p:cBhvr>
                                        <p:cTn id="17" dur="500"/>
                                        <p:tgtEl>
                                          <p:spTgt spid="40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406"/>
                                        </p:tgtEl>
                                        <p:attrNameLst>
                                          <p:attrName>style.visibility</p:attrName>
                                        </p:attrNameLst>
                                      </p:cBhvr>
                                      <p:to>
                                        <p:strVal val="visible"/>
                                      </p:to>
                                    </p:set>
                                    <p:animEffect filter="wipe(down)" transition="in">
                                      <p:cBhvr>
                                        <p:cTn id="22" dur="500"/>
                                        <p:tgtEl>
                                          <p:spTgt spid="40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5" fill="hold">
                                  <p:stCondLst>
                                    <p:cond delay="0"/>
                                  </p:stCondLst>
                                  <p:iterate type="el" backwards="0">
                                    <p:tmAbs val="0"/>
                                  </p:iterate>
                                  <p:childTnLst>
                                    <p:set>
                                      <p:cBhvr>
                                        <p:cTn id="26" fill="hold"/>
                                        <p:tgtEl>
                                          <p:spTgt spid="411"/>
                                        </p:tgtEl>
                                        <p:attrNameLst>
                                          <p:attrName>style.visibility</p:attrName>
                                        </p:attrNameLst>
                                      </p:cBhvr>
                                      <p:to>
                                        <p:strVal val="visible"/>
                                      </p:to>
                                    </p:set>
                                    <p:animEffect filter="wipe(down)" transition="in">
                                      <p:cBhvr>
                                        <p:cTn id="27" dur="500"/>
                                        <p:tgtEl>
                                          <p:spTgt spid="41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6" fill="hold">
                                  <p:stCondLst>
                                    <p:cond delay="0"/>
                                  </p:stCondLst>
                                  <p:iterate type="el" backwards="0">
                                    <p:tmAbs val="0"/>
                                  </p:iterate>
                                  <p:childTnLst>
                                    <p:set>
                                      <p:cBhvr>
                                        <p:cTn id="31" fill="hold"/>
                                        <p:tgtEl>
                                          <p:spTgt spid="405"/>
                                        </p:tgtEl>
                                        <p:attrNameLst>
                                          <p:attrName>style.visibility</p:attrName>
                                        </p:attrNameLst>
                                      </p:cBhvr>
                                      <p:to>
                                        <p:strVal val="visible"/>
                                      </p:to>
                                    </p:set>
                                    <p:animEffect filter="wipe(down)" transition="in">
                                      <p:cBhvr>
                                        <p:cTn id="32" dur="500"/>
                                        <p:tgtEl>
                                          <p:spTgt spid="40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2" grpId="7" fill="hold">
                                  <p:stCondLst>
                                    <p:cond delay="0"/>
                                  </p:stCondLst>
                                  <p:iterate type="el" backwards="0">
                                    <p:tmAbs val="0"/>
                                  </p:iterate>
                                  <p:childTnLst>
                                    <p:set>
                                      <p:cBhvr>
                                        <p:cTn id="36" fill="hold"/>
                                        <p:tgtEl>
                                          <p:spTgt spid="407"/>
                                        </p:tgtEl>
                                        <p:attrNameLst>
                                          <p:attrName>style.visibility</p:attrName>
                                        </p:attrNameLst>
                                      </p:cBhvr>
                                      <p:to>
                                        <p:strVal val="visible"/>
                                      </p:to>
                                    </p:set>
                                    <p:animEffect filter="wipe(down)" transition="in">
                                      <p:cBhvr>
                                        <p:cTn id="37" dur="500"/>
                                        <p:tgtEl>
                                          <p:spTgt spid="407"/>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4" presetID="22" grpId="8" fill="hold">
                                  <p:stCondLst>
                                    <p:cond delay="0"/>
                                  </p:stCondLst>
                                  <p:iterate type="el" backwards="0">
                                    <p:tmAbs val="0"/>
                                  </p:iterate>
                                  <p:childTnLst>
                                    <p:set>
                                      <p:cBhvr>
                                        <p:cTn id="41" fill="hold"/>
                                        <p:tgtEl>
                                          <p:spTgt spid="410"/>
                                        </p:tgtEl>
                                        <p:attrNameLst>
                                          <p:attrName>style.visibility</p:attrName>
                                        </p:attrNameLst>
                                      </p:cBhvr>
                                      <p:to>
                                        <p:strVal val="visible"/>
                                      </p:to>
                                    </p:set>
                                    <p:animEffect filter="wipe(down)" transition="in">
                                      <p:cBhvr>
                                        <p:cTn id="42" dur="500"/>
                                        <p:tgtEl>
                                          <p:spTgt spid="410"/>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2" grpId="9" fill="hold">
                                  <p:stCondLst>
                                    <p:cond delay="0"/>
                                  </p:stCondLst>
                                  <p:iterate type="el" backwards="0">
                                    <p:tmAbs val="0"/>
                                  </p:iterate>
                                  <p:childTnLst>
                                    <p:set>
                                      <p:cBhvr>
                                        <p:cTn id="46" fill="hold"/>
                                        <p:tgtEl>
                                          <p:spTgt spid="404"/>
                                        </p:tgtEl>
                                        <p:attrNameLst>
                                          <p:attrName>style.visibility</p:attrName>
                                        </p:attrNameLst>
                                      </p:cBhvr>
                                      <p:to>
                                        <p:strVal val="visible"/>
                                      </p:to>
                                    </p:set>
                                    <p:animEffect filter="wipe(down)" transition="in">
                                      <p:cBhvr>
                                        <p:cTn id="47" dur="500"/>
                                        <p:tgtEl>
                                          <p:spTgt spid="404"/>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4" presetID="22" grpId="10" fill="hold">
                                  <p:stCondLst>
                                    <p:cond delay="0"/>
                                  </p:stCondLst>
                                  <p:iterate type="el" backwards="0">
                                    <p:tmAbs val="0"/>
                                  </p:iterate>
                                  <p:childTnLst>
                                    <p:set>
                                      <p:cBhvr>
                                        <p:cTn id="51" fill="hold"/>
                                        <p:tgtEl>
                                          <p:spTgt spid="408"/>
                                        </p:tgtEl>
                                        <p:attrNameLst>
                                          <p:attrName>style.visibility</p:attrName>
                                        </p:attrNameLst>
                                      </p:cBhvr>
                                      <p:to>
                                        <p:strVal val="visible"/>
                                      </p:to>
                                    </p:set>
                                    <p:animEffect filter="wipe(down)" transition="in">
                                      <p:cBhvr>
                                        <p:cTn id="52" dur="500"/>
                                        <p:tgtEl>
                                          <p:spTgt spid="408"/>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4" presetID="22" grpId="11" fill="hold">
                                  <p:stCondLst>
                                    <p:cond delay="0"/>
                                  </p:stCondLst>
                                  <p:iterate type="el" backwards="0">
                                    <p:tmAbs val="0"/>
                                  </p:iterate>
                                  <p:childTnLst>
                                    <p:set>
                                      <p:cBhvr>
                                        <p:cTn id="56" fill="hold"/>
                                        <p:tgtEl>
                                          <p:spTgt spid="409"/>
                                        </p:tgtEl>
                                        <p:attrNameLst>
                                          <p:attrName>style.visibility</p:attrName>
                                        </p:attrNameLst>
                                      </p:cBhvr>
                                      <p:to>
                                        <p:strVal val="visible"/>
                                      </p:to>
                                    </p:set>
                                    <p:animEffect filter="wipe(down)" transition="in">
                                      <p:cBhvr>
                                        <p:cTn id="57" dur="500"/>
                                        <p:tgtEl>
                                          <p:spTgt spid="409"/>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4" presetID="2" grpId="12" fill="hold">
                                  <p:stCondLst>
                                    <p:cond delay="0"/>
                                  </p:stCondLst>
                                  <p:iterate type="el" backwards="0">
                                    <p:tmAbs val="0"/>
                                  </p:iterate>
                                  <p:childTnLst>
                                    <p:set>
                                      <p:cBhvr>
                                        <p:cTn id="61" fill="hold"/>
                                        <p:tgtEl>
                                          <p:spTgt spid="412"/>
                                        </p:tgtEl>
                                        <p:attrNameLst>
                                          <p:attrName>style.visibility</p:attrName>
                                        </p:attrNameLst>
                                      </p:cBhvr>
                                      <p:to>
                                        <p:strVal val="visible"/>
                                      </p:to>
                                    </p:set>
                                    <p:anim calcmode="lin" valueType="num">
                                      <p:cBhvr>
                                        <p:cTn id="62" dur="1000" fill="hold"/>
                                        <p:tgtEl>
                                          <p:spTgt spid="412"/>
                                        </p:tgtEl>
                                        <p:attrNameLst>
                                          <p:attrName>ppt_x</p:attrName>
                                        </p:attrNameLst>
                                      </p:cBhvr>
                                      <p:tavLst>
                                        <p:tav tm="0">
                                          <p:val>
                                            <p:strVal val="#ppt_x"/>
                                          </p:val>
                                        </p:tav>
                                        <p:tav tm="100000">
                                          <p:val>
                                            <p:strVal val="#ppt_x"/>
                                          </p:val>
                                        </p:tav>
                                      </p:tavLst>
                                    </p:anim>
                                    <p:anim calcmode="lin" valueType="num">
                                      <p:cBhvr>
                                        <p:cTn id="63" dur="1000" fill="hold"/>
                                        <p:tgtEl>
                                          <p:spTgt spid="41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Class="entr" nodeType="clickEffect" presetSubtype="4" presetID="22" grpId="13" fill="hold">
                                  <p:stCondLst>
                                    <p:cond delay="0"/>
                                  </p:stCondLst>
                                  <p:iterate type="el" backwards="0">
                                    <p:tmAbs val="0"/>
                                  </p:iterate>
                                  <p:childTnLst>
                                    <p:set>
                                      <p:cBhvr>
                                        <p:cTn id="67" fill="hold"/>
                                        <p:tgtEl>
                                          <p:spTgt spid="413"/>
                                        </p:tgtEl>
                                        <p:attrNameLst>
                                          <p:attrName>style.visibility</p:attrName>
                                        </p:attrNameLst>
                                      </p:cBhvr>
                                      <p:to>
                                        <p:strVal val="visible"/>
                                      </p:to>
                                    </p:set>
                                    <p:animEffect filter="wipe(down)" transition="in">
                                      <p:cBhvr>
                                        <p:cTn id="68" dur="500"/>
                                        <p:tgtEl>
                                          <p:spTgt spid="413"/>
                                        </p:tgtEl>
                                      </p:cBhvr>
                                    </p:animEffec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4" presetID="2" grpId="14" fill="hold">
                                  <p:stCondLst>
                                    <p:cond delay="0"/>
                                  </p:stCondLst>
                                  <p:iterate type="el" backwards="0">
                                    <p:tmAbs val="0"/>
                                  </p:iterate>
                                  <p:childTnLst>
                                    <p:set>
                                      <p:cBhvr>
                                        <p:cTn id="72" fill="hold"/>
                                        <p:tgtEl>
                                          <p:spTgt spid="414"/>
                                        </p:tgtEl>
                                        <p:attrNameLst>
                                          <p:attrName>style.visibility</p:attrName>
                                        </p:attrNameLst>
                                      </p:cBhvr>
                                      <p:to>
                                        <p:strVal val="visible"/>
                                      </p:to>
                                    </p:set>
                                    <p:anim calcmode="lin" valueType="num">
                                      <p:cBhvr>
                                        <p:cTn id="73" dur="1000" fill="hold"/>
                                        <p:tgtEl>
                                          <p:spTgt spid="414"/>
                                        </p:tgtEl>
                                        <p:attrNameLst>
                                          <p:attrName>ppt_x</p:attrName>
                                        </p:attrNameLst>
                                      </p:cBhvr>
                                      <p:tavLst>
                                        <p:tav tm="0">
                                          <p:val>
                                            <p:strVal val="#ppt_x"/>
                                          </p:val>
                                        </p:tav>
                                        <p:tav tm="100000">
                                          <p:val>
                                            <p:strVal val="#ppt_x"/>
                                          </p:val>
                                        </p:tav>
                                      </p:tavLst>
                                    </p:anim>
                                    <p:anim calcmode="lin" valueType="num">
                                      <p:cBhvr>
                                        <p:cTn id="74" dur="1000" fill="hold"/>
                                        <p:tgtEl>
                                          <p:spTgt spid="4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4" presetID="2" grpId="15" fill="hold">
                                  <p:stCondLst>
                                    <p:cond delay="0"/>
                                  </p:stCondLst>
                                  <p:iterate type="el" backwards="0">
                                    <p:tmAbs val="0"/>
                                  </p:iterate>
                                  <p:childTnLst>
                                    <p:set>
                                      <p:cBhvr>
                                        <p:cTn id="78" fill="hold"/>
                                        <p:tgtEl>
                                          <p:spTgt spid="421"/>
                                        </p:tgtEl>
                                        <p:attrNameLst>
                                          <p:attrName>style.visibility</p:attrName>
                                        </p:attrNameLst>
                                      </p:cBhvr>
                                      <p:to>
                                        <p:strVal val="visible"/>
                                      </p:to>
                                    </p:set>
                                    <p:anim calcmode="lin" valueType="num">
                                      <p:cBhvr>
                                        <p:cTn id="79" dur="1000" fill="hold"/>
                                        <p:tgtEl>
                                          <p:spTgt spid="421"/>
                                        </p:tgtEl>
                                        <p:attrNameLst>
                                          <p:attrName>ppt_x</p:attrName>
                                        </p:attrNameLst>
                                      </p:cBhvr>
                                      <p:tavLst>
                                        <p:tav tm="0">
                                          <p:val>
                                            <p:strVal val="#ppt_x"/>
                                          </p:val>
                                        </p:tav>
                                        <p:tav tm="100000">
                                          <p:val>
                                            <p:strVal val="#ppt_x"/>
                                          </p:val>
                                        </p:tav>
                                      </p:tavLst>
                                    </p:anim>
                                    <p:anim calcmode="lin" valueType="num">
                                      <p:cBhvr>
                                        <p:cTn id="80" dur="1000" fill="hold"/>
                                        <p:tgtEl>
                                          <p:spTgt spid="4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4" presetID="2" grpId="16" fill="hold">
                                  <p:stCondLst>
                                    <p:cond delay="0"/>
                                  </p:stCondLst>
                                  <p:iterate type="el" backwards="0">
                                    <p:tmAbs val="0"/>
                                  </p:iterate>
                                  <p:childTnLst>
                                    <p:set>
                                      <p:cBhvr>
                                        <p:cTn id="84" fill="hold"/>
                                        <p:tgtEl>
                                          <p:spTgt spid="416"/>
                                        </p:tgtEl>
                                        <p:attrNameLst>
                                          <p:attrName>style.visibility</p:attrName>
                                        </p:attrNameLst>
                                      </p:cBhvr>
                                      <p:to>
                                        <p:strVal val="visible"/>
                                      </p:to>
                                    </p:set>
                                    <p:anim calcmode="lin" valueType="num">
                                      <p:cBhvr>
                                        <p:cTn id="85" dur="1000" fill="hold"/>
                                        <p:tgtEl>
                                          <p:spTgt spid="416"/>
                                        </p:tgtEl>
                                        <p:attrNameLst>
                                          <p:attrName>ppt_x</p:attrName>
                                        </p:attrNameLst>
                                      </p:cBhvr>
                                      <p:tavLst>
                                        <p:tav tm="0">
                                          <p:val>
                                            <p:strVal val="#ppt_x"/>
                                          </p:val>
                                        </p:tav>
                                        <p:tav tm="100000">
                                          <p:val>
                                            <p:strVal val="#ppt_x"/>
                                          </p:val>
                                        </p:tav>
                                      </p:tavLst>
                                    </p:anim>
                                    <p:anim calcmode="lin" valueType="num">
                                      <p:cBhvr>
                                        <p:cTn id="86" dur="1000" fill="hold"/>
                                        <p:tgtEl>
                                          <p:spTgt spid="41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4" presetID="2" grpId="17" fill="hold">
                                  <p:stCondLst>
                                    <p:cond delay="0"/>
                                  </p:stCondLst>
                                  <p:iterate type="el" backwards="0">
                                    <p:tmAbs val="0"/>
                                  </p:iterate>
                                  <p:childTnLst>
                                    <p:set>
                                      <p:cBhvr>
                                        <p:cTn id="90" fill="hold"/>
                                        <p:tgtEl>
                                          <p:spTgt spid="417"/>
                                        </p:tgtEl>
                                        <p:attrNameLst>
                                          <p:attrName>style.visibility</p:attrName>
                                        </p:attrNameLst>
                                      </p:cBhvr>
                                      <p:to>
                                        <p:strVal val="visible"/>
                                      </p:to>
                                    </p:set>
                                    <p:anim calcmode="lin" valueType="num">
                                      <p:cBhvr>
                                        <p:cTn id="91" dur="1000" fill="hold"/>
                                        <p:tgtEl>
                                          <p:spTgt spid="417"/>
                                        </p:tgtEl>
                                        <p:attrNameLst>
                                          <p:attrName>ppt_x</p:attrName>
                                        </p:attrNameLst>
                                      </p:cBhvr>
                                      <p:tavLst>
                                        <p:tav tm="0">
                                          <p:val>
                                            <p:strVal val="#ppt_x"/>
                                          </p:val>
                                        </p:tav>
                                        <p:tav tm="100000">
                                          <p:val>
                                            <p:strVal val="#ppt_x"/>
                                          </p:val>
                                        </p:tav>
                                      </p:tavLst>
                                    </p:anim>
                                    <p:anim calcmode="lin" valueType="num">
                                      <p:cBhvr>
                                        <p:cTn id="92" dur="1000" fill="hold"/>
                                        <p:tgtEl>
                                          <p:spTgt spid="4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Class="entr" nodeType="clickEffect" presetSubtype="16" presetID="23" grpId="18" fill="hold">
                                  <p:stCondLst>
                                    <p:cond delay="0"/>
                                  </p:stCondLst>
                                  <p:iterate type="el" backwards="0">
                                    <p:tmAbs val="0"/>
                                  </p:iterate>
                                  <p:childTnLst>
                                    <p:set>
                                      <p:cBhvr>
                                        <p:cTn id="96" fill="hold"/>
                                        <p:tgtEl>
                                          <p:spTgt spid="420"/>
                                        </p:tgtEl>
                                        <p:attrNameLst>
                                          <p:attrName>style.visibility</p:attrName>
                                        </p:attrNameLst>
                                      </p:cBhvr>
                                      <p:to>
                                        <p:strVal val="visible"/>
                                      </p:to>
                                    </p:set>
                                    <p:anim calcmode="lin" valueType="num">
                                      <p:cBhvr>
                                        <p:cTn id="97" dur="500" fill="hold"/>
                                        <p:tgtEl>
                                          <p:spTgt spid="420"/>
                                        </p:tgtEl>
                                        <p:attrNameLst>
                                          <p:attrName>ppt_w</p:attrName>
                                        </p:attrNameLst>
                                      </p:cBhvr>
                                      <p:tavLst>
                                        <p:tav tm="0">
                                          <p:val>
                                            <p:fltVal val="0"/>
                                          </p:val>
                                        </p:tav>
                                        <p:tav tm="100000">
                                          <p:val>
                                            <p:strVal val="#ppt_w"/>
                                          </p:val>
                                        </p:tav>
                                      </p:tavLst>
                                    </p:anim>
                                    <p:anim calcmode="lin" valueType="num">
                                      <p:cBhvr>
                                        <p:cTn id="98" dur="500" fill="hold"/>
                                        <p:tgtEl>
                                          <p:spTgt spid="420"/>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Class="entr" nodeType="clickEffect" presetSubtype="16" presetID="23" grpId="19" fill="hold">
                                  <p:stCondLst>
                                    <p:cond delay="0"/>
                                  </p:stCondLst>
                                  <p:iterate type="el" backwards="0">
                                    <p:tmAbs val="0"/>
                                  </p:iterate>
                                  <p:childTnLst>
                                    <p:set>
                                      <p:cBhvr>
                                        <p:cTn id="102" fill="hold"/>
                                        <p:tgtEl>
                                          <p:spTgt spid="418"/>
                                        </p:tgtEl>
                                        <p:attrNameLst>
                                          <p:attrName>style.visibility</p:attrName>
                                        </p:attrNameLst>
                                      </p:cBhvr>
                                      <p:to>
                                        <p:strVal val="visible"/>
                                      </p:to>
                                    </p:set>
                                    <p:anim calcmode="lin" valueType="num">
                                      <p:cBhvr>
                                        <p:cTn id="103" dur="500" fill="hold"/>
                                        <p:tgtEl>
                                          <p:spTgt spid="418"/>
                                        </p:tgtEl>
                                        <p:attrNameLst>
                                          <p:attrName>ppt_w</p:attrName>
                                        </p:attrNameLst>
                                      </p:cBhvr>
                                      <p:tavLst>
                                        <p:tav tm="0">
                                          <p:val>
                                            <p:fltVal val="0"/>
                                          </p:val>
                                        </p:tav>
                                        <p:tav tm="100000">
                                          <p:val>
                                            <p:strVal val="#ppt_w"/>
                                          </p:val>
                                        </p:tav>
                                      </p:tavLst>
                                    </p:anim>
                                    <p:anim calcmode="lin" valueType="num">
                                      <p:cBhvr>
                                        <p:cTn id="104" dur="500" fill="hold"/>
                                        <p:tgtEl>
                                          <p:spTgt spid="418"/>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Class="entr" nodeType="clickEffect" presetSubtype="16" presetID="23" grpId="20" fill="hold">
                                  <p:stCondLst>
                                    <p:cond delay="0"/>
                                  </p:stCondLst>
                                  <p:iterate type="el" backwards="0">
                                    <p:tmAbs val="0"/>
                                  </p:iterate>
                                  <p:childTnLst>
                                    <p:set>
                                      <p:cBhvr>
                                        <p:cTn id="108" fill="hold"/>
                                        <p:tgtEl>
                                          <p:spTgt spid="419"/>
                                        </p:tgtEl>
                                        <p:attrNameLst>
                                          <p:attrName>style.visibility</p:attrName>
                                        </p:attrNameLst>
                                      </p:cBhvr>
                                      <p:to>
                                        <p:strVal val="visible"/>
                                      </p:to>
                                    </p:set>
                                    <p:anim calcmode="lin" valueType="num">
                                      <p:cBhvr>
                                        <p:cTn id="109" dur="500" fill="hold"/>
                                        <p:tgtEl>
                                          <p:spTgt spid="419"/>
                                        </p:tgtEl>
                                        <p:attrNameLst>
                                          <p:attrName>ppt_w</p:attrName>
                                        </p:attrNameLst>
                                      </p:cBhvr>
                                      <p:tavLst>
                                        <p:tav tm="0">
                                          <p:val>
                                            <p:fltVal val="0"/>
                                          </p:val>
                                        </p:tav>
                                        <p:tav tm="100000">
                                          <p:val>
                                            <p:strVal val="#ppt_w"/>
                                          </p:val>
                                        </p:tav>
                                      </p:tavLst>
                                    </p:anim>
                                    <p:anim calcmode="lin" valueType="num">
                                      <p:cBhvr>
                                        <p:cTn id="110" dur="500" fill="hold"/>
                                        <p:tgtEl>
                                          <p:spTgt spid="419"/>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Class="entr" nodeType="clickEffect" presetSubtype="16" presetID="23" grpId="21" fill="hold">
                                  <p:stCondLst>
                                    <p:cond delay="0"/>
                                  </p:stCondLst>
                                  <p:iterate type="el" backwards="0">
                                    <p:tmAbs val="0"/>
                                  </p:iterate>
                                  <p:childTnLst>
                                    <p:set>
                                      <p:cBhvr>
                                        <p:cTn id="114" fill="hold"/>
                                        <p:tgtEl>
                                          <p:spTgt spid="422"/>
                                        </p:tgtEl>
                                        <p:attrNameLst>
                                          <p:attrName>style.visibility</p:attrName>
                                        </p:attrNameLst>
                                      </p:cBhvr>
                                      <p:to>
                                        <p:strVal val="visible"/>
                                      </p:to>
                                    </p:set>
                                    <p:anim calcmode="lin" valueType="num">
                                      <p:cBhvr>
                                        <p:cTn id="115" dur="500" fill="hold"/>
                                        <p:tgtEl>
                                          <p:spTgt spid="422"/>
                                        </p:tgtEl>
                                        <p:attrNameLst>
                                          <p:attrName>ppt_w</p:attrName>
                                        </p:attrNameLst>
                                      </p:cBhvr>
                                      <p:tavLst>
                                        <p:tav tm="0">
                                          <p:val>
                                            <p:fltVal val="0"/>
                                          </p:val>
                                        </p:tav>
                                        <p:tav tm="100000">
                                          <p:val>
                                            <p:strVal val="#ppt_w"/>
                                          </p:val>
                                        </p:tav>
                                      </p:tavLst>
                                    </p:anim>
                                    <p:anim calcmode="lin" valueType="num">
                                      <p:cBhvr>
                                        <p:cTn id="116" dur="500" fill="hold"/>
                                        <p:tgtEl>
                                          <p:spTgt spid="422"/>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Class="entr" nodeType="clickEffect" presetSubtype="16" presetID="23" grpId="22" fill="hold">
                                  <p:stCondLst>
                                    <p:cond delay="0"/>
                                  </p:stCondLst>
                                  <p:iterate type="el" backwards="0">
                                    <p:tmAbs val="0"/>
                                  </p:iterate>
                                  <p:childTnLst>
                                    <p:set>
                                      <p:cBhvr>
                                        <p:cTn id="120" fill="hold"/>
                                        <p:tgtEl>
                                          <p:spTgt spid="415"/>
                                        </p:tgtEl>
                                        <p:attrNameLst>
                                          <p:attrName>style.visibility</p:attrName>
                                        </p:attrNameLst>
                                      </p:cBhvr>
                                      <p:to>
                                        <p:strVal val="visible"/>
                                      </p:to>
                                    </p:set>
                                    <p:anim calcmode="lin" valueType="num">
                                      <p:cBhvr>
                                        <p:cTn id="121" dur="500" fill="hold"/>
                                        <p:tgtEl>
                                          <p:spTgt spid="415"/>
                                        </p:tgtEl>
                                        <p:attrNameLst>
                                          <p:attrName>ppt_w</p:attrName>
                                        </p:attrNameLst>
                                      </p:cBhvr>
                                      <p:tavLst>
                                        <p:tav tm="0">
                                          <p:val>
                                            <p:fltVal val="0"/>
                                          </p:val>
                                        </p:tav>
                                        <p:tav tm="100000">
                                          <p:val>
                                            <p:strVal val="#ppt_w"/>
                                          </p:val>
                                        </p:tav>
                                      </p:tavLst>
                                    </p:anim>
                                    <p:anim calcmode="lin" valueType="num">
                                      <p:cBhvr>
                                        <p:cTn id="122" dur="500" fill="hold"/>
                                        <p:tgtEl>
                                          <p:spTgt spid="415"/>
                                        </p:tgtEl>
                                        <p:attrNameLst>
                                          <p:attrName>ppt_h</p:attrName>
                                        </p:attrNameLst>
                                      </p:cBhvr>
                                      <p:tavLst>
                                        <p:tav tm="0">
                                          <p:val>
                                            <p:fltVal val="0"/>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Class="entr" nodeType="clickEffect" presetSubtype="4" presetID="2" grpId="23" fill="hold">
                                  <p:stCondLst>
                                    <p:cond delay="0"/>
                                  </p:stCondLst>
                                  <p:iterate type="el" backwards="0">
                                    <p:tmAbs val="0"/>
                                  </p:iterate>
                                  <p:childTnLst>
                                    <p:set>
                                      <p:cBhvr>
                                        <p:cTn id="126" fill="hold"/>
                                        <p:tgtEl>
                                          <p:spTgt spid="425"/>
                                        </p:tgtEl>
                                        <p:attrNameLst>
                                          <p:attrName>style.visibility</p:attrName>
                                        </p:attrNameLst>
                                      </p:cBhvr>
                                      <p:to>
                                        <p:strVal val="visible"/>
                                      </p:to>
                                    </p:set>
                                    <p:anim calcmode="lin" valueType="num">
                                      <p:cBhvr>
                                        <p:cTn id="127" dur="1000" fill="hold"/>
                                        <p:tgtEl>
                                          <p:spTgt spid="425"/>
                                        </p:tgtEl>
                                        <p:attrNameLst>
                                          <p:attrName>ppt_x</p:attrName>
                                        </p:attrNameLst>
                                      </p:cBhvr>
                                      <p:tavLst>
                                        <p:tav tm="0">
                                          <p:val>
                                            <p:strVal val="#ppt_x"/>
                                          </p:val>
                                        </p:tav>
                                        <p:tav tm="100000">
                                          <p:val>
                                            <p:strVal val="#ppt_x"/>
                                          </p:val>
                                        </p:tav>
                                      </p:tavLst>
                                    </p:anim>
                                    <p:anim calcmode="lin" valueType="num">
                                      <p:cBhvr>
                                        <p:cTn id="128" dur="1000" fill="hold"/>
                                        <p:tgtEl>
                                          <p:spTgt spid="42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Class="entr" nodeType="clickEffect" presetSubtype="4" presetID="2" grpId="24" fill="hold">
                                  <p:stCondLst>
                                    <p:cond delay="0"/>
                                  </p:stCondLst>
                                  <p:iterate type="el" backwards="0">
                                    <p:tmAbs val="0"/>
                                  </p:iterate>
                                  <p:childTnLst>
                                    <p:set>
                                      <p:cBhvr>
                                        <p:cTn id="132" fill="hold"/>
                                        <p:tgtEl>
                                          <p:spTgt spid="426"/>
                                        </p:tgtEl>
                                        <p:attrNameLst>
                                          <p:attrName>style.visibility</p:attrName>
                                        </p:attrNameLst>
                                      </p:cBhvr>
                                      <p:to>
                                        <p:strVal val="visible"/>
                                      </p:to>
                                    </p:set>
                                    <p:anim calcmode="lin" valueType="num">
                                      <p:cBhvr>
                                        <p:cTn id="133" dur="1000" fill="hold"/>
                                        <p:tgtEl>
                                          <p:spTgt spid="426"/>
                                        </p:tgtEl>
                                        <p:attrNameLst>
                                          <p:attrName>ppt_x</p:attrName>
                                        </p:attrNameLst>
                                      </p:cBhvr>
                                      <p:tavLst>
                                        <p:tav tm="0">
                                          <p:val>
                                            <p:strVal val="#ppt_x"/>
                                          </p:val>
                                        </p:tav>
                                        <p:tav tm="100000">
                                          <p:val>
                                            <p:strVal val="#ppt_x"/>
                                          </p:val>
                                        </p:tav>
                                      </p:tavLst>
                                    </p:anim>
                                    <p:anim calcmode="lin" valueType="num">
                                      <p:cBhvr>
                                        <p:cTn id="134" dur="1000" fill="hold"/>
                                        <p:tgtEl>
                                          <p:spTgt spid="426"/>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Class="entr" nodeType="clickEffect" presetSubtype="4" presetID="2" grpId="25" fill="hold">
                                  <p:stCondLst>
                                    <p:cond delay="0"/>
                                  </p:stCondLst>
                                  <p:iterate type="el" backwards="0">
                                    <p:tmAbs val="0"/>
                                  </p:iterate>
                                  <p:childTnLst>
                                    <p:set>
                                      <p:cBhvr>
                                        <p:cTn id="138" fill="hold"/>
                                        <p:tgtEl>
                                          <p:spTgt spid="427"/>
                                        </p:tgtEl>
                                        <p:attrNameLst>
                                          <p:attrName>style.visibility</p:attrName>
                                        </p:attrNameLst>
                                      </p:cBhvr>
                                      <p:to>
                                        <p:strVal val="visible"/>
                                      </p:to>
                                    </p:set>
                                    <p:anim calcmode="lin" valueType="num">
                                      <p:cBhvr>
                                        <p:cTn id="139" dur="1000" fill="hold"/>
                                        <p:tgtEl>
                                          <p:spTgt spid="427"/>
                                        </p:tgtEl>
                                        <p:attrNameLst>
                                          <p:attrName>ppt_x</p:attrName>
                                        </p:attrNameLst>
                                      </p:cBhvr>
                                      <p:tavLst>
                                        <p:tav tm="0">
                                          <p:val>
                                            <p:strVal val="#ppt_x"/>
                                          </p:val>
                                        </p:tav>
                                        <p:tav tm="100000">
                                          <p:val>
                                            <p:strVal val="#ppt_x"/>
                                          </p:val>
                                        </p:tav>
                                      </p:tavLst>
                                    </p:anim>
                                    <p:anim calcmode="lin" valueType="num">
                                      <p:cBhvr>
                                        <p:cTn id="140" dur="1000" fill="hold"/>
                                        <p:tgtEl>
                                          <p:spTgt spid="42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Class="entr" nodeType="clickEffect" presetID="10" grpId="26" fill="hold">
                                  <p:stCondLst>
                                    <p:cond delay="0"/>
                                  </p:stCondLst>
                                  <p:iterate type="el" backwards="0">
                                    <p:tmAbs val="0"/>
                                  </p:iterate>
                                  <p:childTnLst>
                                    <p:set>
                                      <p:cBhvr>
                                        <p:cTn id="144" fill="hold"/>
                                        <p:tgtEl>
                                          <p:spTgt spid="424"/>
                                        </p:tgtEl>
                                        <p:attrNameLst>
                                          <p:attrName>style.visibility</p:attrName>
                                        </p:attrNameLst>
                                      </p:cBhvr>
                                      <p:to>
                                        <p:strVal val="visible"/>
                                      </p:to>
                                    </p:set>
                                    <p:animEffect filter="fade" transition="in">
                                      <p:cBhvr>
                                        <p:cTn id="145" dur="500"/>
                                        <p:tgtEl>
                                          <p:spTgt spid="424"/>
                                        </p:tgtEl>
                                      </p:cBhvr>
                                    </p:animEffect>
                                  </p:childTnLst>
                                </p:cTn>
                              </p:par>
                            </p:childTnLst>
                          </p:cTn>
                        </p:par>
                      </p:childTnLst>
                    </p:cTn>
                  </p:par>
                  <p:par>
                    <p:cTn id="146" fill="hold">
                      <p:stCondLst>
                        <p:cond delay="indefinite"/>
                      </p:stCondLst>
                      <p:childTnLst>
                        <p:par>
                          <p:cTn id="147" fill="hold">
                            <p:stCondLst>
                              <p:cond delay="0"/>
                            </p:stCondLst>
                            <p:childTnLst>
                              <p:par>
                                <p:cTn id="148" presetClass="entr" nodeType="clickEffect" presetSubtype="4" presetID="2" grpId="27" fill="hold">
                                  <p:stCondLst>
                                    <p:cond delay="0"/>
                                  </p:stCondLst>
                                  <p:iterate type="el" backwards="0">
                                    <p:tmAbs val="0"/>
                                  </p:iterate>
                                  <p:childTnLst>
                                    <p:set>
                                      <p:cBhvr>
                                        <p:cTn id="149" fill="hold"/>
                                        <p:tgtEl>
                                          <p:spTgt spid="428"/>
                                        </p:tgtEl>
                                        <p:attrNameLst>
                                          <p:attrName>style.visibility</p:attrName>
                                        </p:attrNameLst>
                                      </p:cBhvr>
                                      <p:to>
                                        <p:strVal val="visible"/>
                                      </p:to>
                                    </p:set>
                                    <p:anim calcmode="lin" valueType="num">
                                      <p:cBhvr>
                                        <p:cTn id="150" dur="1000" fill="hold"/>
                                        <p:tgtEl>
                                          <p:spTgt spid="428"/>
                                        </p:tgtEl>
                                        <p:attrNameLst>
                                          <p:attrName>ppt_x</p:attrName>
                                        </p:attrNameLst>
                                      </p:cBhvr>
                                      <p:tavLst>
                                        <p:tav tm="0">
                                          <p:val>
                                            <p:strVal val="#ppt_x"/>
                                          </p:val>
                                        </p:tav>
                                        <p:tav tm="100000">
                                          <p:val>
                                            <p:strVal val="#ppt_x"/>
                                          </p:val>
                                        </p:tav>
                                      </p:tavLst>
                                    </p:anim>
                                    <p:anim calcmode="lin" valueType="num">
                                      <p:cBhvr>
                                        <p:cTn id="151" dur="1000" fill="hold"/>
                                        <p:tgtEl>
                                          <p:spTgt spid="428"/>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Class="entr" nodeType="clickEffect" presetSubtype="4" presetID="22" grpId="28" fill="hold">
                                  <p:stCondLst>
                                    <p:cond delay="0"/>
                                  </p:stCondLst>
                                  <p:iterate type="el" backwards="0">
                                    <p:tmAbs val="0"/>
                                  </p:iterate>
                                  <p:childTnLst>
                                    <p:set>
                                      <p:cBhvr>
                                        <p:cTn id="155" fill="hold"/>
                                        <p:tgtEl>
                                          <p:spTgt spid="423"/>
                                        </p:tgtEl>
                                        <p:attrNameLst>
                                          <p:attrName>style.visibility</p:attrName>
                                        </p:attrNameLst>
                                      </p:cBhvr>
                                      <p:to>
                                        <p:strVal val="visible"/>
                                      </p:to>
                                    </p:set>
                                    <p:animEffect filter="wipe(down)" transition="in">
                                      <p:cBhvr>
                                        <p:cTn id="156" dur="500"/>
                                        <p:tgtEl>
                                          <p:spTgt spid="423"/>
                                        </p:tgtEl>
                                      </p:cBhvr>
                                    </p:animEffect>
                                  </p:childTnLst>
                                </p:cTn>
                              </p:par>
                            </p:childTnLst>
                          </p:cTn>
                        </p:par>
                      </p:childTnLst>
                    </p:cTn>
                  </p:par>
                  <p:par>
                    <p:cTn id="157" fill="hold">
                      <p:stCondLst>
                        <p:cond delay="indefinite"/>
                      </p:stCondLst>
                      <p:childTnLst>
                        <p:par>
                          <p:cTn id="158" fill="hold">
                            <p:stCondLst>
                              <p:cond delay="0"/>
                            </p:stCondLst>
                            <p:childTnLst>
                              <p:par>
                                <p:cTn id="159" presetClass="entr" nodeType="clickEffect" presetSubtype="4" presetID="2" grpId="29" fill="hold">
                                  <p:stCondLst>
                                    <p:cond delay="0"/>
                                  </p:stCondLst>
                                  <p:iterate type="el" backwards="0">
                                    <p:tmAbs val="0"/>
                                  </p:iterate>
                                  <p:childTnLst>
                                    <p:set>
                                      <p:cBhvr>
                                        <p:cTn id="160" fill="hold"/>
                                        <p:tgtEl>
                                          <p:spTgt spid="429"/>
                                        </p:tgtEl>
                                        <p:attrNameLst>
                                          <p:attrName>style.visibility</p:attrName>
                                        </p:attrNameLst>
                                      </p:cBhvr>
                                      <p:to>
                                        <p:strVal val="visible"/>
                                      </p:to>
                                    </p:set>
                                    <p:anim calcmode="lin" valueType="num">
                                      <p:cBhvr>
                                        <p:cTn id="161" dur="1000" fill="hold"/>
                                        <p:tgtEl>
                                          <p:spTgt spid="429"/>
                                        </p:tgtEl>
                                        <p:attrNameLst>
                                          <p:attrName>ppt_x</p:attrName>
                                        </p:attrNameLst>
                                      </p:cBhvr>
                                      <p:tavLst>
                                        <p:tav tm="0">
                                          <p:val>
                                            <p:strVal val="#ppt_x"/>
                                          </p:val>
                                        </p:tav>
                                        <p:tav tm="100000">
                                          <p:val>
                                            <p:strVal val="#ppt_x"/>
                                          </p:val>
                                        </p:tav>
                                      </p:tavLst>
                                    </p:anim>
                                    <p:anim calcmode="lin" valueType="num">
                                      <p:cBhvr>
                                        <p:cTn id="162" dur="1000" fill="hold"/>
                                        <p:tgtEl>
                                          <p:spTgt spid="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1" grpId="15"/>
      <p:bldP build="whole" bldLvl="1" animBg="1" rev="0" advAuto="0" spid="409" grpId="11"/>
      <p:bldP build="whole" bldLvl="1" animBg="1" rev="0" advAuto="0" spid="419" grpId="20"/>
      <p:bldP build="whole" bldLvl="1" animBg="1" rev="0" advAuto="0" spid="413" grpId="13"/>
      <p:bldP build="whole" bldLvl="1" animBg="1" rev="0" advAuto="0" spid="426" grpId="24"/>
      <p:bldP build="whole" bldLvl="1" animBg="1" rev="0" advAuto="0" spid="427" grpId="25"/>
      <p:bldP build="whole" bldLvl="1" animBg="1" rev="0" advAuto="0" spid="417" grpId="17"/>
      <p:bldP build="whole" bldLvl="1" animBg="1" rev="0" advAuto="0" spid="428" grpId="27"/>
      <p:bldP build="whole" bldLvl="1" animBg="1" rev="0" advAuto="0" spid="406" grpId="4"/>
      <p:bldP build="whole" bldLvl="1" animBg="1" rev="0" advAuto="0" spid="418" grpId="19"/>
      <p:bldP build="whole" bldLvl="1" animBg="1" rev="0" advAuto="0" spid="410" grpId="8"/>
      <p:bldP build="whole" bldLvl="1" animBg="1" rev="0" advAuto="0" spid="420" grpId="18"/>
      <p:bldP build="whole" bldLvl="1" animBg="1" rev="0" advAuto="0" spid="403" grpId="3"/>
      <p:bldP build="whole" bldLvl="1" animBg="1" rev="0" advAuto="0" spid="405" grpId="6"/>
      <p:bldP build="whole" bldLvl="1" animBg="1" rev="0" advAuto="0" spid="422" grpId="21"/>
      <p:bldP build="whole" bldLvl="1" animBg="1" rev="0" advAuto="0" spid="424" grpId="26"/>
      <p:bldP build="whole" bldLvl="1" animBg="1" rev="0" advAuto="0" spid="423" grpId="28"/>
      <p:bldP build="whole" bldLvl="1" animBg="1" rev="0" advAuto="0" spid="412" grpId="12"/>
      <p:bldP build="whole" bldLvl="1" animBg="1" rev="0" advAuto="0" spid="425" grpId="23"/>
      <p:bldP build="whole" bldLvl="1" animBg="1" rev="0" advAuto="0" spid="429" grpId="29"/>
      <p:bldP build="whole" bldLvl="1" animBg="1" rev="0" advAuto="0" spid="407" grpId="7"/>
      <p:bldP build="whole" bldLvl="1" animBg="1" rev="0" advAuto="0" spid="411" grpId="5"/>
      <p:bldP build="whole" bldLvl="1" animBg="1" rev="0" advAuto="0" spid="408" grpId="10"/>
      <p:bldP build="whole" bldLvl="1" animBg="1" rev="0" advAuto="0" spid="416" grpId="16"/>
      <p:bldP build="whole" bldLvl="1" animBg="1" rev="0" advAuto="0" spid="402" grpId="2"/>
      <p:bldP build="whole" bldLvl="1" animBg="1" rev="0" advAuto="0" spid="414" grpId="14"/>
      <p:bldP build="whole" bldLvl="1" animBg="1" rev="0" advAuto="0" spid="404" grpId="9"/>
      <p:bldP build="whole" bldLvl="1" animBg="1" rev="0" advAuto="0" spid="415" grpId="22"/>
      <p:bldP build="whole" bldLvl="1" animBg="1" rev="0" advAuto="0" spid="401"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Oval 21"/>
          <p:cNvSpPr/>
          <p:nvPr/>
        </p:nvSpPr>
        <p:spPr>
          <a:xfrm>
            <a:off x="4609846" y="2563586"/>
            <a:ext cx="1736615" cy="3208567"/>
          </a:xfrm>
          <a:prstGeom prst="ellipse">
            <a:avLst/>
          </a:prstGeom>
          <a:solidFill>
            <a:srgbClr val="FFFFFF"/>
          </a:solidFill>
          <a:ln w="38100">
            <a:solidFill>
              <a:srgbClr val="00B0F0"/>
            </a:solidFill>
          </a:ln>
        </p:spPr>
        <p:txBody>
          <a:bodyPr lIns="45719" rIns="45719" anchor="ctr"/>
          <a:lstStyle/>
          <a:p>
            <a:pPr algn="ctr">
              <a:defRPr sz="1300">
                <a:solidFill>
                  <a:srgbClr val="FFFFFF"/>
                </a:solidFill>
              </a:defRPr>
            </a:pPr>
          </a:p>
        </p:txBody>
      </p:sp>
      <p:sp>
        <p:nvSpPr>
          <p:cNvPr id="432" name="Oval 19"/>
          <p:cNvSpPr/>
          <p:nvPr/>
        </p:nvSpPr>
        <p:spPr>
          <a:xfrm>
            <a:off x="2811408" y="2563586"/>
            <a:ext cx="1736615" cy="3208567"/>
          </a:xfrm>
          <a:prstGeom prst="ellipse">
            <a:avLst/>
          </a:prstGeom>
          <a:solidFill>
            <a:srgbClr val="FFFFFF"/>
          </a:solidFill>
          <a:ln w="38100">
            <a:solidFill>
              <a:srgbClr val="FF0000"/>
            </a:solidFill>
          </a:ln>
        </p:spPr>
        <p:txBody>
          <a:bodyPr lIns="45719" rIns="45719" anchor="ctr"/>
          <a:lstStyle/>
          <a:p>
            <a:pPr algn="ctr">
              <a:defRPr sz="1300">
                <a:solidFill>
                  <a:srgbClr val="FFFFFF"/>
                </a:solidFill>
              </a:defRPr>
            </a:pPr>
          </a:p>
        </p:txBody>
      </p:sp>
      <p:sp>
        <p:nvSpPr>
          <p:cNvPr id="433" name="Title 1"/>
          <p:cNvSpPr txBox="1"/>
          <p:nvPr>
            <p:ph type="title"/>
          </p:nvPr>
        </p:nvSpPr>
        <p:spPr>
          <a:xfrm>
            <a:off x="1066800" y="533399"/>
            <a:ext cx="7069081" cy="1036870"/>
          </a:xfrm>
          <a:prstGeom prst="rect">
            <a:avLst/>
          </a:prstGeom>
        </p:spPr>
        <p:txBody>
          <a:bodyPr/>
          <a:lstStyle/>
          <a:p>
            <a:pPr defTabSz="530351">
              <a:defRPr sz="2262"/>
            </a:pPr>
            <a:r>
              <a:t>So you’re working for 40 years for a 2% chance of success…</a:t>
            </a:r>
            <a:br/>
          </a:p>
        </p:txBody>
      </p:sp>
      <p:sp>
        <p:nvSpPr>
          <p:cNvPr id="434" name="Content Placeholder 2"/>
          <p:cNvSpPr txBox="1"/>
          <p:nvPr>
            <p:ph type="body" sz="quarter" idx="1"/>
          </p:nvPr>
        </p:nvSpPr>
        <p:spPr>
          <a:xfrm>
            <a:off x="1143000" y="1447800"/>
            <a:ext cx="7543800" cy="1239617"/>
          </a:xfrm>
          <a:prstGeom prst="rect">
            <a:avLst/>
          </a:prstGeom>
        </p:spPr>
        <p:txBody>
          <a:bodyPr/>
          <a:lstStyle/>
          <a:p>
            <a:pPr/>
            <a:r>
              <a:t>What if we can show you how to retire in 2-4 years and turn that 40 years into 4?</a:t>
            </a:r>
          </a:p>
        </p:txBody>
      </p:sp>
      <p:grpSp>
        <p:nvGrpSpPr>
          <p:cNvPr id="437" name="Rounded Rectangle 11"/>
          <p:cNvGrpSpPr/>
          <p:nvPr/>
        </p:nvGrpSpPr>
        <p:grpSpPr>
          <a:xfrm>
            <a:off x="3086100" y="2941867"/>
            <a:ext cx="1118508" cy="913036"/>
            <a:chOff x="0" y="0"/>
            <a:chExt cx="1118507" cy="913034"/>
          </a:xfrm>
        </p:grpSpPr>
        <p:sp>
          <p:nvSpPr>
            <p:cNvPr id="435" name="Rounded Rectangle"/>
            <p:cNvSpPr/>
            <p:nvPr/>
          </p:nvSpPr>
          <p:spPr>
            <a:xfrm>
              <a:off x="0" y="0"/>
              <a:ext cx="1118508" cy="913035"/>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36" name="EE"/>
            <p:cNvSpPr txBox="1"/>
            <p:nvPr/>
          </p:nvSpPr>
          <p:spPr>
            <a:xfrm>
              <a:off x="102991" y="55197"/>
              <a:ext cx="912525"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EE</a:t>
              </a:r>
            </a:p>
          </p:txBody>
        </p:sp>
      </p:grpSp>
      <p:sp>
        <p:nvSpPr>
          <p:cNvPr id="438" name="Straight Connector 12"/>
          <p:cNvSpPr/>
          <p:nvPr/>
        </p:nvSpPr>
        <p:spPr>
          <a:xfrm>
            <a:off x="4577784" y="2737760"/>
            <a:ext cx="1191" cy="2860220"/>
          </a:xfrm>
          <a:prstGeom prst="line">
            <a:avLst/>
          </a:prstGeom>
          <a:ln w="76200">
            <a:solidFill>
              <a:srgbClr val="31859C"/>
            </a:solidFill>
          </a:ln>
        </p:spPr>
        <p:txBody>
          <a:bodyPr lIns="45719" rIns="45719"/>
          <a:lstStyle/>
          <a:p>
            <a:pPr/>
          </a:p>
        </p:txBody>
      </p:sp>
      <p:sp>
        <p:nvSpPr>
          <p:cNvPr id="439" name="Straight Connector 13"/>
          <p:cNvSpPr/>
          <p:nvPr/>
        </p:nvSpPr>
        <p:spPr>
          <a:xfrm flipH="1">
            <a:off x="2781643" y="4020906"/>
            <a:ext cx="3592284" cy="16329"/>
          </a:xfrm>
          <a:prstGeom prst="line">
            <a:avLst/>
          </a:prstGeom>
          <a:ln w="76200">
            <a:solidFill>
              <a:srgbClr val="31859C"/>
            </a:solidFill>
          </a:ln>
        </p:spPr>
        <p:txBody>
          <a:bodyPr lIns="45719" rIns="45719"/>
          <a:lstStyle/>
          <a:p>
            <a:pPr/>
          </a:p>
        </p:txBody>
      </p:sp>
      <p:grpSp>
        <p:nvGrpSpPr>
          <p:cNvPr id="442" name="Rounded Rectangle 14"/>
          <p:cNvGrpSpPr/>
          <p:nvPr/>
        </p:nvGrpSpPr>
        <p:grpSpPr>
          <a:xfrm>
            <a:off x="3124200" y="4267200"/>
            <a:ext cx="1118508" cy="991961"/>
            <a:chOff x="0" y="0"/>
            <a:chExt cx="1118507" cy="991960"/>
          </a:xfrm>
        </p:grpSpPr>
        <p:sp>
          <p:nvSpPr>
            <p:cNvPr id="440" name="Rounded Rectangle"/>
            <p:cNvSpPr/>
            <p:nvPr/>
          </p:nvSpPr>
          <p:spPr>
            <a:xfrm>
              <a:off x="0" y="0"/>
              <a:ext cx="1118508" cy="991961"/>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41" name="SE"/>
            <p:cNvSpPr txBox="1"/>
            <p:nvPr/>
          </p:nvSpPr>
          <p:spPr>
            <a:xfrm>
              <a:off x="106843" y="94659"/>
              <a:ext cx="904821"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SE</a:t>
              </a:r>
            </a:p>
          </p:txBody>
        </p:sp>
      </p:grpSp>
      <p:grpSp>
        <p:nvGrpSpPr>
          <p:cNvPr id="445" name="Rounded Rectangle 15"/>
          <p:cNvGrpSpPr/>
          <p:nvPr/>
        </p:nvGrpSpPr>
        <p:grpSpPr>
          <a:xfrm>
            <a:off x="4942113" y="2941867"/>
            <a:ext cx="1077688" cy="900789"/>
            <a:chOff x="0" y="0"/>
            <a:chExt cx="1077687" cy="900788"/>
          </a:xfrm>
        </p:grpSpPr>
        <p:sp>
          <p:nvSpPr>
            <p:cNvPr id="443" name="Rounded Rectangle"/>
            <p:cNvSpPr/>
            <p:nvPr/>
          </p:nvSpPr>
          <p:spPr>
            <a:xfrm>
              <a:off x="0" y="0"/>
              <a:ext cx="1077688" cy="900789"/>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44" name="B"/>
            <p:cNvSpPr txBox="1"/>
            <p:nvPr/>
          </p:nvSpPr>
          <p:spPr>
            <a:xfrm>
              <a:off x="102392" y="49074"/>
              <a:ext cx="872903"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B</a:t>
              </a:r>
            </a:p>
          </p:txBody>
        </p:sp>
      </p:grpSp>
      <p:grpSp>
        <p:nvGrpSpPr>
          <p:cNvPr id="448" name="Rounded Rectangle 16"/>
          <p:cNvGrpSpPr/>
          <p:nvPr/>
        </p:nvGrpSpPr>
        <p:grpSpPr>
          <a:xfrm>
            <a:off x="4935311" y="4267200"/>
            <a:ext cx="1130754" cy="991961"/>
            <a:chOff x="0" y="0"/>
            <a:chExt cx="1130752" cy="991960"/>
          </a:xfrm>
        </p:grpSpPr>
        <p:sp>
          <p:nvSpPr>
            <p:cNvPr id="446" name="Rounded Rectangle"/>
            <p:cNvSpPr/>
            <p:nvPr/>
          </p:nvSpPr>
          <p:spPr>
            <a:xfrm>
              <a:off x="0" y="0"/>
              <a:ext cx="1130753" cy="991961"/>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47" name="I"/>
            <p:cNvSpPr txBox="1"/>
            <p:nvPr/>
          </p:nvSpPr>
          <p:spPr>
            <a:xfrm>
              <a:off x="106842" y="94659"/>
              <a:ext cx="917069"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I</a:t>
              </a:r>
            </a:p>
          </p:txBody>
        </p:sp>
      </p:grpSp>
      <p:sp>
        <p:nvSpPr>
          <p:cNvPr id="449" name="TextBox 20"/>
          <p:cNvSpPr txBox="1"/>
          <p:nvPr/>
        </p:nvSpPr>
        <p:spPr>
          <a:xfrm>
            <a:off x="579120" y="3058885"/>
            <a:ext cx="1938746" cy="192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500">
                <a:latin typeface="Tahoma"/>
                <a:ea typeface="Tahoma"/>
                <a:cs typeface="Tahoma"/>
                <a:sym typeface="Tahoma"/>
              </a:defRPr>
            </a:pPr>
            <a:r>
              <a:t>This quadrant is a 1:1 relationship:</a:t>
            </a:r>
          </a:p>
          <a:p>
            <a:pPr>
              <a:defRPr sz="1500">
                <a:latin typeface="Tahoma"/>
                <a:ea typeface="Tahoma"/>
                <a:cs typeface="Tahoma"/>
                <a:sym typeface="Tahoma"/>
              </a:defRPr>
            </a:pPr>
            <a:r>
              <a:t>1 hour for $x</a:t>
            </a:r>
          </a:p>
          <a:p>
            <a:pPr>
              <a:defRPr sz="1500">
                <a:latin typeface="Tahoma"/>
                <a:ea typeface="Tahoma"/>
                <a:cs typeface="Tahoma"/>
                <a:sym typeface="Tahoma"/>
              </a:defRPr>
            </a:pPr>
          </a:p>
          <a:p>
            <a:pPr marL="214313" indent="-214313">
              <a:buSzPct val="100000"/>
              <a:buFont typeface="Arial"/>
              <a:buChar char="•"/>
              <a:defRPr sz="1500">
                <a:latin typeface="Tahoma"/>
                <a:ea typeface="Tahoma"/>
                <a:cs typeface="Tahoma"/>
                <a:sym typeface="Tahoma"/>
              </a:defRPr>
            </a:pPr>
            <a:r>
              <a:t>It’s time for money. </a:t>
            </a:r>
          </a:p>
          <a:p>
            <a:pPr marL="214313" indent="-214313">
              <a:buSzPct val="100000"/>
              <a:buFont typeface="Arial"/>
              <a:buChar char="•"/>
              <a:defRPr sz="1500">
                <a:latin typeface="Tahoma"/>
                <a:ea typeface="Tahoma"/>
                <a:cs typeface="Tahoma"/>
                <a:sym typeface="Tahoma"/>
              </a:defRPr>
            </a:pPr>
            <a:r>
              <a:t>Effort Based</a:t>
            </a:r>
          </a:p>
          <a:p>
            <a:pPr marL="214313" indent="-214313">
              <a:buSzPct val="100000"/>
              <a:buFont typeface="Arial"/>
              <a:buChar char="•"/>
              <a:defRPr sz="1500">
                <a:latin typeface="Tahoma"/>
                <a:ea typeface="Tahoma"/>
                <a:cs typeface="Tahoma"/>
                <a:sym typeface="Tahoma"/>
              </a:defRPr>
            </a:pPr>
            <a:r>
              <a:t>Effort and time.</a:t>
            </a:r>
          </a:p>
        </p:txBody>
      </p:sp>
      <p:sp>
        <p:nvSpPr>
          <p:cNvPr id="450" name="TextBox 22"/>
          <p:cNvSpPr txBox="1"/>
          <p:nvPr/>
        </p:nvSpPr>
        <p:spPr>
          <a:xfrm>
            <a:off x="6757186" y="3558569"/>
            <a:ext cx="1960095" cy="777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a:latin typeface="Tahoma"/>
                <a:ea typeface="Tahoma"/>
                <a:cs typeface="Tahoma"/>
                <a:sym typeface="Tahoma"/>
              </a:defRPr>
            </a:lvl1pPr>
          </a:lstStyle>
          <a:p>
            <a:pPr/>
            <a:r>
              <a:t>This quadrant produces an income by creating an asset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437"/>
                                        </p:tgtEl>
                                        <p:attrNameLst>
                                          <p:attrName>style.visibility</p:attrName>
                                        </p:attrNameLst>
                                      </p:cBhvr>
                                      <p:to>
                                        <p:strVal val="visible"/>
                                      </p:to>
                                    </p:set>
                                    <p:anim calcmode="lin" valueType="num">
                                      <p:cBhvr>
                                        <p:cTn id="13" dur="500" fill="hold"/>
                                        <p:tgtEl>
                                          <p:spTgt spid="437"/>
                                        </p:tgtEl>
                                        <p:attrNameLst>
                                          <p:attrName>ppt_x</p:attrName>
                                        </p:attrNameLst>
                                      </p:cBhvr>
                                      <p:tavLst>
                                        <p:tav tm="0">
                                          <p:val>
                                            <p:strVal val="#ppt_x"/>
                                          </p:val>
                                        </p:tav>
                                        <p:tav tm="100000">
                                          <p:val>
                                            <p:strVal val="#ppt_x"/>
                                          </p:val>
                                        </p:tav>
                                      </p:tavLst>
                                    </p:anim>
                                    <p:anim calcmode="lin" valueType="num">
                                      <p:cBhvr>
                                        <p:cTn id="14" dur="500" fill="hold"/>
                                        <p:tgtEl>
                                          <p:spTgt spid="43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Class="entr" nodeType="afterEffect" presetSubtype="4" presetID="2" grpId="3" fill="hold">
                                  <p:stCondLst>
                                    <p:cond delay="0"/>
                                  </p:stCondLst>
                                  <p:iterate type="el" backwards="0">
                                    <p:tmAbs val="0"/>
                                  </p:iterate>
                                  <p:childTnLst>
                                    <p:set>
                                      <p:cBhvr>
                                        <p:cTn id="17" fill="hold"/>
                                        <p:tgtEl>
                                          <p:spTgt spid="438"/>
                                        </p:tgtEl>
                                        <p:attrNameLst>
                                          <p:attrName>style.visibility</p:attrName>
                                        </p:attrNameLst>
                                      </p:cBhvr>
                                      <p:to>
                                        <p:strVal val="visible"/>
                                      </p:to>
                                    </p:set>
                                    <p:anim calcmode="lin" valueType="num">
                                      <p:cBhvr>
                                        <p:cTn id="18" dur="500" fill="hold"/>
                                        <p:tgtEl>
                                          <p:spTgt spid="438"/>
                                        </p:tgtEl>
                                        <p:attrNameLst>
                                          <p:attrName>ppt_x</p:attrName>
                                        </p:attrNameLst>
                                      </p:cBhvr>
                                      <p:tavLst>
                                        <p:tav tm="0">
                                          <p:val>
                                            <p:strVal val="#ppt_x"/>
                                          </p:val>
                                        </p:tav>
                                        <p:tav tm="100000">
                                          <p:val>
                                            <p:strVal val="#ppt_x"/>
                                          </p:val>
                                        </p:tav>
                                      </p:tavLst>
                                    </p:anim>
                                    <p:anim calcmode="lin" valueType="num">
                                      <p:cBhvr>
                                        <p:cTn id="19" dur="500" fill="hold"/>
                                        <p:tgtEl>
                                          <p:spTgt spid="438"/>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Class="entr" nodeType="afterEffect" presetSubtype="4" presetID="2" grpId="4" fill="hold">
                                  <p:stCondLst>
                                    <p:cond delay="0"/>
                                  </p:stCondLst>
                                  <p:iterate type="el" backwards="0">
                                    <p:tmAbs val="0"/>
                                  </p:iterate>
                                  <p:childTnLst>
                                    <p:set>
                                      <p:cBhvr>
                                        <p:cTn id="22" fill="hold"/>
                                        <p:tgtEl>
                                          <p:spTgt spid="445"/>
                                        </p:tgtEl>
                                        <p:attrNameLst>
                                          <p:attrName>style.visibility</p:attrName>
                                        </p:attrNameLst>
                                      </p:cBhvr>
                                      <p:to>
                                        <p:strVal val="visible"/>
                                      </p:to>
                                    </p:set>
                                    <p:anim calcmode="lin" valueType="num">
                                      <p:cBhvr>
                                        <p:cTn id="23" dur="500" fill="hold"/>
                                        <p:tgtEl>
                                          <p:spTgt spid="445"/>
                                        </p:tgtEl>
                                        <p:attrNameLst>
                                          <p:attrName>ppt_x</p:attrName>
                                        </p:attrNameLst>
                                      </p:cBhvr>
                                      <p:tavLst>
                                        <p:tav tm="0">
                                          <p:val>
                                            <p:strVal val="#ppt_x"/>
                                          </p:val>
                                        </p:tav>
                                        <p:tav tm="100000">
                                          <p:val>
                                            <p:strVal val="#ppt_x"/>
                                          </p:val>
                                        </p:tav>
                                      </p:tavLst>
                                    </p:anim>
                                    <p:anim calcmode="lin" valueType="num">
                                      <p:cBhvr>
                                        <p:cTn id="24" dur="500" fill="hold"/>
                                        <p:tgtEl>
                                          <p:spTgt spid="445"/>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Class="entr" nodeType="afterEffect" presetSubtype="4" presetID="2" grpId="5" fill="hold">
                                  <p:stCondLst>
                                    <p:cond delay="0"/>
                                  </p:stCondLst>
                                  <p:iterate type="el" backwards="0">
                                    <p:tmAbs val="0"/>
                                  </p:iterate>
                                  <p:childTnLst>
                                    <p:set>
                                      <p:cBhvr>
                                        <p:cTn id="27" fill="hold"/>
                                        <p:tgtEl>
                                          <p:spTgt spid="439"/>
                                        </p:tgtEl>
                                        <p:attrNameLst>
                                          <p:attrName>style.visibility</p:attrName>
                                        </p:attrNameLst>
                                      </p:cBhvr>
                                      <p:to>
                                        <p:strVal val="visible"/>
                                      </p:to>
                                    </p:set>
                                    <p:anim calcmode="lin" valueType="num">
                                      <p:cBhvr>
                                        <p:cTn id="28" dur="500" fill="hold"/>
                                        <p:tgtEl>
                                          <p:spTgt spid="439"/>
                                        </p:tgtEl>
                                        <p:attrNameLst>
                                          <p:attrName>ppt_x</p:attrName>
                                        </p:attrNameLst>
                                      </p:cBhvr>
                                      <p:tavLst>
                                        <p:tav tm="0">
                                          <p:val>
                                            <p:strVal val="#ppt_x"/>
                                          </p:val>
                                        </p:tav>
                                        <p:tav tm="100000">
                                          <p:val>
                                            <p:strVal val="#ppt_x"/>
                                          </p:val>
                                        </p:tav>
                                      </p:tavLst>
                                    </p:anim>
                                    <p:anim calcmode="lin" valueType="num">
                                      <p:cBhvr>
                                        <p:cTn id="29" dur="500" fill="hold"/>
                                        <p:tgtEl>
                                          <p:spTgt spid="439"/>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Class="entr" nodeType="afterEffect" presetSubtype="4" presetID="2" grpId="6" fill="hold">
                                  <p:stCondLst>
                                    <p:cond delay="0"/>
                                  </p:stCondLst>
                                  <p:iterate type="el" backwards="0">
                                    <p:tmAbs val="0"/>
                                  </p:iterate>
                                  <p:childTnLst>
                                    <p:set>
                                      <p:cBhvr>
                                        <p:cTn id="32" fill="hold"/>
                                        <p:tgtEl>
                                          <p:spTgt spid="442"/>
                                        </p:tgtEl>
                                        <p:attrNameLst>
                                          <p:attrName>style.visibility</p:attrName>
                                        </p:attrNameLst>
                                      </p:cBhvr>
                                      <p:to>
                                        <p:strVal val="visible"/>
                                      </p:to>
                                    </p:set>
                                    <p:anim calcmode="lin" valueType="num">
                                      <p:cBhvr>
                                        <p:cTn id="33" dur="500" fill="hold"/>
                                        <p:tgtEl>
                                          <p:spTgt spid="442"/>
                                        </p:tgtEl>
                                        <p:attrNameLst>
                                          <p:attrName>ppt_x</p:attrName>
                                        </p:attrNameLst>
                                      </p:cBhvr>
                                      <p:tavLst>
                                        <p:tav tm="0">
                                          <p:val>
                                            <p:strVal val="#ppt_x"/>
                                          </p:val>
                                        </p:tav>
                                        <p:tav tm="100000">
                                          <p:val>
                                            <p:strVal val="#ppt_x"/>
                                          </p:val>
                                        </p:tav>
                                      </p:tavLst>
                                    </p:anim>
                                    <p:anim calcmode="lin" valueType="num">
                                      <p:cBhvr>
                                        <p:cTn id="34" dur="500" fill="hold"/>
                                        <p:tgtEl>
                                          <p:spTgt spid="442"/>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Class="entr" nodeType="afterEffect" presetSubtype="4" presetID="2" grpId="7" fill="hold">
                                  <p:stCondLst>
                                    <p:cond delay="0"/>
                                  </p:stCondLst>
                                  <p:iterate type="el" backwards="0">
                                    <p:tmAbs val="0"/>
                                  </p:iterate>
                                  <p:childTnLst>
                                    <p:set>
                                      <p:cBhvr>
                                        <p:cTn id="37" fill="hold"/>
                                        <p:tgtEl>
                                          <p:spTgt spid="448"/>
                                        </p:tgtEl>
                                        <p:attrNameLst>
                                          <p:attrName>style.visibility</p:attrName>
                                        </p:attrNameLst>
                                      </p:cBhvr>
                                      <p:to>
                                        <p:strVal val="visible"/>
                                      </p:to>
                                    </p:set>
                                    <p:anim calcmode="lin" valueType="num">
                                      <p:cBhvr>
                                        <p:cTn id="38" dur="500" fill="hold"/>
                                        <p:tgtEl>
                                          <p:spTgt spid="448"/>
                                        </p:tgtEl>
                                        <p:attrNameLst>
                                          <p:attrName>ppt_x</p:attrName>
                                        </p:attrNameLst>
                                      </p:cBhvr>
                                      <p:tavLst>
                                        <p:tav tm="0">
                                          <p:val>
                                            <p:strVal val="#ppt_x"/>
                                          </p:val>
                                        </p:tav>
                                        <p:tav tm="100000">
                                          <p:val>
                                            <p:strVal val="#ppt_x"/>
                                          </p:val>
                                        </p:tav>
                                      </p:tavLst>
                                    </p:anim>
                                    <p:anim calcmode="lin" valueType="num">
                                      <p:cBhvr>
                                        <p:cTn id="39" dur="500" fill="hold"/>
                                        <p:tgtEl>
                                          <p:spTgt spid="44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16" presetID="23" grpId="8" fill="hold">
                                  <p:stCondLst>
                                    <p:cond delay="0"/>
                                  </p:stCondLst>
                                  <p:iterate type="el" backwards="0">
                                    <p:tmAbs val="0"/>
                                  </p:iterate>
                                  <p:childTnLst>
                                    <p:set>
                                      <p:cBhvr>
                                        <p:cTn id="43" fill="hold"/>
                                        <p:tgtEl>
                                          <p:spTgt spid="432"/>
                                        </p:tgtEl>
                                        <p:attrNameLst>
                                          <p:attrName>style.visibility</p:attrName>
                                        </p:attrNameLst>
                                      </p:cBhvr>
                                      <p:to>
                                        <p:strVal val="visible"/>
                                      </p:to>
                                    </p:set>
                                    <p:anim calcmode="lin" valueType="num">
                                      <p:cBhvr>
                                        <p:cTn id="44" dur="500" fill="hold"/>
                                        <p:tgtEl>
                                          <p:spTgt spid="432"/>
                                        </p:tgtEl>
                                        <p:attrNameLst>
                                          <p:attrName>ppt_w</p:attrName>
                                        </p:attrNameLst>
                                      </p:cBhvr>
                                      <p:tavLst>
                                        <p:tav tm="0">
                                          <p:val>
                                            <p:fltVal val="0"/>
                                          </p:val>
                                        </p:tav>
                                        <p:tav tm="100000">
                                          <p:val>
                                            <p:strVal val="#ppt_w"/>
                                          </p:val>
                                        </p:tav>
                                      </p:tavLst>
                                    </p:anim>
                                    <p:anim calcmode="lin" valueType="num">
                                      <p:cBhvr>
                                        <p:cTn id="45" dur="500" fill="hold"/>
                                        <p:tgtEl>
                                          <p:spTgt spid="432"/>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4" presetID="2" grpId="9" fill="hold">
                                  <p:stCondLst>
                                    <p:cond delay="0"/>
                                  </p:stCondLst>
                                  <p:iterate type="el" backwards="0">
                                    <p:tmAbs val="0"/>
                                  </p:iterate>
                                  <p:childTnLst>
                                    <p:set>
                                      <p:cBhvr>
                                        <p:cTn id="49" fill="hold"/>
                                        <p:tgtEl>
                                          <p:spTgt spid="449"/>
                                        </p:tgtEl>
                                        <p:attrNameLst>
                                          <p:attrName>style.visibility</p:attrName>
                                        </p:attrNameLst>
                                      </p:cBhvr>
                                      <p:to>
                                        <p:strVal val="visible"/>
                                      </p:to>
                                    </p:set>
                                    <p:anim calcmode="lin" valueType="num">
                                      <p:cBhvr>
                                        <p:cTn id="50" dur="1000" fill="hold"/>
                                        <p:tgtEl>
                                          <p:spTgt spid="449"/>
                                        </p:tgtEl>
                                        <p:attrNameLst>
                                          <p:attrName>ppt_x</p:attrName>
                                        </p:attrNameLst>
                                      </p:cBhvr>
                                      <p:tavLst>
                                        <p:tav tm="0">
                                          <p:val>
                                            <p:strVal val="#ppt_x"/>
                                          </p:val>
                                        </p:tav>
                                        <p:tav tm="100000">
                                          <p:val>
                                            <p:strVal val="#ppt_x"/>
                                          </p:val>
                                        </p:tav>
                                      </p:tavLst>
                                    </p:anim>
                                    <p:anim calcmode="lin" valueType="num">
                                      <p:cBhvr>
                                        <p:cTn id="51" dur="1000" fill="hold"/>
                                        <p:tgtEl>
                                          <p:spTgt spid="44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16" presetID="23" grpId="10" fill="hold">
                                  <p:stCondLst>
                                    <p:cond delay="0"/>
                                  </p:stCondLst>
                                  <p:iterate type="el" backwards="0">
                                    <p:tmAbs val="0"/>
                                  </p:iterate>
                                  <p:childTnLst>
                                    <p:set>
                                      <p:cBhvr>
                                        <p:cTn id="55" fill="hold"/>
                                        <p:tgtEl>
                                          <p:spTgt spid="431"/>
                                        </p:tgtEl>
                                        <p:attrNameLst>
                                          <p:attrName>style.visibility</p:attrName>
                                        </p:attrNameLst>
                                      </p:cBhvr>
                                      <p:to>
                                        <p:strVal val="visible"/>
                                      </p:to>
                                    </p:set>
                                    <p:anim calcmode="lin" valueType="num">
                                      <p:cBhvr>
                                        <p:cTn id="56" dur="500" fill="hold"/>
                                        <p:tgtEl>
                                          <p:spTgt spid="431"/>
                                        </p:tgtEl>
                                        <p:attrNameLst>
                                          <p:attrName>ppt_w</p:attrName>
                                        </p:attrNameLst>
                                      </p:cBhvr>
                                      <p:tavLst>
                                        <p:tav tm="0">
                                          <p:val>
                                            <p:fltVal val="0"/>
                                          </p:val>
                                        </p:tav>
                                        <p:tav tm="100000">
                                          <p:val>
                                            <p:strVal val="#ppt_w"/>
                                          </p:val>
                                        </p:tav>
                                      </p:tavLst>
                                    </p:anim>
                                    <p:anim calcmode="lin" valueType="num">
                                      <p:cBhvr>
                                        <p:cTn id="57" dur="500" fill="hold"/>
                                        <p:tgtEl>
                                          <p:spTgt spid="431"/>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4" presetID="2" grpId="11" fill="hold">
                                  <p:stCondLst>
                                    <p:cond delay="0"/>
                                  </p:stCondLst>
                                  <p:iterate type="el" backwards="0">
                                    <p:tmAbs val="0"/>
                                  </p:iterate>
                                  <p:childTnLst>
                                    <p:set>
                                      <p:cBhvr>
                                        <p:cTn id="61" fill="hold"/>
                                        <p:tgtEl>
                                          <p:spTgt spid="450"/>
                                        </p:tgtEl>
                                        <p:attrNameLst>
                                          <p:attrName>style.visibility</p:attrName>
                                        </p:attrNameLst>
                                      </p:cBhvr>
                                      <p:to>
                                        <p:strVal val="visible"/>
                                      </p:to>
                                    </p:set>
                                    <p:anim calcmode="lin" valueType="num">
                                      <p:cBhvr>
                                        <p:cTn id="62" dur="1000" fill="hold"/>
                                        <p:tgtEl>
                                          <p:spTgt spid="450"/>
                                        </p:tgtEl>
                                        <p:attrNameLst>
                                          <p:attrName>ppt_x</p:attrName>
                                        </p:attrNameLst>
                                      </p:cBhvr>
                                      <p:tavLst>
                                        <p:tav tm="0">
                                          <p:val>
                                            <p:strVal val="#ppt_x"/>
                                          </p:val>
                                        </p:tav>
                                        <p:tav tm="100000">
                                          <p:val>
                                            <p:strVal val="#ppt_x"/>
                                          </p:val>
                                        </p:tav>
                                      </p:tavLst>
                                    </p:anim>
                                    <p:anim calcmode="lin" valueType="num">
                                      <p:cBhvr>
                                        <p:cTn id="63" dur="1000" fill="hold"/>
                                        <p:tgtEl>
                                          <p:spTgt spid="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2"/>
      <p:bldP build="whole" bldLvl="1" animBg="1" rev="0" advAuto="0" spid="439" grpId="5"/>
      <p:bldP build="whole" bldLvl="1" animBg="1" rev="0" advAuto="0" spid="445" grpId="4"/>
      <p:bldP build="whole" bldLvl="1" animBg="1" rev="0" advAuto="0" spid="450" grpId="11"/>
      <p:bldP build="whole" bldLvl="1" animBg="1" rev="0" advAuto="0" spid="432" grpId="8"/>
      <p:bldP build="whole" bldLvl="1" animBg="1" rev="0" advAuto="0" spid="449" grpId="9"/>
      <p:bldP build="p" bldLvl="1" animBg="1" rev="0" advAuto="0" spid="434" grpId="1"/>
      <p:bldP build="whole" bldLvl="1" animBg="1" rev="0" advAuto="0" spid="438" grpId="3"/>
      <p:bldP build="whole" bldLvl="1" animBg="1" rev="0" advAuto="0" spid="448" grpId="7"/>
      <p:bldP build="whole" bldLvl="1" animBg="1" rev="0" advAuto="0" spid="431" grpId="10"/>
      <p:bldP build="whole" bldLvl="1" animBg="1" rev="0" advAuto="0" spid="442" grpId="6"/>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Picture 1" descr="Picture 1"/>
          <p:cNvPicPr>
            <a:picLocks noChangeAspect="1"/>
          </p:cNvPicPr>
          <p:nvPr/>
        </p:nvPicPr>
        <p:blipFill>
          <a:blip r:embed="rId2">
            <a:extLst/>
          </a:blip>
          <a:stretch>
            <a:fillRect/>
          </a:stretch>
        </p:blipFill>
        <p:spPr>
          <a:xfrm>
            <a:off x="381000" y="76200"/>
            <a:ext cx="8534400" cy="5690616"/>
          </a:xfrm>
          <a:prstGeom prst="rect">
            <a:avLst/>
          </a:prstGeom>
          <a:ln>
            <a:solidFill>
              <a:srgbClr val="000000"/>
            </a:solidFill>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Title 1"/>
          <p:cNvSpPr txBox="1"/>
          <p:nvPr>
            <p:ph type="title"/>
          </p:nvPr>
        </p:nvSpPr>
        <p:spPr>
          <a:xfrm>
            <a:off x="1066800" y="457199"/>
            <a:ext cx="7069081" cy="1036870"/>
          </a:xfrm>
          <a:prstGeom prst="rect">
            <a:avLst/>
          </a:prstGeom>
        </p:spPr>
        <p:txBody>
          <a:bodyPr/>
          <a:lstStyle/>
          <a:p>
            <a:pPr defTabSz="530351">
              <a:defRPr sz="2262"/>
            </a:pPr>
            <a:r>
              <a:t>So you’re working for 40 years for a 2% chance of success…</a:t>
            </a:r>
            <a:br/>
          </a:p>
        </p:txBody>
      </p:sp>
      <p:pic>
        <p:nvPicPr>
          <p:cNvPr id="453" name="Picture 3" descr="Picture 3"/>
          <p:cNvPicPr>
            <a:picLocks noChangeAspect="1"/>
          </p:cNvPicPr>
          <p:nvPr/>
        </p:nvPicPr>
        <p:blipFill>
          <a:blip r:embed="rId2">
            <a:extLst/>
          </a:blip>
          <a:stretch>
            <a:fillRect/>
          </a:stretch>
        </p:blipFill>
        <p:spPr>
          <a:xfrm>
            <a:off x="2209800" y="1600200"/>
            <a:ext cx="4572000" cy="4572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Title 1"/>
          <p:cNvSpPr txBox="1"/>
          <p:nvPr>
            <p:ph type="title"/>
          </p:nvPr>
        </p:nvSpPr>
        <p:spPr>
          <a:xfrm>
            <a:off x="914400" y="380999"/>
            <a:ext cx="7774886" cy="960670"/>
          </a:xfrm>
          <a:prstGeom prst="rect">
            <a:avLst/>
          </a:prstGeom>
        </p:spPr>
        <p:txBody>
          <a:bodyPr/>
          <a:lstStyle>
            <a:lvl1pPr defTabSz="731520">
              <a:defRPr sz="3120"/>
            </a:lvl1pPr>
          </a:lstStyle>
          <a:p>
            <a:pPr/>
            <a:r>
              <a:t>doTERRA creates an asset that produces income – residual income.</a:t>
            </a:r>
          </a:p>
        </p:txBody>
      </p:sp>
      <p:sp>
        <p:nvSpPr>
          <p:cNvPr id="456" name="Content Placeholder 2"/>
          <p:cNvSpPr txBox="1"/>
          <p:nvPr>
            <p:ph type="body" sz="quarter" idx="1"/>
          </p:nvPr>
        </p:nvSpPr>
        <p:spPr>
          <a:xfrm>
            <a:off x="1369111" y="1796146"/>
            <a:ext cx="6686551" cy="334737"/>
          </a:xfrm>
          <a:prstGeom prst="rect">
            <a:avLst/>
          </a:prstGeom>
        </p:spPr>
        <p:txBody>
          <a:bodyPr/>
          <a:lstStyle>
            <a:lvl1pPr>
              <a:lnSpc>
                <a:spcPct val="80000"/>
              </a:lnSpc>
              <a:spcBef>
                <a:spcPts val="400"/>
              </a:spcBef>
              <a:defRPr sz="1700"/>
            </a:lvl1pPr>
          </a:lstStyle>
          <a:p>
            <a:pPr/>
            <a:r>
              <a:t>We teach people how to improve their lives and their health</a:t>
            </a:r>
          </a:p>
        </p:txBody>
      </p:sp>
      <p:sp>
        <p:nvSpPr>
          <p:cNvPr id="457" name="TextBox 3"/>
          <p:cNvSpPr txBox="1"/>
          <p:nvPr/>
        </p:nvSpPr>
        <p:spPr>
          <a:xfrm>
            <a:off x="1102995" y="2547260"/>
            <a:ext cx="1361804"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2 hours to invite</a:t>
            </a:r>
          </a:p>
        </p:txBody>
      </p:sp>
      <p:sp>
        <p:nvSpPr>
          <p:cNvPr id="458" name="TextBox 4"/>
          <p:cNvSpPr txBox="1"/>
          <p:nvPr/>
        </p:nvSpPr>
        <p:spPr>
          <a:xfrm>
            <a:off x="1102995" y="2751367"/>
            <a:ext cx="1500598"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2 hours to teach</a:t>
            </a:r>
          </a:p>
        </p:txBody>
      </p:sp>
      <p:sp>
        <p:nvSpPr>
          <p:cNvPr id="459" name="TextBox 5"/>
          <p:cNvSpPr txBox="1"/>
          <p:nvPr/>
        </p:nvSpPr>
        <p:spPr>
          <a:xfrm>
            <a:off x="1102995" y="2955475"/>
            <a:ext cx="1655717"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2 hours to follow up</a:t>
            </a:r>
          </a:p>
        </p:txBody>
      </p:sp>
      <p:sp>
        <p:nvSpPr>
          <p:cNvPr id="460" name="Straight Connector 7"/>
          <p:cNvSpPr/>
          <p:nvPr/>
        </p:nvSpPr>
        <p:spPr>
          <a:xfrm>
            <a:off x="1057275" y="3232474"/>
            <a:ext cx="1804308" cy="588"/>
          </a:xfrm>
          <a:prstGeom prst="line">
            <a:avLst/>
          </a:prstGeom>
          <a:ln w="38100">
            <a:solidFill>
              <a:srgbClr val="4A7EBB"/>
            </a:solidFill>
          </a:ln>
        </p:spPr>
        <p:txBody>
          <a:bodyPr lIns="45719" rIns="45719"/>
          <a:lstStyle/>
          <a:p>
            <a:pPr/>
          </a:p>
        </p:txBody>
      </p:sp>
      <p:sp>
        <p:nvSpPr>
          <p:cNvPr id="461" name="TextBox 9"/>
          <p:cNvSpPr txBox="1"/>
          <p:nvPr/>
        </p:nvSpPr>
        <p:spPr>
          <a:xfrm>
            <a:off x="1102995" y="3298082"/>
            <a:ext cx="1655716"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6 hours of work</a:t>
            </a:r>
          </a:p>
        </p:txBody>
      </p:sp>
      <p:grpSp>
        <p:nvGrpSpPr>
          <p:cNvPr id="464" name="Explosion 2 11"/>
          <p:cNvGrpSpPr/>
          <p:nvPr/>
        </p:nvGrpSpPr>
        <p:grpSpPr>
          <a:xfrm>
            <a:off x="1057275" y="4188281"/>
            <a:ext cx="1808390" cy="1478095"/>
            <a:chOff x="0" y="0"/>
            <a:chExt cx="1808389" cy="1478093"/>
          </a:xfrm>
        </p:grpSpPr>
        <p:sp>
          <p:nvSpPr>
            <p:cNvPr id="462" name="Shape"/>
            <p:cNvSpPr/>
            <p:nvPr/>
          </p:nvSpPr>
          <p:spPr>
            <a:xfrm>
              <a:off x="0" y="-1"/>
              <a:ext cx="1808390" cy="1478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chemeClr val="accent1"/>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63" name="$67.50"/>
            <p:cNvSpPr txBox="1"/>
            <p:nvPr/>
          </p:nvSpPr>
          <p:spPr>
            <a:xfrm>
              <a:off x="508172" y="634478"/>
              <a:ext cx="659096" cy="258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300">
                  <a:solidFill>
                    <a:srgbClr val="FFFFFF"/>
                  </a:solidFill>
                </a:defRPr>
              </a:lvl1pPr>
            </a:lstStyle>
            <a:p>
              <a:pPr/>
              <a:r>
                <a:t>$67.50</a:t>
              </a:r>
            </a:p>
          </p:txBody>
        </p:sp>
      </p:grpSp>
      <p:sp>
        <p:nvSpPr>
          <p:cNvPr id="465" name="TextBox 12"/>
          <p:cNvSpPr txBox="1"/>
          <p:nvPr/>
        </p:nvSpPr>
        <p:spPr>
          <a:xfrm>
            <a:off x="960120" y="3641568"/>
            <a:ext cx="1941466" cy="6646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Enroll 3 people with a FPK and make $22.50 Fast Start x 3</a:t>
            </a:r>
          </a:p>
        </p:txBody>
      </p:sp>
      <p:sp>
        <p:nvSpPr>
          <p:cNvPr id="466" name="TextBox 13"/>
          <p:cNvSpPr txBox="1"/>
          <p:nvPr/>
        </p:nvSpPr>
        <p:spPr>
          <a:xfrm>
            <a:off x="3617594" y="2519745"/>
            <a:ext cx="3704955"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If those 3 do an LRP of 100 pv or more- Po3</a:t>
            </a:r>
          </a:p>
        </p:txBody>
      </p:sp>
      <p:grpSp>
        <p:nvGrpSpPr>
          <p:cNvPr id="469" name="Explosion 2 14"/>
          <p:cNvGrpSpPr/>
          <p:nvPr/>
        </p:nvGrpSpPr>
        <p:grpSpPr>
          <a:xfrm>
            <a:off x="7086600" y="2221875"/>
            <a:ext cx="987878" cy="1054725"/>
            <a:chOff x="0" y="0"/>
            <a:chExt cx="987877" cy="1054724"/>
          </a:xfrm>
        </p:grpSpPr>
        <p:sp>
          <p:nvSpPr>
            <p:cNvPr id="467" name="Shape"/>
            <p:cNvSpPr/>
            <p:nvPr/>
          </p:nvSpPr>
          <p:spPr>
            <a:xfrm>
              <a:off x="0" y="0"/>
              <a:ext cx="987879" cy="1054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chemeClr val="accent1"/>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68" name="$50"/>
            <p:cNvSpPr txBox="1"/>
            <p:nvPr/>
          </p:nvSpPr>
          <p:spPr>
            <a:xfrm>
              <a:off x="304108" y="325465"/>
              <a:ext cx="307035" cy="43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200">
                  <a:solidFill>
                    <a:srgbClr val="FFFFFF"/>
                  </a:solidFill>
                </a:defRPr>
              </a:lvl1pPr>
            </a:lstStyle>
            <a:p>
              <a:pPr/>
              <a:r>
                <a:t>$50</a:t>
              </a:r>
            </a:p>
          </p:txBody>
        </p:sp>
      </p:grpSp>
      <p:sp>
        <p:nvSpPr>
          <p:cNvPr id="470" name="TextBox 15"/>
          <p:cNvSpPr txBox="1"/>
          <p:nvPr/>
        </p:nvSpPr>
        <p:spPr>
          <a:xfrm>
            <a:off x="3895181" y="3298082"/>
            <a:ext cx="1214847"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$50 a month</a:t>
            </a:r>
          </a:p>
        </p:txBody>
      </p:sp>
      <p:sp>
        <p:nvSpPr>
          <p:cNvPr id="471" name="TextBox 16"/>
          <p:cNvSpPr txBox="1"/>
          <p:nvPr/>
        </p:nvSpPr>
        <p:spPr>
          <a:xfrm>
            <a:off x="5005523" y="3298082"/>
            <a:ext cx="1149534"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X  12 months</a:t>
            </a:r>
          </a:p>
        </p:txBody>
      </p:sp>
      <p:sp>
        <p:nvSpPr>
          <p:cNvPr id="472" name="TextBox 17"/>
          <p:cNvSpPr txBox="1"/>
          <p:nvPr/>
        </p:nvSpPr>
        <p:spPr>
          <a:xfrm>
            <a:off x="6107701" y="3298082"/>
            <a:ext cx="610691"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 $600</a:t>
            </a:r>
          </a:p>
        </p:txBody>
      </p:sp>
      <p:sp>
        <p:nvSpPr>
          <p:cNvPr id="473" name="TextBox 18"/>
          <p:cNvSpPr txBox="1"/>
          <p:nvPr/>
        </p:nvSpPr>
        <p:spPr>
          <a:xfrm>
            <a:off x="4068872" y="3582365"/>
            <a:ext cx="1284245"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Divided by 5%</a:t>
            </a:r>
          </a:p>
        </p:txBody>
      </p:sp>
      <p:sp>
        <p:nvSpPr>
          <p:cNvPr id="474" name="TextBox 19"/>
          <p:cNvSpPr txBox="1"/>
          <p:nvPr/>
        </p:nvSpPr>
        <p:spPr>
          <a:xfrm>
            <a:off x="5356588" y="3582365"/>
            <a:ext cx="1214847"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 $12,000</a:t>
            </a:r>
          </a:p>
        </p:txBody>
      </p:sp>
      <p:pic>
        <p:nvPicPr>
          <p:cNvPr id="475" name="Picture 20" descr="Picture 20"/>
          <p:cNvPicPr>
            <a:picLocks noChangeAspect="1"/>
          </p:cNvPicPr>
          <p:nvPr/>
        </p:nvPicPr>
        <p:blipFill>
          <a:blip r:embed="rId2">
            <a:extLst/>
          </a:blip>
          <a:stretch>
            <a:fillRect/>
          </a:stretch>
        </p:blipFill>
        <p:spPr>
          <a:xfrm>
            <a:off x="6966593" y="3520342"/>
            <a:ext cx="1241298" cy="1859754"/>
          </a:xfrm>
          <a:prstGeom prst="rect">
            <a:avLst/>
          </a:prstGeom>
          <a:ln>
            <a:solidFill>
              <a:srgbClr val="000000"/>
            </a:solidFill>
          </a:ln>
        </p:spPr>
      </p:pic>
      <p:sp>
        <p:nvSpPr>
          <p:cNvPr id="476" name="TextBox 21"/>
          <p:cNvSpPr txBox="1"/>
          <p:nvPr/>
        </p:nvSpPr>
        <p:spPr>
          <a:xfrm>
            <a:off x="3368998" y="4092428"/>
            <a:ext cx="3033028" cy="6929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100">
                <a:solidFill>
                  <a:srgbClr val="00B0F0"/>
                </a:solidFill>
              </a:defRPr>
            </a:lvl1pPr>
          </a:lstStyle>
          <a:p>
            <a:pPr/>
            <a:r>
              <a:t>That ONE class is worth   	$12,000!</a:t>
            </a:r>
          </a:p>
        </p:txBody>
      </p:sp>
      <p:sp>
        <p:nvSpPr>
          <p:cNvPr id="477" name="TextBox 22"/>
          <p:cNvSpPr txBox="1"/>
          <p:nvPr/>
        </p:nvSpPr>
        <p:spPr>
          <a:xfrm>
            <a:off x="3430230" y="4927329"/>
            <a:ext cx="3155095"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0000"/>
                </a:solidFill>
              </a:defRPr>
            </a:lvl1pPr>
          </a:lstStyle>
          <a:p>
            <a:pPr/>
            <a:r>
              <a:t>Now how many classes do you want to teach??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456">
                                            <p:bg/>
                                          </p:spTgt>
                                        </p:tgtEl>
                                        <p:attrNameLst>
                                          <p:attrName>style.visibility</p:attrName>
                                        </p:attrNameLst>
                                      </p:cBhvr>
                                      <p:to>
                                        <p:strVal val="visible"/>
                                      </p:to>
                                    </p:set>
                                    <p:anim calcmode="lin" valueType="num">
                                      <p:cBhvr>
                                        <p:cTn id="7" dur="500" fill="hold"/>
                                        <p:tgtEl>
                                          <p:spTgt spid="456">
                                            <p:bg/>
                                          </p:spTgt>
                                        </p:tgtEl>
                                        <p:attrNameLst>
                                          <p:attrName>ppt_x</p:attrName>
                                        </p:attrNameLst>
                                      </p:cBhvr>
                                      <p:tavLst>
                                        <p:tav tm="0">
                                          <p:val>
                                            <p:strVal val="#ppt_x"/>
                                          </p:val>
                                        </p:tav>
                                        <p:tav tm="100000">
                                          <p:val>
                                            <p:strVal val="#ppt_x"/>
                                          </p:val>
                                        </p:tav>
                                      </p:tavLst>
                                    </p:anim>
                                    <p:anim calcmode="lin" valueType="num">
                                      <p:cBhvr>
                                        <p:cTn id="8" dur="500" fill="hold"/>
                                        <p:tgtEl>
                                          <p:spTgt spid="456">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456">
                                            <p:txEl>
                                              <p:pRg st="0" end="0"/>
                                            </p:txEl>
                                          </p:spTgt>
                                        </p:tgtEl>
                                        <p:attrNameLst>
                                          <p:attrName>style.visibility</p:attrName>
                                        </p:attrNameLst>
                                      </p:cBhvr>
                                      <p:to>
                                        <p:strVal val="visible"/>
                                      </p:to>
                                    </p:set>
                                    <p:anim calcmode="lin" valueType="num">
                                      <p:cBhvr>
                                        <p:cTn id="11" dur="500" fill="hold"/>
                                        <p:tgtEl>
                                          <p:spTgt spid="456">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2" fill="hold">
                                  <p:stCondLst>
                                    <p:cond delay="0"/>
                                  </p:stCondLst>
                                  <p:iterate type="el" backwards="0">
                                    <p:tmAbs val="0"/>
                                  </p:iterate>
                                  <p:childTnLst>
                                    <p:set>
                                      <p:cBhvr>
                                        <p:cTn id="16" fill="hold"/>
                                        <p:tgtEl>
                                          <p:spTgt spid="457"/>
                                        </p:tgtEl>
                                        <p:attrNameLst>
                                          <p:attrName>style.visibility</p:attrName>
                                        </p:attrNameLst>
                                      </p:cBhvr>
                                      <p:to>
                                        <p:strVal val="visible"/>
                                      </p:to>
                                    </p:set>
                                    <p:anim calcmode="lin" valueType="num">
                                      <p:cBhvr>
                                        <p:cTn id="17" dur="1000" fill="hold"/>
                                        <p:tgtEl>
                                          <p:spTgt spid="457"/>
                                        </p:tgtEl>
                                        <p:attrNameLst>
                                          <p:attrName>ppt_x</p:attrName>
                                        </p:attrNameLst>
                                      </p:cBhvr>
                                      <p:tavLst>
                                        <p:tav tm="0">
                                          <p:val>
                                            <p:strVal val="#ppt_x"/>
                                          </p:val>
                                        </p:tav>
                                        <p:tav tm="100000">
                                          <p:val>
                                            <p:strVal val="#ppt_x"/>
                                          </p:val>
                                        </p:tav>
                                      </p:tavLst>
                                    </p:anim>
                                    <p:anim calcmode="lin" valueType="num">
                                      <p:cBhvr>
                                        <p:cTn id="18" dur="1000" fill="hold"/>
                                        <p:tgtEl>
                                          <p:spTgt spid="45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3" fill="hold">
                                  <p:stCondLst>
                                    <p:cond delay="0"/>
                                  </p:stCondLst>
                                  <p:iterate type="el" backwards="0">
                                    <p:tmAbs val="0"/>
                                  </p:iterate>
                                  <p:childTnLst>
                                    <p:set>
                                      <p:cBhvr>
                                        <p:cTn id="22" fill="hold"/>
                                        <p:tgtEl>
                                          <p:spTgt spid="458"/>
                                        </p:tgtEl>
                                        <p:attrNameLst>
                                          <p:attrName>style.visibility</p:attrName>
                                        </p:attrNameLst>
                                      </p:cBhvr>
                                      <p:to>
                                        <p:strVal val="visible"/>
                                      </p:to>
                                    </p:set>
                                    <p:anim calcmode="lin" valueType="num">
                                      <p:cBhvr>
                                        <p:cTn id="23" dur="1000" fill="hold"/>
                                        <p:tgtEl>
                                          <p:spTgt spid="458"/>
                                        </p:tgtEl>
                                        <p:attrNameLst>
                                          <p:attrName>ppt_x</p:attrName>
                                        </p:attrNameLst>
                                      </p:cBhvr>
                                      <p:tavLst>
                                        <p:tav tm="0">
                                          <p:val>
                                            <p:strVal val="#ppt_x"/>
                                          </p:val>
                                        </p:tav>
                                        <p:tav tm="100000">
                                          <p:val>
                                            <p:strVal val="#ppt_x"/>
                                          </p:val>
                                        </p:tav>
                                      </p:tavLst>
                                    </p:anim>
                                    <p:anim calcmode="lin" valueType="num">
                                      <p:cBhvr>
                                        <p:cTn id="24" dur="1000" fill="hold"/>
                                        <p:tgtEl>
                                          <p:spTgt spid="45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4" fill="hold">
                                  <p:stCondLst>
                                    <p:cond delay="0"/>
                                  </p:stCondLst>
                                  <p:iterate type="el" backwards="0">
                                    <p:tmAbs val="0"/>
                                  </p:iterate>
                                  <p:childTnLst>
                                    <p:set>
                                      <p:cBhvr>
                                        <p:cTn id="28" fill="hold"/>
                                        <p:tgtEl>
                                          <p:spTgt spid="459"/>
                                        </p:tgtEl>
                                        <p:attrNameLst>
                                          <p:attrName>style.visibility</p:attrName>
                                        </p:attrNameLst>
                                      </p:cBhvr>
                                      <p:to>
                                        <p:strVal val="visible"/>
                                      </p:to>
                                    </p:set>
                                    <p:anim calcmode="lin" valueType="num">
                                      <p:cBhvr>
                                        <p:cTn id="29" dur="1000" fill="hold"/>
                                        <p:tgtEl>
                                          <p:spTgt spid="459"/>
                                        </p:tgtEl>
                                        <p:attrNameLst>
                                          <p:attrName>ppt_x</p:attrName>
                                        </p:attrNameLst>
                                      </p:cBhvr>
                                      <p:tavLst>
                                        <p:tav tm="0">
                                          <p:val>
                                            <p:strVal val="#ppt_x"/>
                                          </p:val>
                                        </p:tav>
                                        <p:tav tm="100000">
                                          <p:val>
                                            <p:strVal val="#ppt_x"/>
                                          </p:val>
                                        </p:tav>
                                      </p:tavLst>
                                    </p:anim>
                                    <p:anim calcmode="lin" valueType="num">
                                      <p:cBhvr>
                                        <p:cTn id="30" dur="1000" fill="hold"/>
                                        <p:tgtEl>
                                          <p:spTgt spid="4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5" fill="hold">
                                  <p:stCondLst>
                                    <p:cond delay="0"/>
                                  </p:stCondLst>
                                  <p:iterate type="el" backwards="0">
                                    <p:tmAbs val="0"/>
                                  </p:iterate>
                                  <p:childTnLst>
                                    <p:set>
                                      <p:cBhvr>
                                        <p:cTn id="34" fill="hold"/>
                                        <p:tgtEl>
                                          <p:spTgt spid="460"/>
                                        </p:tgtEl>
                                        <p:attrNameLst>
                                          <p:attrName>style.visibility</p:attrName>
                                        </p:attrNameLst>
                                      </p:cBhvr>
                                      <p:to>
                                        <p:strVal val="visible"/>
                                      </p:to>
                                    </p:set>
                                    <p:anim calcmode="lin" valueType="num">
                                      <p:cBhvr>
                                        <p:cTn id="35" dur="1000" fill="hold"/>
                                        <p:tgtEl>
                                          <p:spTgt spid="460"/>
                                        </p:tgtEl>
                                        <p:attrNameLst>
                                          <p:attrName>ppt_x</p:attrName>
                                        </p:attrNameLst>
                                      </p:cBhvr>
                                      <p:tavLst>
                                        <p:tav tm="0">
                                          <p:val>
                                            <p:strVal val="#ppt_x"/>
                                          </p:val>
                                        </p:tav>
                                        <p:tav tm="100000">
                                          <p:val>
                                            <p:strVal val="#ppt_x"/>
                                          </p:val>
                                        </p:tav>
                                      </p:tavLst>
                                    </p:anim>
                                    <p:anim calcmode="lin" valueType="num">
                                      <p:cBhvr>
                                        <p:cTn id="36" dur="1000" fill="hold"/>
                                        <p:tgtEl>
                                          <p:spTgt spid="46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6" fill="hold">
                                  <p:stCondLst>
                                    <p:cond delay="0"/>
                                  </p:stCondLst>
                                  <p:iterate type="el" backwards="0">
                                    <p:tmAbs val="0"/>
                                  </p:iterate>
                                  <p:childTnLst>
                                    <p:set>
                                      <p:cBhvr>
                                        <p:cTn id="40" fill="hold"/>
                                        <p:tgtEl>
                                          <p:spTgt spid="461"/>
                                        </p:tgtEl>
                                        <p:attrNameLst>
                                          <p:attrName>style.visibility</p:attrName>
                                        </p:attrNameLst>
                                      </p:cBhvr>
                                      <p:to>
                                        <p:strVal val="visible"/>
                                      </p:to>
                                    </p:set>
                                    <p:anim calcmode="lin" valueType="num">
                                      <p:cBhvr>
                                        <p:cTn id="41" dur="1000" fill="hold"/>
                                        <p:tgtEl>
                                          <p:spTgt spid="461"/>
                                        </p:tgtEl>
                                        <p:attrNameLst>
                                          <p:attrName>ppt_x</p:attrName>
                                        </p:attrNameLst>
                                      </p:cBhvr>
                                      <p:tavLst>
                                        <p:tav tm="0">
                                          <p:val>
                                            <p:strVal val="#ppt_x"/>
                                          </p:val>
                                        </p:tav>
                                        <p:tav tm="100000">
                                          <p:val>
                                            <p:strVal val="#ppt_x"/>
                                          </p:val>
                                        </p:tav>
                                      </p:tavLst>
                                    </p:anim>
                                    <p:anim calcmode="lin" valueType="num">
                                      <p:cBhvr>
                                        <p:cTn id="42" dur="1000" fill="hold"/>
                                        <p:tgtEl>
                                          <p:spTgt spid="46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7" fill="hold">
                                  <p:stCondLst>
                                    <p:cond delay="0"/>
                                  </p:stCondLst>
                                  <p:iterate type="el" backwards="0">
                                    <p:tmAbs val="0"/>
                                  </p:iterate>
                                  <p:childTnLst>
                                    <p:set>
                                      <p:cBhvr>
                                        <p:cTn id="46" fill="hold"/>
                                        <p:tgtEl>
                                          <p:spTgt spid="465"/>
                                        </p:tgtEl>
                                        <p:attrNameLst>
                                          <p:attrName>style.visibility</p:attrName>
                                        </p:attrNameLst>
                                      </p:cBhvr>
                                      <p:to>
                                        <p:strVal val="visible"/>
                                      </p:to>
                                    </p:set>
                                    <p:anim calcmode="lin" valueType="num">
                                      <p:cBhvr>
                                        <p:cTn id="47" dur="500" fill="hold"/>
                                        <p:tgtEl>
                                          <p:spTgt spid="465"/>
                                        </p:tgtEl>
                                        <p:attrNameLst>
                                          <p:attrName>ppt_x</p:attrName>
                                        </p:attrNameLst>
                                      </p:cBhvr>
                                      <p:tavLst>
                                        <p:tav tm="0">
                                          <p:val>
                                            <p:strVal val="#ppt_x"/>
                                          </p:val>
                                        </p:tav>
                                        <p:tav tm="100000">
                                          <p:val>
                                            <p:strVal val="#ppt_x"/>
                                          </p:val>
                                        </p:tav>
                                      </p:tavLst>
                                    </p:anim>
                                    <p:anim calcmode="lin" valueType="num">
                                      <p:cBhvr>
                                        <p:cTn id="48" dur="500" fill="hold"/>
                                        <p:tgtEl>
                                          <p:spTgt spid="46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 presetID="2" grpId="8" fill="hold">
                                  <p:stCondLst>
                                    <p:cond delay="0"/>
                                  </p:stCondLst>
                                  <p:iterate type="el" backwards="0">
                                    <p:tmAbs val="0"/>
                                  </p:iterate>
                                  <p:childTnLst>
                                    <p:set>
                                      <p:cBhvr>
                                        <p:cTn id="52" fill="hold"/>
                                        <p:tgtEl>
                                          <p:spTgt spid="464"/>
                                        </p:tgtEl>
                                        <p:attrNameLst>
                                          <p:attrName>style.visibility</p:attrName>
                                        </p:attrNameLst>
                                      </p:cBhvr>
                                      <p:to>
                                        <p:strVal val="visible"/>
                                      </p:to>
                                    </p:set>
                                    <p:anim calcmode="lin" valueType="num">
                                      <p:cBhvr>
                                        <p:cTn id="53" dur="1822" fill="hold"/>
                                        <p:tgtEl>
                                          <p:spTgt spid="464"/>
                                        </p:tgtEl>
                                        <p:attrNameLst>
                                          <p:attrName>ppt_x</p:attrName>
                                        </p:attrNameLst>
                                      </p:cBhvr>
                                      <p:tavLst>
                                        <p:tav tm="0">
                                          <p:val>
                                            <p:strVal val="#ppt_x"/>
                                          </p:val>
                                        </p:tav>
                                        <p:tav tm="100000">
                                          <p:val>
                                            <p:strVal val="#ppt_x"/>
                                          </p:val>
                                        </p:tav>
                                      </p:tavLst>
                                    </p:anim>
                                    <p:anim calcmode="lin" valueType="num">
                                      <p:cBhvr>
                                        <p:cTn id="54" dur="1822" fill="hold"/>
                                        <p:tgtEl>
                                          <p:spTgt spid="464"/>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9" fill="hold">
                                  <p:stCondLst>
                                    <p:cond delay="0"/>
                                  </p:stCondLst>
                                  <p:iterate type="el" backwards="0">
                                    <p:tmAbs val="0"/>
                                  </p:iterate>
                                  <p:childTnLst>
                                    <p:set>
                                      <p:cBhvr>
                                        <p:cTn id="58" fill="hold"/>
                                        <p:tgtEl>
                                          <p:spTgt spid="466"/>
                                        </p:tgtEl>
                                        <p:attrNameLst>
                                          <p:attrName>style.visibility</p:attrName>
                                        </p:attrNameLst>
                                      </p:cBhvr>
                                      <p:to>
                                        <p:strVal val="visible"/>
                                      </p:to>
                                    </p:set>
                                    <p:anim calcmode="lin" valueType="num">
                                      <p:cBhvr>
                                        <p:cTn id="59" dur="500" fill="hold"/>
                                        <p:tgtEl>
                                          <p:spTgt spid="466"/>
                                        </p:tgtEl>
                                        <p:attrNameLst>
                                          <p:attrName>ppt_w</p:attrName>
                                        </p:attrNameLst>
                                      </p:cBhvr>
                                      <p:tavLst>
                                        <p:tav tm="0">
                                          <p:val>
                                            <p:fltVal val="0"/>
                                          </p:val>
                                        </p:tav>
                                        <p:tav tm="100000">
                                          <p:val>
                                            <p:strVal val="#ppt_w"/>
                                          </p:val>
                                        </p:tav>
                                      </p:tavLst>
                                    </p:anim>
                                    <p:anim calcmode="lin" valueType="num">
                                      <p:cBhvr>
                                        <p:cTn id="60" dur="500" fill="hold"/>
                                        <p:tgtEl>
                                          <p:spTgt spid="46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1" presetID="2" grpId="10" fill="hold">
                                  <p:stCondLst>
                                    <p:cond delay="0"/>
                                  </p:stCondLst>
                                  <p:iterate type="el" backwards="0">
                                    <p:tmAbs val="0"/>
                                  </p:iterate>
                                  <p:childTnLst>
                                    <p:set>
                                      <p:cBhvr>
                                        <p:cTn id="64" fill="hold"/>
                                        <p:tgtEl>
                                          <p:spTgt spid="469"/>
                                        </p:tgtEl>
                                        <p:attrNameLst>
                                          <p:attrName>style.visibility</p:attrName>
                                        </p:attrNameLst>
                                      </p:cBhvr>
                                      <p:to>
                                        <p:strVal val="visible"/>
                                      </p:to>
                                    </p:set>
                                    <p:anim calcmode="lin" valueType="num">
                                      <p:cBhvr>
                                        <p:cTn id="65" dur="1822" fill="hold"/>
                                        <p:tgtEl>
                                          <p:spTgt spid="469"/>
                                        </p:tgtEl>
                                        <p:attrNameLst>
                                          <p:attrName>ppt_x</p:attrName>
                                        </p:attrNameLst>
                                      </p:cBhvr>
                                      <p:tavLst>
                                        <p:tav tm="0">
                                          <p:val>
                                            <p:strVal val="#ppt_x"/>
                                          </p:val>
                                        </p:tav>
                                        <p:tav tm="100000">
                                          <p:val>
                                            <p:strVal val="#ppt_x"/>
                                          </p:val>
                                        </p:tav>
                                      </p:tavLst>
                                    </p:anim>
                                    <p:anim calcmode="lin" valueType="num">
                                      <p:cBhvr>
                                        <p:cTn id="66" dur="1822" fill="hold"/>
                                        <p:tgtEl>
                                          <p:spTgt spid="469"/>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Class="entr" nodeType="clickEffect" presetID="10" grpId="11" fill="hold">
                                  <p:stCondLst>
                                    <p:cond delay="0"/>
                                  </p:stCondLst>
                                  <p:iterate type="el" backwards="0">
                                    <p:tmAbs val="0"/>
                                  </p:iterate>
                                  <p:childTnLst>
                                    <p:set>
                                      <p:cBhvr>
                                        <p:cTn id="70" fill="hold"/>
                                        <p:tgtEl>
                                          <p:spTgt spid="470"/>
                                        </p:tgtEl>
                                        <p:attrNameLst>
                                          <p:attrName>style.visibility</p:attrName>
                                        </p:attrNameLst>
                                      </p:cBhvr>
                                      <p:to>
                                        <p:strVal val="visible"/>
                                      </p:to>
                                    </p:set>
                                    <p:animEffect filter="fade" transition="in">
                                      <p:cBhvr>
                                        <p:cTn id="71" dur="500"/>
                                        <p:tgtEl>
                                          <p:spTgt spid="470"/>
                                        </p:tgtEl>
                                      </p:cBhvr>
                                    </p:animEffect>
                                  </p:childTnLst>
                                </p:cTn>
                              </p:par>
                            </p:childTnLst>
                          </p:cTn>
                        </p:par>
                      </p:childTnLst>
                    </p:cTn>
                  </p:par>
                  <p:par>
                    <p:cTn id="72" fill="hold">
                      <p:stCondLst>
                        <p:cond delay="indefinite"/>
                      </p:stCondLst>
                      <p:childTnLst>
                        <p:par>
                          <p:cTn id="73" fill="hold">
                            <p:stCondLst>
                              <p:cond delay="0"/>
                            </p:stCondLst>
                            <p:childTnLst>
                              <p:par>
                                <p:cTn id="74" presetClass="entr" nodeType="clickEffect" presetID="10" grpId="12" fill="hold">
                                  <p:stCondLst>
                                    <p:cond delay="0"/>
                                  </p:stCondLst>
                                  <p:iterate type="el" backwards="0">
                                    <p:tmAbs val="0"/>
                                  </p:iterate>
                                  <p:childTnLst>
                                    <p:set>
                                      <p:cBhvr>
                                        <p:cTn id="75" fill="hold"/>
                                        <p:tgtEl>
                                          <p:spTgt spid="471"/>
                                        </p:tgtEl>
                                        <p:attrNameLst>
                                          <p:attrName>style.visibility</p:attrName>
                                        </p:attrNameLst>
                                      </p:cBhvr>
                                      <p:to>
                                        <p:strVal val="visible"/>
                                      </p:to>
                                    </p:set>
                                    <p:animEffect filter="fade" transition="in">
                                      <p:cBhvr>
                                        <p:cTn id="76" dur="500"/>
                                        <p:tgtEl>
                                          <p:spTgt spid="471"/>
                                        </p:tgtEl>
                                      </p:cBhvr>
                                    </p:animEffect>
                                  </p:childTnLst>
                                </p:cTn>
                              </p:par>
                            </p:childTnLst>
                          </p:cTn>
                        </p:par>
                      </p:childTnLst>
                    </p:cTn>
                  </p:par>
                  <p:par>
                    <p:cTn id="77" fill="hold">
                      <p:stCondLst>
                        <p:cond delay="indefinite"/>
                      </p:stCondLst>
                      <p:childTnLst>
                        <p:par>
                          <p:cTn id="78" fill="hold">
                            <p:stCondLst>
                              <p:cond delay="0"/>
                            </p:stCondLst>
                            <p:childTnLst>
                              <p:par>
                                <p:cTn id="79" presetClass="entr" nodeType="clickEffect" presetID="10" grpId="13" fill="hold">
                                  <p:stCondLst>
                                    <p:cond delay="0"/>
                                  </p:stCondLst>
                                  <p:iterate type="el" backwards="0">
                                    <p:tmAbs val="0"/>
                                  </p:iterate>
                                  <p:childTnLst>
                                    <p:set>
                                      <p:cBhvr>
                                        <p:cTn id="80" fill="hold"/>
                                        <p:tgtEl>
                                          <p:spTgt spid="472"/>
                                        </p:tgtEl>
                                        <p:attrNameLst>
                                          <p:attrName>style.visibility</p:attrName>
                                        </p:attrNameLst>
                                      </p:cBhvr>
                                      <p:to>
                                        <p:strVal val="visible"/>
                                      </p:to>
                                    </p:set>
                                    <p:animEffect filter="fade" transition="in">
                                      <p:cBhvr>
                                        <p:cTn id="81" dur="500"/>
                                        <p:tgtEl>
                                          <p:spTgt spid="472"/>
                                        </p:tgtEl>
                                      </p:cBhvr>
                                    </p:animEffect>
                                  </p:childTnLst>
                                </p:cTn>
                              </p:par>
                            </p:childTnLst>
                          </p:cTn>
                        </p:par>
                      </p:childTnLst>
                    </p:cTn>
                  </p:par>
                  <p:par>
                    <p:cTn id="82" fill="hold">
                      <p:stCondLst>
                        <p:cond delay="indefinite"/>
                      </p:stCondLst>
                      <p:childTnLst>
                        <p:par>
                          <p:cTn id="83" fill="hold">
                            <p:stCondLst>
                              <p:cond delay="0"/>
                            </p:stCondLst>
                            <p:childTnLst>
                              <p:par>
                                <p:cTn id="84" presetClass="entr" nodeType="clickEffect" presetID="10" grpId="14" fill="hold">
                                  <p:stCondLst>
                                    <p:cond delay="0"/>
                                  </p:stCondLst>
                                  <p:iterate type="el" backwards="0">
                                    <p:tmAbs val="0"/>
                                  </p:iterate>
                                  <p:childTnLst>
                                    <p:set>
                                      <p:cBhvr>
                                        <p:cTn id="85" fill="hold"/>
                                        <p:tgtEl>
                                          <p:spTgt spid="473"/>
                                        </p:tgtEl>
                                        <p:attrNameLst>
                                          <p:attrName>style.visibility</p:attrName>
                                        </p:attrNameLst>
                                      </p:cBhvr>
                                      <p:to>
                                        <p:strVal val="visible"/>
                                      </p:to>
                                    </p:set>
                                    <p:animEffect filter="fade" transition="in">
                                      <p:cBhvr>
                                        <p:cTn id="86" dur="500"/>
                                        <p:tgtEl>
                                          <p:spTgt spid="473"/>
                                        </p:tgtEl>
                                      </p:cBhvr>
                                    </p:animEffect>
                                  </p:childTnLst>
                                </p:cTn>
                              </p:par>
                            </p:childTnLst>
                          </p:cTn>
                        </p:par>
                      </p:childTnLst>
                    </p:cTn>
                  </p:par>
                  <p:par>
                    <p:cTn id="87" fill="hold">
                      <p:stCondLst>
                        <p:cond delay="indefinite"/>
                      </p:stCondLst>
                      <p:childTnLst>
                        <p:par>
                          <p:cTn id="88" fill="hold">
                            <p:stCondLst>
                              <p:cond delay="0"/>
                            </p:stCondLst>
                            <p:childTnLst>
                              <p:par>
                                <p:cTn id="89" presetClass="entr" nodeType="clickEffect" presetID="10" grpId="15" fill="hold">
                                  <p:stCondLst>
                                    <p:cond delay="0"/>
                                  </p:stCondLst>
                                  <p:iterate type="el" backwards="0">
                                    <p:tmAbs val="0"/>
                                  </p:iterate>
                                  <p:childTnLst>
                                    <p:set>
                                      <p:cBhvr>
                                        <p:cTn id="90" fill="hold"/>
                                        <p:tgtEl>
                                          <p:spTgt spid="474"/>
                                        </p:tgtEl>
                                        <p:attrNameLst>
                                          <p:attrName>style.visibility</p:attrName>
                                        </p:attrNameLst>
                                      </p:cBhvr>
                                      <p:to>
                                        <p:strVal val="visible"/>
                                      </p:to>
                                    </p:set>
                                    <p:animEffect filter="fade" transition="in">
                                      <p:cBhvr>
                                        <p:cTn id="91" dur="500"/>
                                        <p:tgtEl>
                                          <p:spTgt spid="474"/>
                                        </p:tgtEl>
                                      </p:cBhvr>
                                    </p:animEffect>
                                  </p:childTnLst>
                                </p:cTn>
                              </p:par>
                            </p:childTnLst>
                          </p:cTn>
                        </p:par>
                      </p:childTnLst>
                    </p:cTn>
                  </p:par>
                  <p:par>
                    <p:cTn id="92" fill="hold">
                      <p:stCondLst>
                        <p:cond delay="indefinite"/>
                      </p:stCondLst>
                      <p:childTnLst>
                        <p:par>
                          <p:cTn id="93" fill="hold">
                            <p:stCondLst>
                              <p:cond delay="0"/>
                            </p:stCondLst>
                            <p:childTnLst>
                              <p:par>
                                <p:cTn id="94" presetClass="entr" nodeType="clickEffect" presetSubtype="16" presetID="23" grpId="16" fill="hold">
                                  <p:stCondLst>
                                    <p:cond delay="0"/>
                                  </p:stCondLst>
                                  <p:iterate type="el" backwards="0">
                                    <p:tmAbs val="0"/>
                                  </p:iterate>
                                  <p:childTnLst>
                                    <p:set>
                                      <p:cBhvr>
                                        <p:cTn id="95" fill="hold"/>
                                        <p:tgtEl>
                                          <p:spTgt spid="476"/>
                                        </p:tgtEl>
                                        <p:attrNameLst>
                                          <p:attrName>style.visibility</p:attrName>
                                        </p:attrNameLst>
                                      </p:cBhvr>
                                      <p:to>
                                        <p:strVal val="visible"/>
                                      </p:to>
                                    </p:set>
                                    <p:anim calcmode="lin" valueType="num">
                                      <p:cBhvr>
                                        <p:cTn id="96" dur="500" fill="hold"/>
                                        <p:tgtEl>
                                          <p:spTgt spid="476"/>
                                        </p:tgtEl>
                                        <p:attrNameLst>
                                          <p:attrName>ppt_w</p:attrName>
                                        </p:attrNameLst>
                                      </p:cBhvr>
                                      <p:tavLst>
                                        <p:tav tm="0">
                                          <p:val>
                                            <p:fltVal val="0"/>
                                          </p:val>
                                        </p:tav>
                                        <p:tav tm="100000">
                                          <p:val>
                                            <p:strVal val="#ppt_w"/>
                                          </p:val>
                                        </p:tav>
                                      </p:tavLst>
                                    </p:anim>
                                    <p:anim calcmode="lin" valueType="num">
                                      <p:cBhvr>
                                        <p:cTn id="97" dur="500" fill="hold"/>
                                        <p:tgtEl>
                                          <p:spTgt spid="476"/>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Class="entr" nodeType="clickEffect" presetID="10" grpId="17" fill="hold">
                                  <p:stCondLst>
                                    <p:cond delay="0"/>
                                  </p:stCondLst>
                                  <p:iterate type="el" backwards="0">
                                    <p:tmAbs val="0"/>
                                  </p:iterate>
                                  <p:childTnLst>
                                    <p:set>
                                      <p:cBhvr>
                                        <p:cTn id="101" fill="hold"/>
                                        <p:tgtEl>
                                          <p:spTgt spid="477"/>
                                        </p:tgtEl>
                                        <p:attrNameLst>
                                          <p:attrName>style.visibility</p:attrName>
                                        </p:attrNameLst>
                                      </p:cBhvr>
                                      <p:to>
                                        <p:strVal val="visible"/>
                                      </p:to>
                                    </p:set>
                                    <p:animEffect filter="fade" transition="in">
                                      <p:cBhvr>
                                        <p:cTn id="102" dur="5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6" grpId="9"/>
      <p:bldP build="whole" bldLvl="1" animBg="1" rev="0" advAuto="0" spid="457" grpId="2"/>
      <p:bldP build="whole" bldLvl="1" animBg="1" rev="0" advAuto="0" spid="472" grpId="13"/>
      <p:bldP build="whole" bldLvl="1" animBg="1" rev="0" advAuto="0" spid="461" grpId="6"/>
      <p:bldP build="whole" bldLvl="1" animBg="1" rev="0" advAuto="0" spid="473" grpId="14"/>
      <p:bldP build="whole" bldLvl="1" animBg="1" rev="0" advAuto="0" spid="464" grpId="8"/>
      <p:bldP build="whole" bldLvl="1" animBg="1" rev="0" advAuto="0" spid="470" grpId="11"/>
      <p:bldP build="whole" bldLvl="1" animBg="1" rev="0" advAuto="0" spid="476" grpId="16"/>
      <p:bldP build="whole" bldLvl="1" animBg="1" rev="0" advAuto="0" spid="459" grpId="4"/>
      <p:bldP build="whole" bldLvl="1" animBg="1" rev="0" advAuto="0" spid="477" grpId="17"/>
      <p:bldP build="whole" bldLvl="1" animBg="1" rev="0" advAuto="0" spid="469" grpId="10"/>
      <p:bldP build="whole" bldLvl="1" animBg="1" rev="0" advAuto="0" spid="465" grpId="7"/>
      <p:bldP build="whole" bldLvl="1" animBg="1" rev="0" advAuto="0" spid="471" grpId="12"/>
      <p:bldP build="whole" bldLvl="1" animBg="1" rev="0" advAuto="0" spid="474" grpId="15"/>
      <p:bldP build="whole" bldLvl="1" animBg="1" rev="0" advAuto="0" spid="460" grpId="5"/>
      <p:bldP build="whole" bldLvl="1" animBg="1" rev="0" advAuto="0" spid="458" grpId="3"/>
      <p:bldP build="p" bldLvl="1" animBg="1" rev="0" advAuto="0" spid="456"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Title 1"/>
          <p:cNvSpPr txBox="1"/>
          <p:nvPr>
            <p:ph type="title"/>
          </p:nvPr>
        </p:nvSpPr>
        <p:spPr>
          <a:xfrm>
            <a:off x="304800" y="274638"/>
            <a:ext cx="8229600" cy="1143001"/>
          </a:xfrm>
          <a:prstGeom prst="rect">
            <a:avLst/>
          </a:prstGeom>
        </p:spPr>
        <p:txBody>
          <a:bodyPr/>
          <a:lstStyle>
            <a:lvl1pPr defTabSz="886968">
              <a:defRPr sz="3783"/>
            </a:lvl1pPr>
          </a:lstStyle>
          <a:p>
            <a:pPr/>
            <a:r>
              <a:t>On this scale, how much would you like to earn a month?</a:t>
            </a:r>
          </a:p>
        </p:txBody>
      </p:sp>
      <p:pic>
        <p:nvPicPr>
          <p:cNvPr id="480" name="Picture 3" descr="Picture 3"/>
          <p:cNvPicPr>
            <a:picLocks noChangeAspect="1"/>
          </p:cNvPicPr>
          <p:nvPr/>
        </p:nvPicPr>
        <p:blipFill>
          <a:blip r:embed="rId2">
            <a:extLst/>
          </a:blip>
          <a:stretch>
            <a:fillRect/>
          </a:stretch>
        </p:blipFill>
        <p:spPr>
          <a:xfrm>
            <a:off x="4661289" y="1602408"/>
            <a:ext cx="4025511" cy="4493592"/>
          </a:xfrm>
          <a:prstGeom prst="rect">
            <a:avLst/>
          </a:prstGeom>
          <a:ln w="12700">
            <a:miter lim="400000"/>
          </a:ln>
        </p:spPr>
      </p:pic>
      <p:sp>
        <p:nvSpPr>
          <p:cNvPr id="481" name="Oval 4"/>
          <p:cNvSpPr/>
          <p:nvPr/>
        </p:nvSpPr>
        <p:spPr>
          <a:xfrm rot="5400000">
            <a:off x="7039188" y="2695789"/>
            <a:ext cx="338989" cy="822635"/>
          </a:xfrm>
          <a:prstGeom prst="ellipse">
            <a:avLst/>
          </a:prstGeom>
          <a:ln w="38100">
            <a:solidFill>
              <a:srgbClr val="FF0000"/>
            </a:solidFill>
          </a:ln>
        </p:spPr>
        <p:txBody>
          <a:bodyPr lIns="45719" rIns="45719" anchor="ctr"/>
          <a:lstStyle/>
          <a:p>
            <a:pPr algn="ctr">
              <a:defRPr sz="1300">
                <a:solidFill>
                  <a:srgbClr val="FFFFFF"/>
                </a:solidFill>
              </a:defRPr>
            </a:pPr>
          </a:p>
        </p:txBody>
      </p:sp>
      <p:sp>
        <p:nvSpPr>
          <p:cNvPr id="482" name="TextBox 5"/>
          <p:cNvSpPr txBox="1"/>
          <p:nvPr/>
        </p:nvSpPr>
        <p:spPr>
          <a:xfrm>
            <a:off x="750570" y="2286000"/>
            <a:ext cx="3770941"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Most people will choose Gold because that is where their belief level is at.</a:t>
            </a:r>
          </a:p>
        </p:txBody>
      </p:sp>
      <p:sp>
        <p:nvSpPr>
          <p:cNvPr id="483" name="TextBox 6"/>
          <p:cNvSpPr txBox="1"/>
          <p:nvPr/>
        </p:nvSpPr>
        <p:spPr>
          <a:xfrm>
            <a:off x="860867" y="3200400"/>
            <a:ext cx="3802924" cy="1209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Gold = $4,500 a month x 12 months = $54,000</a:t>
            </a:r>
          </a:p>
          <a:p>
            <a:pPr/>
          </a:p>
          <a:p>
            <a:pPr algn="ctr"/>
            <a:r>
              <a:t>Divided by .05% = $1,080,000</a:t>
            </a:r>
          </a:p>
        </p:txBody>
      </p:sp>
      <p:sp>
        <p:nvSpPr>
          <p:cNvPr id="484" name="TextBox 7"/>
          <p:cNvSpPr txBox="1"/>
          <p:nvPr/>
        </p:nvSpPr>
        <p:spPr>
          <a:xfrm>
            <a:off x="121919" y="4648200"/>
            <a:ext cx="4545877" cy="1209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If it takes 30 months (2 ½ years) to get there </a:t>
            </a:r>
          </a:p>
          <a:p>
            <a:pPr algn="ctr"/>
            <a:r>
              <a:t>= </a:t>
            </a:r>
          </a:p>
          <a:p>
            <a:pPr algn="ctr"/>
            <a:r>
              <a:t>$36,000 </a:t>
            </a:r>
            <a:r>
              <a:rPr b="1" u="sng"/>
              <a:t>a month</a:t>
            </a:r>
            <a:r>
              <a:t> that you have been investing to create that residual return</a:t>
            </a:r>
          </a:p>
        </p:txBody>
      </p:sp>
      <p:sp>
        <p:nvSpPr>
          <p:cNvPr id="485" name="Oval 8"/>
          <p:cNvSpPr/>
          <p:nvPr/>
        </p:nvSpPr>
        <p:spPr>
          <a:xfrm rot="5400000">
            <a:off x="3440029" y="3494170"/>
            <a:ext cx="372549" cy="1461409"/>
          </a:xfrm>
          <a:prstGeom prst="ellipse">
            <a:avLst/>
          </a:prstGeom>
          <a:ln w="38100">
            <a:solidFill>
              <a:srgbClr val="FF0000"/>
            </a:solidFill>
          </a:ln>
        </p:spPr>
        <p:txBody>
          <a:bodyPr lIns="45719" rIns="45719" anchor="ctr"/>
          <a:lstStyle/>
          <a:p>
            <a:pPr algn="ctr">
              <a:defRPr sz="1300">
                <a:solidFill>
                  <a:srgbClr val="FFFFFF"/>
                </a:solidFill>
              </a:defRPr>
            </a:pPr>
          </a:p>
        </p:txBody>
      </p:sp>
      <p:sp>
        <p:nvSpPr>
          <p:cNvPr id="486" name="TextBox 9"/>
          <p:cNvSpPr txBox="1"/>
          <p:nvPr/>
        </p:nvSpPr>
        <p:spPr>
          <a:xfrm>
            <a:off x="5559333" y="2147499"/>
            <a:ext cx="496390"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2014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5" grpId="1" fill="hold">
                                  <p:stCondLst>
                                    <p:cond delay="0"/>
                                  </p:stCondLst>
                                  <p:iterate type="el" backwards="0">
                                    <p:tmAbs val="0"/>
                                  </p:iterate>
                                  <p:childTnLst>
                                    <p:set>
                                      <p:cBhvr>
                                        <p:cTn id="6" fill="hold"/>
                                        <p:tgtEl>
                                          <p:spTgt spid="480"/>
                                        </p:tgtEl>
                                        <p:attrNameLst>
                                          <p:attrName>style.visibility</p:attrName>
                                        </p:attrNameLst>
                                      </p:cBhvr>
                                      <p:to>
                                        <p:strVal val="visible"/>
                                      </p:to>
                                    </p:set>
                                    <p:anim calcmode="lin" valueType="num">
                                      <p:cBhvr>
                                        <p:cTn id="7" dur="1000" fill="hold"/>
                                        <p:tgtEl>
                                          <p:spTgt spid="480"/>
                                        </p:tgtEl>
                                        <p:attrNameLst>
                                          <p:attrName>ppt_w</p:attrName>
                                        </p:attrNameLst>
                                      </p:cBhvr>
                                      <p:tavLst>
                                        <p:tav tm="0">
                                          <p:val>
                                            <p:fltVal val="0"/>
                                          </p:val>
                                        </p:tav>
                                        <p:tav tm="100000">
                                          <p:val>
                                            <p:strVal val="#ppt_w"/>
                                          </p:val>
                                        </p:tav>
                                      </p:tavLst>
                                    </p:anim>
                                    <p:anim calcmode="lin" valueType="num">
                                      <p:cBhvr>
                                        <p:cTn id="8" dur="1000" fill="hold"/>
                                        <p:tgtEl>
                                          <p:spTgt spid="480"/>
                                        </p:tgtEl>
                                        <p:attrNameLst>
                                          <p:attrName>ppt_h</p:attrName>
                                        </p:attrNameLst>
                                      </p:cBhvr>
                                      <p:tavLst>
                                        <p:tav tm="0">
                                          <p:val>
                                            <p:fltVal val="0"/>
                                          </p:val>
                                        </p:tav>
                                        <p:tav tm="100000">
                                          <p:val>
                                            <p:strVal val="#ppt_h"/>
                                          </p:val>
                                        </p:tav>
                                      </p:tavLst>
                                    </p:anim>
                                    <p:anim calcmode="lin" valueType="num">
                                      <p:cBhvr>
                                        <p:cTn id="9" dur="1000" fill="hold"/>
                                        <p:tgtEl>
                                          <p:spTgt spid="4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0" presetID="15" grpId="2" fill="hold">
                                  <p:stCondLst>
                                    <p:cond delay="0"/>
                                  </p:stCondLst>
                                  <p:iterate type="el" backwards="0">
                                    <p:tmAbs val="0"/>
                                  </p:iterate>
                                  <p:childTnLst>
                                    <p:set>
                                      <p:cBhvr>
                                        <p:cTn id="13" fill="hold"/>
                                        <p:tgtEl>
                                          <p:spTgt spid="486"/>
                                        </p:tgtEl>
                                        <p:attrNameLst>
                                          <p:attrName>style.visibility</p:attrName>
                                        </p:attrNameLst>
                                      </p:cBhvr>
                                      <p:to>
                                        <p:strVal val="visible"/>
                                      </p:to>
                                    </p:set>
                                    <p:anim calcmode="lin" valueType="num">
                                      <p:cBhvr>
                                        <p:cTn id="14" dur="1000" fill="hold"/>
                                        <p:tgtEl>
                                          <p:spTgt spid="486"/>
                                        </p:tgtEl>
                                        <p:attrNameLst>
                                          <p:attrName>ppt_w</p:attrName>
                                        </p:attrNameLst>
                                      </p:cBhvr>
                                      <p:tavLst>
                                        <p:tav tm="0">
                                          <p:val>
                                            <p:fltVal val="0"/>
                                          </p:val>
                                        </p:tav>
                                        <p:tav tm="100000">
                                          <p:val>
                                            <p:strVal val="#ppt_w"/>
                                          </p:val>
                                        </p:tav>
                                      </p:tavLst>
                                    </p:anim>
                                    <p:anim calcmode="lin" valueType="num">
                                      <p:cBhvr>
                                        <p:cTn id="15" dur="1000" fill="hold"/>
                                        <p:tgtEl>
                                          <p:spTgt spid="486"/>
                                        </p:tgtEl>
                                        <p:attrNameLst>
                                          <p:attrName>ppt_h</p:attrName>
                                        </p:attrNameLst>
                                      </p:cBhvr>
                                      <p:tavLst>
                                        <p:tav tm="0">
                                          <p:val>
                                            <p:fltVal val="0"/>
                                          </p:val>
                                        </p:tav>
                                        <p:tav tm="100000">
                                          <p:val>
                                            <p:strVal val="#ppt_h"/>
                                          </p:val>
                                        </p:tav>
                                      </p:tavLst>
                                    </p:anim>
                                    <p:anim calcmode="lin" valueType="num">
                                      <p:cBhvr>
                                        <p:cTn id="16" dur="1000" fill="hold"/>
                                        <p:tgtEl>
                                          <p:spTgt spid="48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3" fill="hold">
                                  <p:stCondLst>
                                    <p:cond delay="0"/>
                                  </p:stCondLst>
                                  <p:iterate type="el" backwards="0">
                                    <p:tmAbs val="0"/>
                                  </p:iterate>
                                  <p:childTnLst>
                                    <p:set>
                                      <p:cBhvr>
                                        <p:cTn id="21" fill="hold"/>
                                        <p:tgtEl>
                                          <p:spTgt spid="48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4" fill="hold">
                                  <p:stCondLst>
                                    <p:cond delay="0"/>
                                  </p:stCondLst>
                                  <p:iterate type="el" backwards="0">
                                    <p:tmAbs val="0"/>
                                  </p:iterate>
                                  <p:childTnLst>
                                    <p:set>
                                      <p:cBhvr>
                                        <p:cTn id="25" fill="hold"/>
                                        <p:tgtEl>
                                          <p:spTgt spid="482"/>
                                        </p:tgtEl>
                                        <p:attrNameLst>
                                          <p:attrName>style.visibility</p:attrName>
                                        </p:attrNameLst>
                                      </p:cBhvr>
                                      <p:to>
                                        <p:strVal val="visible"/>
                                      </p:to>
                                    </p:set>
                                    <p:anim calcmode="lin" valueType="num">
                                      <p:cBhvr>
                                        <p:cTn id="26" dur="1000" fill="hold"/>
                                        <p:tgtEl>
                                          <p:spTgt spid="482"/>
                                        </p:tgtEl>
                                        <p:attrNameLst>
                                          <p:attrName>ppt_x</p:attrName>
                                        </p:attrNameLst>
                                      </p:cBhvr>
                                      <p:tavLst>
                                        <p:tav tm="0">
                                          <p:val>
                                            <p:strVal val="#ppt_x"/>
                                          </p:val>
                                        </p:tav>
                                        <p:tav tm="100000">
                                          <p:val>
                                            <p:strVal val="#ppt_x"/>
                                          </p:val>
                                        </p:tav>
                                      </p:tavLst>
                                    </p:anim>
                                    <p:anim calcmode="lin" valueType="num">
                                      <p:cBhvr>
                                        <p:cTn id="27" dur="1000" fill="hold"/>
                                        <p:tgtEl>
                                          <p:spTgt spid="48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5" fill="hold">
                                  <p:stCondLst>
                                    <p:cond delay="0"/>
                                  </p:stCondLst>
                                  <p:iterate type="el" backwards="0">
                                    <p:tmAbs val="0"/>
                                  </p:iterate>
                                  <p:childTnLst>
                                    <p:set>
                                      <p:cBhvr>
                                        <p:cTn id="31" fill="hold"/>
                                        <p:tgtEl>
                                          <p:spTgt spid="483"/>
                                        </p:tgtEl>
                                        <p:attrNameLst>
                                          <p:attrName>style.visibility</p:attrName>
                                        </p:attrNameLst>
                                      </p:cBhvr>
                                      <p:to>
                                        <p:strVal val="visible"/>
                                      </p:to>
                                    </p:set>
                                    <p:anim calcmode="lin" valueType="num">
                                      <p:cBhvr>
                                        <p:cTn id="32" dur="1000" fill="hold"/>
                                        <p:tgtEl>
                                          <p:spTgt spid="483"/>
                                        </p:tgtEl>
                                        <p:attrNameLst>
                                          <p:attrName>ppt_x</p:attrName>
                                        </p:attrNameLst>
                                      </p:cBhvr>
                                      <p:tavLst>
                                        <p:tav tm="0">
                                          <p:val>
                                            <p:strVal val="#ppt_x"/>
                                          </p:val>
                                        </p:tav>
                                        <p:tav tm="100000">
                                          <p:val>
                                            <p:strVal val="#ppt_x"/>
                                          </p:val>
                                        </p:tav>
                                      </p:tavLst>
                                    </p:anim>
                                    <p:anim calcmode="lin" valueType="num">
                                      <p:cBhvr>
                                        <p:cTn id="33" dur="1000" fill="hold"/>
                                        <p:tgtEl>
                                          <p:spTgt spid="48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4" presetID="2" grpId="6" fill="hold">
                                  <p:stCondLst>
                                    <p:cond delay="0"/>
                                  </p:stCondLst>
                                  <p:iterate type="el" backwards="0">
                                    <p:tmAbs val="0"/>
                                  </p:iterate>
                                  <p:childTnLst>
                                    <p:set>
                                      <p:cBhvr>
                                        <p:cTn id="37" fill="hold"/>
                                        <p:tgtEl>
                                          <p:spTgt spid="484"/>
                                        </p:tgtEl>
                                        <p:attrNameLst>
                                          <p:attrName>style.visibility</p:attrName>
                                        </p:attrNameLst>
                                      </p:cBhvr>
                                      <p:to>
                                        <p:strVal val="visible"/>
                                      </p:to>
                                    </p:set>
                                    <p:anim calcmode="lin" valueType="num">
                                      <p:cBhvr>
                                        <p:cTn id="38" dur="1000" fill="hold"/>
                                        <p:tgtEl>
                                          <p:spTgt spid="484"/>
                                        </p:tgtEl>
                                        <p:attrNameLst>
                                          <p:attrName>ppt_x</p:attrName>
                                        </p:attrNameLst>
                                      </p:cBhvr>
                                      <p:tavLst>
                                        <p:tav tm="0">
                                          <p:val>
                                            <p:strVal val="#ppt_x"/>
                                          </p:val>
                                        </p:tav>
                                        <p:tav tm="100000">
                                          <p:val>
                                            <p:strVal val="#ppt_x"/>
                                          </p:val>
                                        </p:tav>
                                      </p:tavLst>
                                    </p:anim>
                                    <p:anim calcmode="lin" valueType="num">
                                      <p:cBhvr>
                                        <p:cTn id="39" dur="1000" fill="hold"/>
                                        <p:tgtEl>
                                          <p:spTgt spid="48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16" presetID="23" grpId="7" fill="hold">
                                  <p:stCondLst>
                                    <p:cond delay="0"/>
                                  </p:stCondLst>
                                  <p:iterate type="el" backwards="0">
                                    <p:tmAbs val="0"/>
                                  </p:iterate>
                                  <p:childTnLst>
                                    <p:set>
                                      <p:cBhvr>
                                        <p:cTn id="43" fill="hold"/>
                                        <p:tgtEl>
                                          <p:spTgt spid="485"/>
                                        </p:tgtEl>
                                        <p:attrNameLst>
                                          <p:attrName>style.visibility</p:attrName>
                                        </p:attrNameLst>
                                      </p:cBhvr>
                                      <p:to>
                                        <p:strVal val="visible"/>
                                      </p:to>
                                    </p:set>
                                    <p:anim calcmode="lin" valueType="num">
                                      <p:cBhvr>
                                        <p:cTn id="44" dur="500" fill="hold"/>
                                        <p:tgtEl>
                                          <p:spTgt spid="485"/>
                                        </p:tgtEl>
                                        <p:attrNameLst>
                                          <p:attrName>ppt_w</p:attrName>
                                        </p:attrNameLst>
                                      </p:cBhvr>
                                      <p:tavLst>
                                        <p:tav tm="0">
                                          <p:val>
                                            <p:fltVal val="0"/>
                                          </p:val>
                                        </p:tav>
                                        <p:tav tm="100000">
                                          <p:val>
                                            <p:strVal val="#ppt_w"/>
                                          </p:val>
                                        </p:tav>
                                      </p:tavLst>
                                    </p:anim>
                                    <p:anim calcmode="lin" valueType="num">
                                      <p:cBhvr>
                                        <p:cTn id="45" dur="500" fill="hold"/>
                                        <p:tgtEl>
                                          <p:spTgt spid="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4" grpId="6"/>
      <p:bldP build="whole" bldLvl="1" animBg="1" rev="0" advAuto="0" spid="480" grpId="1"/>
      <p:bldP build="whole" bldLvl="1" animBg="1" rev="0" advAuto="0" spid="485" grpId="7"/>
      <p:bldP build="whole" bldLvl="1" animBg="1" rev="0" advAuto="0" spid="482" grpId="4"/>
      <p:bldP build="whole" bldLvl="1" animBg="1" rev="0" advAuto="0" spid="486" grpId="2"/>
      <p:bldP build="whole" bldLvl="1" animBg="1" rev="0" advAuto="0" spid="483" grpId="5"/>
      <p:bldP build="whole" bldLvl="1" animBg="1" rev="0" advAuto="0" spid="481" grpId="3"/>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0" name="Arc 9"/>
          <p:cNvGrpSpPr/>
          <p:nvPr/>
        </p:nvGrpSpPr>
        <p:grpSpPr>
          <a:xfrm>
            <a:off x="4340677" y="1599869"/>
            <a:ext cx="2841174" cy="1971676"/>
            <a:chOff x="0" y="0"/>
            <a:chExt cx="2841172" cy="1971675"/>
          </a:xfrm>
        </p:grpSpPr>
        <p:sp>
          <p:nvSpPr>
            <p:cNvPr id="488" name="Shape"/>
            <p:cNvSpPr/>
            <p:nvPr/>
          </p:nvSpPr>
          <p:spPr>
            <a:xfrm>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lnTo>
                    <a:pt x="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300">
                  <a:solidFill>
                    <a:srgbClr val="FFFFFF"/>
                  </a:solidFill>
                </a:defRPr>
              </a:pPr>
            </a:p>
          </p:txBody>
        </p:sp>
        <p:sp>
          <p:nvSpPr>
            <p:cNvPr id="489" name="Line"/>
            <p:cNvSpPr/>
            <p:nvPr/>
          </p:nvSpPr>
          <p:spPr>
            <a:xfrm>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76200" cap="flat">
              <a:solidFill>
                <a:srgbClr val="3A5E8A"/>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grpSp>
        <p:nvGrpSpPr>
          <p:cNvPr id="493" name="Arc 10"/>
          <p:cNvGrpSpPr/>
          <p:nvPr/>
        </p:nvGrpSpPr>
        <p:grpSpPr>
          <a:xfrm>
            <a:off x="1499505" y="1599869"/>
            <a:ext cx="2841174" cy="1971676"/>
            <a:chOff x="0" y="0"/>
            <a:chExt cx="2841172" cy="1971675"/>
          </a:xfrm>
        </p:grpSpPr>
        <p:sp>
          <p:nvSpPr>
            <p:cNvPr id="491" name="Shape"/>
            <p:cNvSpPr/>
            <p:nvPr/>
          </p:nvSpPr>
          <p:spPr>
            <a:xfrm flipH="1">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lnTo>
                    <a:pt x="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300">
                  <a:solidFill>
                    <a:srgbClr val="FFFFFF"/>
                  </a:solidFill>
                </a:defRPr>
              </a:pPr>
            </a:p>
          </p:txBody>
        </p:sp>
        <p:sp>
          <p:nvSpPr>
            <p:cNvPr id="492" name="Line"/>
            <p:cNvSpPr/>
            <p:nvPr/>
          </p:nvSpPr>
          <p:spPr>
            <a:xfrm flipH="1">
              <a:off x="0" y="0"/>
              <a:ext cx="2841173"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76200" cap="flat">
              <a:solidFill>
                <a:srgbClr val="3A5E8A"/>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sp>
        <p:nvSpPr>
          <p:cNvPr id="494" name="Straight Connector 12"/>
          <p:cNvSpPr/>
          <p:nvPr/>
        </p:nvSpPr>
        <p:spPr>
          <a:xfrm>
            <a:off x="1172935" y="3600119"/>
            <a:ext cx="661308" cy="1"/>
          </a:xfrm>
          <a:prstGeom prst="line">
            <a:avLst/>
          </a:prstGeom>
          <a:ln w="57150">
            <a:solidFill>
              <a:srgbClr val="4A7EBB"/>
            </a:solidFill>
          </a:ln>
        </p:spPr>
        <p:txBody>
          <a:bodyPr lIns="45719" rIns="45719"/>
          <a:lstStyle/>
          <a:p>
            <a:pPr/>
          </a:p>
        </p:txBody>
      </p:sp>
      <p:sp>
        <p:nvSpPr>
          <p:cNvPr id="495" name="TextBox 13"/>
          <p:cNvSpPr txBox="1"/>
          <p:nvPr/>
        </p:nvSpPr>
        <p:spPr>
          <a:xfrm>
            <a:off x="1879963" y="3426993"/>
            <a:ext cx="226968"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B</a:t>
            </a:r>
          </a:p>
        </p:txBody>
      </p:sp>
      <p:sp>
        <p:nvSpPr>
          <p:cNvPr id="496" name="Straight Connector 16"/>
          <p:cNvSpPr/>
          <p:nvPr/>
        </p:nvSpPr>
        <p:spPr>
          <a:xfrm>
            <a:off x="1821994" y="2120595"/>
            <a:ext cx="563337" cy="367395"/>
          </a:xfrm>
          <a:prstGeom prst="line">
            <a:avLst/>
          </a:prstGeom>
          <a:ln w="57150">
            <a:solidFill>
              <a:srgbClr val="4A7EBB"/>
            </a:solidFill>
          </a:ln>
        </p:spPr>
        <p:txBody>
          <a:bodyPr lIns="45719" rIns="45719"/>
          <a:lstStyle/>
          <a:p>
            <a:pPr/>
          </a:p>
        </p:txBody>
      </p:sp>
      <p:sp>
        <p:nvSpPr>
          <p:cNvPr id="497" name="Straight Connector 17"/>
          <p:cNvSpPr/>
          <p:nvPr/>
        </p:nvSpPr>
        <p:spPr>
          <a:xfrm>
            <a:off x="6851194" y="3600117"/>
            <a:ext cx="661308" cy="1"/>
          </a:xfrm>
          <a:prstGeom prst="line">
            <a:avLst/>
          </a:prstGeom>
          <a:ln w="57150">
            <a:solidFill>
              <a:srgbClr val="4A7EBB"/>
            </a:solidFill>
          </a:ln>
        </p:spPr>
        <p:txBody>
          <a:bodyPr lIns="45719" rIns="45719"/>
          <a:lstStyle/>
          <a:p>
            <a:pPr/>
          </a:p>
        </p:txBody>
      </p:sp>
      <p:sp>
        <p:nvSpPr>
          <p:cNvPr id="498" name="Straight Connector 23"/>
          <p:cNvSpPr/>
          <p:nvPr/>
        </p:nvSpPr>
        <p:spPr>
          <a:xfrm flipV="1">
            <a:off x="6569526" y="2563256"/>
            <a:ext cx="563337" cy="264392"/>
          </a:xfrm>
          <a:prstGeom prst="line">
            <a:avLst/>
          </a:prstGeom>
          <a:ln w="57150">
            <a:solidFill>
              <a:srgbClr val="4A7EBB"/>
            </a:solidFill>
          </a:ln>
        </p:spPr>
        <p:txBody>
          <a:bodyPr lIns="45719" rIns="45719"/>
          <a:lstStyle/>
          <a:p>
            <a:pPr/>
          </a:p>
        </p:txBody>
      </p:sp>
      <p:sp>
        <p:nvSpPr>
          <p:cNvPr id="499" name="TextBox 26"/>
          <p:cNvSpPr txBox="1"/>
          <p:nvPr/>
        </p:nvSpPr>
        <p:spPr>
          <a:xfrm>
            <a:off x="2406560" y="2331770"/>
            <a:ext cx="226968"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G</a:t>
            </a:r>
          </a:p>
        </p:txBody>
      </p:sp>
      <p:sp>
        <p:nvSpPr>
          <p:cNvPr id="500" name="TextBox 28"/>
          <p:cNvSpPr txBox="1"/>
          <p:nvPr/>
        </p:nvSpPr>
        <p:spPr>
          <a:xfrm>
            <a:off x="6313168" y="2695450"/>
            <a:ext cx="226968"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R</a:t>
            </a:r>
          </a:p>
        </p:txBody>
      </p:sp>
      <p:sp>
        <p:nvSpPr>
          <p:cNvPr id="501" name="TextBox 29"/>
          <p:cNvSpPr txBox="1"/>
          <p:nvPr/>
        </p:nvSpPr>
        <p:spPr>
          <a:xfrm>
            <a:off x="6598919" y="3444785"/>
            <a:ext cx="226968"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D</a:t>
            </a:r>
          </a:p>
        </p:txBody>
      </p:sp>
      <p:sp>
        <p:nvSpPr>
          <p:cNvPr id="502" name="TextBox 30"/>
          <p:cNvSpPr txBox="1"/>
          <p:nvPr/>
        </p:nvSpPr>
        <p:spPr>
          <a:xfrm>
            <a:off x="7627617" y="3416408"/>
            <a:ext cx="365761"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80</a:t>
            </a:r>
          </a:p>
        </p:txBody>
      </p:sp>
      <p:sp>
        <p:nvSpPr>
          <p:cNvPr id="503" name="TextBox 31"/>
          <p:cNvSpPr txBox="1"/>
          <p:nvPr/>
        </p:nvSpPr>
        <p:spPr>
          <a:xfrm>
            <a:off x="7227569" y="2331770"/>
            <a:ext cx="357597"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Black"/>
                <a:ea typeface="Arial Black"/>
                <a:cs typeface="Arial Black"/>
                <a:sym typeface="Arial Black"/>
              </a:defRPr>
            </a:lvl1pPr>
          </a:lstStyle>
          <a:p>
            <a:pPr/>
            <a:r>
              <a:t>65</a:t>
            </a:r>
          </a:p>
        </p:txBody>
      </p:sp>
      <p:sp>
        <p:nvSpPr>
          <p:cNvPr id="504" name="TextBox 33"/>
          <p:cNvSpPr txBox="1"/>
          <p:nvPr/>
        </p:nvSpPr>
        <p:spPr>
          <a:xfrm>
            <a:off x="3839389" y="1199819"/>
            <a:ext cx="10025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500">
                <a:latin typeface="Arial Black"/>
                <a:ea typeface="Arial Black"/>
                <a:cs typeface="Arial Black"/>
                <a:sym typeface="Arial Black"/>
              </a:defRPr>
            </a:lvl1pPr>
          </a:lstStyle>
          <a:p>
            <a:pPr/>
            <a:r>
              <a:t>40 Years</a:t>
            </a:r>
          </a:p>
        </p:txBody>
      </p:sp>
      <p:sp>
        <p:nvSpPr>
          <p:cNvPr id="505" name="TextBox 34"/>
          <p:cNvSpPr txBox="1"/>
          <p:nvPr/>
        </p:nvSpPr>
        <p:spPr>
          <a:xfrm>
            <a:off x="7080610" y="2819400"/>
            <a:ext cx="1459776"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Black"/>
                <a:ea typeface="Arial Black"/>
                <a:cs typeface="Arial Black"/>
                <a:sym typeface="Arial Black"/>
              </a:defRPr>
            </a:lvl1pPr>
          </a:lstStyle>
          <a:p>
            <a:pPr/>
            <a:r>
              <a:t>The Golden Years</a:t>
            </a:r>
          </a:p>
        </p:txBody>
      </p:sp>
      <p:sp>
        <p:nvSpPr>
          <p:cNvPr id="506" name="TextBox 35"/>
          <p:cNvSpPr txBox="1"/>
          <p:nvPr/>
        </p:nvSpPr>
        <p:spPr>
          <a:xfrm>
            <a:off x="7227569" y="2971799"/>
            <a:ext cx="1231176"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Tahoma"/>
                <a:ea typeface="Tahoma"/>
                <a:cs typeface="Tahoma"/>
                <a:sym typeface="Tahoma"/>
              </a:defRPr>
            </a:lvl1pPr>
          </a:lstStyle>
          <a:p>
            <a:pPr/>
            <a:r>
              <a:t>You spend all your money to get your health back</a:t>
            </a:r>
          </a:p>
        </p:txBody>
      </p:sp>
      <p:sp>
        <p:nvSpPr>
          <p:cNvPr id="507" name="TextBox 36"/>
          <p:cNvSpPr txBox="1"/>
          <p:nvPr/>
        </p:nvSpPr>
        <p:spPr>
          <a:xfrm>
            <a:off x="6778533" y="3890917"/>
            <a:ext cx="1680212"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You save and save</a:t>
            </a:r>
          </a:p>
        </p:txBody>
      </p:sp>
      <p:sp>
        <p:nvSpPr>
          <p:cNvPr id="508" name="TextBox 37"/>
          <p:cNvSpPr txBox="1"/>
          <p:nvPr/>
        </p:nvSpPr>
        <p:spPr>
          <a:xfrm>
            <a:off x="4906188" y="5107582"/>
            <a:ext cx="2789194"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100">
                <a:latin typeface="Tahoma"/>
                <a:ea typeface="Tahoma"/>
                <a:cs typeface="Tahoma"/>
                <a:sym typeface="Tahoma"/>
              </a:defRPr>
            </a:lvl1pPr>
          </a:lstStyle>
          <a:p>
            <a:pPr/>
            <a:r>
              <a:t>$1,080,000 saved up</a:t>
            </a:r>
          </a:p>
        </p:txBody>
      </p:sp>
      <p:sp>
        <p:nvSpPr>
          <p:cNvPr id="509" name="TextBox 38"/>
          <p:cNvSpPr txBox="1"/>
          <p:nvPr/>
        </p:nvSpPr>
        <p:spPr>
          <a:xfrm>
            <a:off x="3088275" y="3478031"/>
            <a:ext cx="2394587"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How much do you HAVE?</a:t>
            </a:r>
          </a:p>
        </p:txBody>
      </p:sp>
      <p:sp>
        <p:nvSpPr>
          <p:cNvPr id="510" name="TextBox 39"/>
          <p:cNvSpPr txBox="1"/>
          <p:nvPr/>
        </p:nvSpPr>
        <p:spPr>
          <a:xfrm>
            <a:off x="3080111" y="3788278"/>
            <a:ext cx="2394587"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How much do you NEED?</a:t>
            </a:r>
          </a:p>
        </p:txBody>
      </p:sp>
      <p:sp>
        <p:nvSpPr>
          <p:cNvPr id="511" name="TextBox 40"/>
          <p:cNvSpPr txBox="1"/>
          <p:nvPr/>
        </p:nvSpPr>
        <p:spPr>
          <a:xfrm>
            <a:off x="3839390" y="4343400"/>
            <a:ext cx="3855992"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That’s $54,000 a year that has to be residual</a:t>
            </a:r>
          </a:p>
        </p:txBody>
      </p:sp>
      <p:sp>
        <p:nvSpPr>
          <p:cNvPr id="512" name="TextBox 41"/>
          <p:cNvSpPr txBox="1"/>
          <p:nvPr/>
        </p:nvSpPr>
        <p:spPr>
          <a:xfrm>
            <a:off x="632194" y="5105399"/>
            <a:ext cx="332700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Divided by interest rate of  5%</a:t>
            </a:r>
          </a:p>
        </p:txBody>
      </p:sp>
      <p:sp>
        <p:nvSpPr>
          <p:cNvPr id="513" name="TextBox 42"/>
          <p:cNvSpPr txBox="1"/>
          <p:nvPr/>
        </p:nvSpPr>
        <p:spPr>
          <a:xfrm>
            <a:off x="1391468" y="4381024"/>
            <a:ext cx="2068012"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Tahoma"/>
                <a:ea typeface="Tahoma"/>
                <a:cs typeface="Tahoma"/>
                <a:sym typeface="Tahoma"/>
              </a:defRPr>
            </a:lvl1pPr>
          </a:lstStyle>
          <a:p>
            <a:pPr/>
            <a:r>
              <a:t>I need $4,500 a month</a:t>
            </a:r>
          </a:p>
        </p:txBody>
      </p:sp>
      <p:sp>
        <p:nvSpPr>
          <p:cNvPr id="514" name="TextBox 43"/>
          <p:cNvSpPr txBox="1"/>
          <p:nvPr/>
        </p:nvSpPr>
        <p:spPr>
          <a:xfrm>
            <a:off x="3065823" y="3201032"/>
            <a:ext cx="2394587"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atin typeface="Tahoma"/>
                <a:ea typeface="Tahoma"/>
                <a:cs typeface="Tahoma"/>
                <a:sym typeface="Tahoma"/>
              </a:defRPr>
            </a:lvl1pPr>
          </a:lstStyle>
          <a:p>
            <a:pPr/>
            <a:r>
              <a:t>WHEN do you plan to retire?</a:t>
            </a:r>
          </a:p>
        </p:txBody>
      </p:sp>
      <p:sp>
        <p:nvSpPr>
          <p:cNvPr id="515" name="TextBox 44"/>
          <p:cNvSpPr txBox="1"/>
          <p:nvPr/>
        </p:nvSpPr>
        <p:spPr>
          <a:xfrm>
            <a:off x="4008119" y="5163234"/>
            <a:ext cx="173902"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latin typeface="Tahoma"/>
                <a:ea typeface="Tahoma"/>
                <a:cs typeface="Tahoma"/>
                <a:sym typeface="Tahoma"/>
              </a:defRPr>
            </a:lvl1pPr>
          </a:lstStyle>
          <a:p>
            <a:pPr/>
            <a:r>
              <a:t>=</a:t>
            </a:r>
          </a:p>
        </p:txBody>
      </p:sp>
      <p:sp>
        <p:nvSpPr>
          <p:cNvPr id="516" name="TextBox 45"/>
          <p:cNvSpPr txBox="1"/>
          <p:nvPr/>
        </p:nvSpPr>
        <p:spPr>
          <a:xfrm>
            <a:off x="4024105" y="2444182"/>
            <a:ext cx="484145"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latin typeface="Arial Black"/>
                <a:ea typeface="Arial Black"/>
                <a:cs typeface="Arial Black"/>
                <a:sym typeface="Arial Black"/>
              </a:defRPr>
            </a:lvl1pPr>
          </a:lstStyle>
          <a:p>
            <a:pPr/>
            <a:r>
              <a:t>2%</a:t>
            </a:r>
          </a:p>
        </p:txBody>
      </p:sp>
      <p:sp>
        <p:nvSpPr>
          <p:cNvPr id="517" name="TextBox 46"/>
          <p:cNvSpPr txBox="1"/>
          <p:nvPr/>
        </p:nvSpPr>
        <p:spPr>
          <a:xfrm>
            <a:off x="3931920" y="1784875"/>
            <a:ext cx="798468"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latin typeface="Arial Black"/>
                <a:ea typeface="Arial Black"/>
                <a:cs typeface="Arial Black"/>
                <a:sym typeface="Arial Black"/>
              </a:defRPr>
            </a:lvl1pPr>
          </a:lstStyle>
          <a:p>
            <a:pPr/>
            <a:r>
              <a:t>98%</a:t>
            </a:r>
          </a:p>
        </p:txBody>
      </p:sp>
      <p:sp>
        <p:nvSpPr>
          <p:cNvPr id="518" name="TextBox 50"/>
          <p:cNvSpPr txBox="1"/>
          <p:nvPr/>
        </p:nvSpPr>
        <p:spPr>
          <a:xfrm>
            <a:off x="2724965" y="2035225"/>
            <a:ext cx="3300823"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900">
                <a:latin typeface="Tahoma"/>
                <a:ea typeface="Tahoma"/>
                <a:cs typeface="Tahoma"/>
                <a:sym typeface="Tahoma"/>
              </a:defRPr>
            </a:lvl1pPr>
          </a:lstStyle>
          <a:p>
            <a:pPr/>
            <a:r>
              <a:t>Retiring today are dependent on SS, family, charities, or they’re still working</a:t>
            </a:r>
          </a:p>
        </p:txBody>
      </p:sp>
      <p:sp>
        <p:nvSpPr>
          <p:cNvPr id="519" name="TextBox 51"/>
          <p:cNvSpPr txBox="1"/>
          <p:nvPr/>
        </p:nvSpPr>
        <p:spPr>
          <a:xfrm>
            <a:off x="3747030" y="2695450"/>
            <a:ext cx="947466"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900">
                <a:latin typeface="Tahoma"/>
                <a:ea typeface="Tahoma"/>
                <a:cs typeface="Tahoma"/>
                <a:sym typeface="Tahoma"/>
              </a:defRPr>
            </a:lvl1pPr>
          </a:lstStyle>
          <a:p>
            <a:pPr/>
            <a:r>
              <a:t>It’s working for</a:t>
            </a:r>
          </a:p>
        </p:txBody>
      </p:sp>
      <p:sp>
        <p:nvSpPr>
          <p:cNvPr id="520" name="Oval 32"/>
          <p:cNvSpPr/>
          <p:nvPr/>
        </p:nvSpPr>
        <p:spPr>
          <a:xfrm rot="5400000">
            <a:off x="5730884" y="3747646"/>
            <a:ext cx="726145" cy="3208567"/>
          </a:xfrm>
          <a:prstGeom prst="ellipse">
            <a:avLst/>
          </a:prstGeom>
          <a:ln w="38100">
            <a:solidFill>
              <a:srgbClr val="FF0000"/>
            </a:solidFill>
          </a:ln>
        </p:spPr>
        <p:txBody>
          <a:bodyPr lIns="45719" rIns="45719" anchor="ctr"/>
          <a:lstStyle/>
          <a:p>
            <a:pPr algn="ctr">
              <a:defRPr sz="1300">
                <a:solidFill>
                  <a:srgbClr val="FFFFFF"/>
                </a:solidFill>
              </a:defRPr>
            </a:pPr>
          </a:p>
        </p:txBody>
      </p:sp>
      <p:sp>
        <p:nvSpPr>
          <p:cNvPr id="521" name="TextBox 1"/>
          <p:cNvSpPr txBox="1"/>
          <p:nvPr/>
        </p:nvSpPr>
        <p:spPr>
          <a:xfrm rot="20166733">
            <a:off x="523083" y="2365838"/>
            <a:ext cx="7075628" cy="11836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600">
                <a:solidFill>
                  <a:srgbClr val="0070C0"/>
                </a:solidFill>
                <a:latin typeface="Aharoni"/>
                <a:ea typeface="Aharoni"/>
                <a:cs typeface="Aharoni"/>
                <a:sym typeface="Aharoni"/>
              </a:defRPr>
            </a:lvl1pPr>
          </a:lstStyle>
          <a:p>
            <a:pPr/>
            <a:r>
              <a:t>Same number most people are targeting for retirement!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8" grpId="1" fill="hold">
                                  <p:stCondLst>
                                    <p:cond delay="0"/>
                                  </p:stCondLst>
                                  <p:childTnLst>
                                    <p:animRot by="21600000">
                                      <p:cBhvr>
                                        <p:cTn id="6" dur="2000" fill="hold"/>
                                        <p:tgtEl>
                                          <p:spTgt spid="52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4" presetID="2" grpId="2" fill="hold">
                                  <p:stCondLst>
                                    <p:cond delay="0"/>
                                  </p:stCondLst>
                                  <p:iterate type="el" backwards="0">
                                    <p:tmAbs val="0"/>
                                  </p:iterate>
                                  <p:childTnLst>
                                    <p:set>
                                      <p:cBhvr>
                                        <p:cTn id="10" fill="hold"/>
                                        <p:tgtEl>
                                          <p:spTgt spid="521"/>
                                        </p:tgtEl>
                                        <p:attrNameLst>
                                          <p:attrName>style.visibility</p:attrName>
                                        </p:attrNameLst>
                                      </p:cBhvr>
                                      <p:to>
                                        <p:strVal val="visible"/>
                                      </p:to>
                                    </p:set>
                                    <p:anim calcmode="lin" valueType="num">
                                      <p:cBhvr>
                                        <p:cTn id="11" dur="500" fill="hold"/>
                                        <p:tgtEl>
                                          <p:spTgt spid="521"/>
                                        </p:tgtEl>
                                        <p:attrNameLst>
                                          <p:attrName>ppt_x</p:attrName>
                                        </p:attrNameLst>
                                      </p:cBhvr>
                                      <p:tavLst>
                                        <p:tav tm="0">
                                          <p:val>
                                            <p:strVal val="#ppt_x"/>
                                          </p:val>
                                        </p:tav>
                                        <p:tav tm="100000">
                                          <p:val>
                                            <p:strVal val="#ppt_x"/>
                                          </p:val>
                                        </p:tav>
                                      </p:tavLst>
                                    </p:anim>
                                    <p:anim calcmode="lin" valueType="num">
                                      <p:cBhvr>
                                        <p:cTn id="12" dur="500" fill="hold"/>
                                        <p:tgtEl>
                                          <p:spTgt spid="5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2"/>
      <p:bldP build="whole" bldLvl="1" animBg="1" rev="0" advAuto="0" spid="520"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Title 1"/>
          <p:cNvSpPr txBox="1"/>
          <p:nvPr>
            <p:ph type="title"/>
          </p:nvPr>
        </p:nvSpPr>
        <p:spPr>
          <a:xfrm>
            <a:off x="349703" y="152400"/>
            <a:ext cx="8229601" cy="1143000"/>
          </a:xfrm>
          <a:prstGeom prst="rect">
            <a:avLst/>
          </a:prstGeom>
        </p:spPr>
        <p:txBody>
          <a:bodyPr/>
          <a:lstStyle>
            <a:lvl1pPr defTabSz="886968">
              <a:defRPr sz="3783"/>
            </a:lvl1pPr>
          </a:lstStyle>
          <a:p>
            <a:pPr/>
            <a:r>
              <a:t>How much do you need to put into your retirement account each month?</a:t>
            </a:r>
          </a:p>
        </p:txBody>
      </p:sp>
      <p:pic>
        <p:nvPicPr>
          <p:cNvPr id="524" name="Picture 3" descr="Picture 3"/>
          <p:cNvPicPr>
            <a:picLocks noChangeAspect="1"/>
          </p:cNvPicPr>
          <p:nvPr/>
        </p:nvPicPr>
        <p:blipFill>
          <a:blip r:embed="rId2">
            <a:extLst/>
          </a:blip>
          <a:stretch>
            <a:fillRect/>
          </a:stretch>
        </p:blipFill>
        <p:spPr>
          <a:xfrm>
            <a:off x="572697" y="1390650"/>
            <a:ext cx="4127890" cy="4607877"/>
          </a:xfrm>
          <a:prstGeom prst="rect">
            <a:avLst/>
          </a:prstGeom>
          <a:ln w="12700">
            <a:miter lim="400000"/>
          </a:ln>
        </p:spPr>
      </p:pic>
      <p:sp>
        <p:nvSpPr>
          <p:cNvPr id="525" name="TextBox 4"/>
          <p:cNvSpPr txBox="1"/>
          <p:nvPr/>
        </p:nvSpPr>
        <p:spPr>
          <a:xfrm>
            <a:off x="1984736" y="1828800"/>
            <a:ext cx="496390"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2014 </a:t>
            </a:r>
          </a:p>
        </p:txBody>
      </p:sp>
      <p:sp>
        <p:nvSpPr>
          <p:cNvPr id="526" name="TextBox 5"/>
          <p:cNvSpPr txBox="1"/>
          <p:nvPr/>
        </p:nvSpPr>
        <p:spPr>
          <a:xfrm>
            <a:off x="4829175" y="2975455"/>
            <a:ext cx="2449286" cy="28079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400"/>
            </a:lvl1pPr>
          </a:lstStyle>
          <a:p>
            <a:pPr/>
            <a:r>
              <a:t>$56,000 ÷ 5% = $1,120,000</a:t>
            </a:r>
          </a:p>
        </p:txBody>
      </p:sp>
      <p:sp>
        <p:nvSpPr>
          <p:cNvPr id="527" name="TextBox 6"/>
          <p:cNvSpPr txBox="1"/>
          <p:nvPr/>
        </p:nvSpPr>
        <p:spPr>
          <a:xfrm>
            <a:off x="4874893" y="3515312"/>
            <a:ext cx="3288574"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$105,000 ÷ 5% = $2,100,000</a:t>
            </a:r>
          </a:p>
        </p:txBody>
      </p:sp>
      <p:sp>
        <p:nvSpPr>
          <p:cNvPr id="528" name="TextBox 7"/>
          <p:cNvSpPr txBox="1"/>
          <p:nvPr/>
        </p:nvSpPr>
        <p:spPr>
          <a:xfrm>
            <a:off x="4874895" y="4041028"/>
            <a:ext cx="3100796"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$193,000 ÷ 5% = $3,860,000</a:t>
            </a:r>
          </a:p>
        </p:txBody>
      </p:sp>
      <p:sp>
        <p:nvSpPr>
          <p:cNvPr id="529" name="TextBox 8"/>
          <p:cNvSpPr txBox="1"/>
          <p:nvPr/>
        </p:nvSpPr>
        <p:spPr>
          <a:xfrm>
            <a:off x="4899386" y="4596493"/>
            <a:ext cx="3264081"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$438,000 ÷ 5% = $8,760,000</a:t>
            </a:r>
          </a:p>
        </p:txBody>
      </p:sp>
      <p:sp>
        <p:nvSpPr>
          <p:cNvPr id="530" name="TextBox 9"/>
          <p:cNvSpPr txBox="1"/>
          <p:nvPr/>
        </p:nvSpPr>
        <p:spPr>
          <a:xfrm>
            <a:off x="4874895" y="5102092"/>
            <a:ext cx="3427367"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$1,282,000 ÷ 5% = $25,640,000</a:t>
            </a:r>
          </a:p>
        </p:txBody>
      </p:sp>
      <p:sp>
        <p:nvSpPr>
          <p:cNvPr id="531" name="TextBox 10"/>
          <p:cNvSpPr txBox="1"/>
          <p:nvPr/>
        </p:nvSpPr>
        <p:spPr>
          <a:xfrm>
            <a:off x="4899386" y="2444923"/>
            <a:ext cx="2357847"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$25,500 ÷ 5% = $510,000</a:t>
            </a:r>
          </a:p>
        </p:txBody>
      </p:sp>
      <p:sp>
        <p:nvSpPr>
          <p:cNvPr id="532" name="TextBox 11"/>
          <p:cNvSpPr txBox="1"/>
          <p:nvPr/>
        </p:nvSpPr>
        <p:spPr>
          <a:xfrm>
            <a:off x="4760593" y="2084712"/>
            <a:ext cx="863783"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800">
                <a:latin typeface="Aharoni"/>
                <a:ea typeface="Aharoni"/>
                <a:cs typeface="Aharoni"/>
                <a:sym typeface="Aharoni"/>
              </a:defRPr>
            </a:lvl1pPr>
          </a:lstStyle>
          <a:p>
            <a:pPr/>
            <a:r>
              <a:t>Annual income</a:t>
            </a:r>
          </a:p>
        </p:txBody>
      </p:sp>
      <p:sp>
        <p:nvSpPr>
          <p:cNvPr id="533" name="TextBox 12"/>
          <p:cNvSpPr txBox="1"/>
          <p:nvPr/>
        </p:nvSpPr>
        <p:spPr>
          <a:xfrm>
            <a:off x="7630342" y="2351865"/>
            <a:ext cx="1010739" cy="2290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By hitting gold in 30 months, you have just created over a million dollar asset that will pay you for the rest of your life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33"/>
                                        </p:tgtEl>
                                        <p:attrNameLst>
                                          <p:attrName>style.visibility</p:attrName>
                                        </p:attrNameLst>
                                      </p:cBhvr>
                                      <p:to>
                                        <p:strVal val="visible"/>
                                      </p:to>
                                    </p:set>
                                    <p:anim calcmode="lin" valueType="num">
                                      <p:cBhvr>
                                        <p:cTn id="7" dur="1000" fill="hold"/>
                                        <p:tgtEl>
                                          <p:spTgt spid="533"/>
                                        </p:tgtEl>
                                        <p:attrNameLst>
                                          <p:attrName>ppt_x</p:attrName>
                                        </p:attrNameLst>
                                      </p:cBhvr>
                                      <p:tavLst>
                                        <p:tav tm="0">
                                          <p:val>
                                            <p:strVal val="#ppt_x"/>
                                          </p:val>
                                        </p:tav>
                                        <p:tav tm="100000">
                                          <p:val>
                                            <p:strVal val="#ppt_x"/>
                                          </p:val>
                                        </p:tav>
                                      </p:tavLst>
                                    </p:anim>
                                    <p:anim calcmode="lin" valueType="num">
                                      <p:cBhvr>
                                        <p:cTn id="8" dur="1000" fill="hold"/>
                                        <p:tgtEl>
                                          <p:spTgt spid="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3"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Content Placeholder 2"/>
          <p:cNvSpPr txBox="1"/>
          <p:nvPr>
            <p:ph type="body" sz="half" idx="1"/>
          </p:nvPr>
        </p:nvSpPr>
        <p:spPr>
          <a:xfrm>
            <a:off x="304800" y="304800"/>
            <a:ext cx="8686800" cy="1649186"/>
          </a:xfrm>
          <a:prstGeom prst="rect">
            <a:avLst/>
          </a:prstGeom>
        </p:spPr>
        <p:txBody>
          <a:bodyPr/>
          <a:lstStyle/>
          <a:p>
            <a:pPr>
              <a:spcBef>
                <a:spcPts val="400"/>
              </a:spcBef>
              <a:defRPr sz="1800">
                <a:latin typeface="Tahoma"/>
                <a:ea typeface="Tahoma"/>
                <a:cs typeface="Tahoma"/>
                <a:sym typeface="Tahoma"/>
              </a:defRPr>
            </a:pPr>
            <a:r>
              <a:t>When you hit </a:t>
            </a:r>
            <a:r>
              <a:rPr>
                <a:solidFill>
                  <a:srgbClr val="FFC000"/>
                </a:solidFill>
              </a:rPr>
              <a:t>Gold</a:t>
            </a:r>
            <a:r>
              <a:t> in 30 months ($4,500 a month income), that’s equivalent to Doterra putting </a:t>
            </a:r>
            <a:r>
              <a:rPr b="1" u="sng"/>
              <a:t>$36,000 a MONTH </a:t>
            </a:r>
            <a:r>
              <a:t>into your retirement count for 30 months!!............... and then turning on an income stream for  how long? </a:t>
            </a:r>
          </a:p>
        </p:txBody>
      </p:sp>
      <p:sp>
        <p:nvSpPr>
          <p:cNvPr id="536" name="TextBox 3"/>
          <p:cNvSpPr txBox="1"/>
          <p:nvPr/>
        </p:nvSpPr>
        <p:spPr>
          <a:xfrm>
            <a:off x="778975" y="2235622"/>
            <a:ext cx="7938305" cy="269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100">
                <a:latin typeface="Tahoma"/>
                <a:ea typeface="Tahoma"/>
                <a:cs typeface="Tahoma"/>
                <a:sym typeface="Tahoma"/>
              </a:defRPr>
            </a:pPr>
            <a:r>
              <a:t>Let’s dream a little bit….. Maybe to </a:t>
            </a:r>
            <a:r>
              <a:rPr>
                <a:solidFill>
                  <a:srgbClr val="0070C0"/>
                </a:solidFill>
              </a:rPr>
              <a:t>Blue Diamond, </a:t>
            </a:r>
            <a:r>
              <a:t>and you’re on the lower scale of $30,000 a month x 12 months = $360,000 ÷ .05% = 7,200,000 ÷ </a:t>
            </a:r>
            <a:r>
              <a:rPr>
                <a:solidFill>
                  <a:srgbClr val="00B0F0"/>
                </a:solidFill>
              </a:rPr>
              <a:t>48 months </a:t>
            </a:r>
            <a:r>
              <a:t>to get to Blue Diamond </a:t>
            </a:r>
          </a:p>
          <a:p>
            <a:pPr algn="ctr">
              <a:defRPr b="1" sz="5400">
                <a:latin typeface="Tahoma"/>
                <a:ea typeface="Tahoma"/>
                <a:cs typeface="Tahoma"/>
                <a:sym typeface="Tahoma"/>
              </a:defRPr>
            </a:pPr>
            <a:r>
              <a:t>=</a:t>
            </a:r>
          </a:p>
        </p:txBody>
      </p:sp>
      <p:sp>
        <p:nvSpPr>
          <p:cNvPr id="537" name="TextBox 4"/>
          <p:cNvSpPr txBox="1"/>
          <p:nvPr/>
        </p:nvSpPr>
        <p:spPr>
          <a:xfrm>
            <a:off x="1880557" y="4052292"/>
            <a:ext cx="5735140" cy="202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5400">
                <a:latin typeface="Tahoma"/>
                <a:ea typeface="Tahoma"/>
                <a:cs typeface="Tahoma"/>
                <a:sym typeface="Tahoma"/>
              </a:defRPr>
            </a:pPr>
            <a:r>
              <a:t>$150,000/month</a:t>
            </a:r>
          </a:p>
          <a:p>
            <a:pPr algn="ctr">
              <a:defRPr sz="2400">
                <a:latin typeface="Tahoma"/>
                <a:ea typeface="Tahoma"/>
                <a:cs typeface="Tahoma"/>
                <a:sym typeface="Tahoma"/>
              </a:defRPr>
            </a:pPr>
            <a:r>
              <a:t>That you would have to save up…..for 48 straight months!!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6"/>
                                        </p:tgtEl>
                                        <p:attrNameLst>
                                          <p:attrName>style.visibility</p:attrName>
                                        </p:attrNameLst>
                                      </p:cBhvr>
                                      <p:to>
                                        <p:strVal val="visible"/>
                                      </p:to>
                                    </p:set>
                                    <p:animEffect filter="fade" transition="in">
                                      <p:cBhvr>
                                        <p:cTn id="7" dur="500"/>
                                        <p:tgtEl>
                                          <p:spTgt spid="5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5" grpId="2" fill="hold">
                                  <p:stCondLst>
                                    <p:cond delay="0"/>
                                  </p:stCondLst>
                                  <p:iterate type="el" backwards="0">
                                    <p:tmAbs val="0"/>
                                  </p:iterate>
                                  <p:childTnLst>
                                    <p:set>
                                      <p:cBhvr>
                                        <p:cTn id="11" fill="hold"/>
                                        <p:tgtEl>
                                          <p:spTgt spid="537"/>
                                        </p:tgtEl>
                                        <p:attrNameLst>
                                          <p:attrName>style.visibility</p:attrName>
                                        </p:attrNameLst>
                                      </p:cBhvr>
                                      <p:to>
                                        <p:strVal val="visible"/>
                                      </p:to>
                                    </p:set>
                                    <p:anim calcmode="lin" valueType="num">
                                      <p:cBhvr>
                                        <p:cTn id="12" dur="1000" fill="hold"/>
                                        <p:tgtEl>
                                          <p:spTgt spid="537"/>
                                        </p:tgtEl>
                                        <p:attrNameLst>
                                          <p:attrName>ppt_w</p:attrName>
                                        </p:attrNameLst>
                                      </p:cBhvr>
                                      <p:tavLst>
                                        <p:tav tm="0">
                                          <p:val>
                                            <p:fltVal val="0"/>
                                          </p:val>
                                        </p:tav>
                                        <p:tav tm="100000">
                                          <p:val>
                                            <p:strVal val="#ppt_w"/>
                                          </p:val>
                                        </p:tav>
                                      </p:tavLst>
                                    </p:anim>
                                    <p:anim calcmode="lin" valueType="num">
                                      <p:cBhvr>
                                        <p:cTn id="13" dur="1000" fill="hold"/>
                                        <p:tgtEl>
                                          <p:spTgt spid="537"/>
                                        </p:tgtEl>
                                        <p:attrNameLst>
                                          <p:attrName>ppt_h</p:attrName>
                                        </p:attrNameLst>
                                      </p:cBhvr>
                                      <p:tavLst>
                                        <p:tav tm="0">
                                          <p:val>
                                            <p:fltVal val="0"/>
                                          </p:val>
                                        </p:tav>
                                        <p:tav tm="100000">
                                          <p:val>
                                            <p:strVal val="#ppt_h"/>
                                          </p:val>
                                        </p:tav>
                                      </p:tavLst>
                                    </p:anim>
                                    <p:anim calcmode="lin" valueType="num">
                                      <p:cBhvr>
                                        <p:cTn id="14" dur="1000" fill="hold"/>
                                        <p:tgtEl>
                                          <p:spTgt spid="53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3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2"/>
      <p:bldP build="whole" bldLvl="1" animBg="1" rev="0" advAuto="0" spid="536"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9" name="Picture 2" descr="Picture 2"/>
          <p:cNvPicPr>
            <a:picLocks noChangeAspect="1"/>
          </p:cNvPicPr>
          <p:nvPr/>
        </p:nvPicPr>
        <p:blipFill>
          <a:blip r:embed="rId2">
            <a:extLst/>
          </a:blip>
          <a:stretch>
            <a:fillRect/>
          </a:stretch>
        </p:blipFill>
        <p:spPr>
          <a:xfrm>
            <a:off x="0" y="85725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41" name="Content Placeholder 4" descr="Content Placeholder 4"/>
          <p:cNvPicPr>
            <a:picLocks noChangeAspect="1"/>
          </p:cNvPicPr>
          <p:nvPr/>
        </p:nvPicPr>
        <p:blipFill>
          <a:blip r:embed="rId2">
            <a:extLst/>
          </a:blip>
          <a:stretch>
            <a:fillRect/>
          </a:stretch>
        </p:blipFill>
        <p:spPr>
          <a:xfrm>
            <a:off x="3809998" y="3087464"/>
            <a:ext cx="1524004" cy="1246636"/>
          </a:xfrm>
          <a:prstGeom prst="rect">
            <a:avLst/>
          </a:prstGeom>
          <a:ln w="12700">
            <a:miter lim="400000"/>
          </a:ln>
        </p:spPr>
      </p:pic>
      <p:pic>
        <p:nvPicPr>
          <p:cNvPr id="542" name="Picture 5" descr="Picture 5"/>
          <p:cNvPicPr>
            <a:picLocks noChangeAspect="1"/>
          </p:cNvPicPr>
          <p:nvPr/>
        </p:nvPicPr>
        <p:blipFill>
          <a:blip r:embed="rId3">
            <a:extLst/>
          </a:blip>
          <a:stretch>
            <a:fillRect/>
          </a:stretch>
        </p:blipFill>
        <p:spPr>
          <a:xfrm>
            <a:off x="-2" y="-17686"/>
            <a:ext cx="9144001" cy="480060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44" name="Content Placeholder 1"/>
          <p:cNvSpPr txBox="1"/>
          <p:nvPr>
            <p:ph type="body" sz="half" idx="1"/>
          </p:nvPr>
        </p:nvSpPr>
        <p:spPr>
          <a:xfrm>
            <a:off x="4600575" y="2819400"/>
            <a:ext cx="4346448" cy="4572000"/>
          </a:xfrm>
          <a:prstGeom prst="rect">
            <a:avLst/>
          </a:prstGeom>
        </p:spPr>
        <p:txBody>
          <a:bodyPr/>
          <a:lstStyle/>
          <a:p>
            <a:pPr>
              <a:spcBef>
                <a:spcPts val="500"/>
              </a:spcBef>
              <a:defRPr sz="2400"/>
            </a:pPr>
            <a:r>
              <a:t>Help people find a whole new way of life</a:t>
            </a:r>
          </a:p>
          <a:p>
            <a:pPr>
              <a:spcBef>
                <a:spcPts val="500"/>
              </a:spcBef>
              <a:defRPr sz="2400"/>
            </a:pPr>
            <a:r>
              <a:t>Get out of debt</a:t>
            </a:r>
          </a:p>
          <a:p>
            <a:pPr>
              <a:spcBef>
                <a:spcPts val="500"/>
              </a:spcBef>
              <a:defRPr sz="2400"/>
            </a:pPr>
            <a:r>
              <a:t>Be able to retire</a:t>
            </a:r>
          </a:p>
          <a:p>
            <a:pPr>
              <a:spcBef>
                <a:spcPts val="500"/>
              </a:spcBef>
              <a:defRPr sz="2400"/>
            </a:pPr>
            <a:r>
              <a:t>Own your home free and clear</a:t>
            </a:r>
          </a:p>
          <a:p>
            <a:pPr>
              <a:spcBef>
                <a:spcPts val="500"/>
              </a:spcBef>
              <a:defRPr sz="2400"/>
            </a:pPr>
            <a:r>
              <a:t>Travel the World</a:t>
            </a:r>
          </a:p>
          <a:p>
            <a:pPr>
              <a:spcBef>
                <a:spcPts val="500"/>
              </a:spcBef>
              <a:defRPr sz="2400"/>
            </a:pPr>
            <a:r>
              <a:t>Have true freedom in your life</a:t>
            </a:r>
          </a:p>
          <a:p>
            <a:pPr lvl="1" marL="742950" indent="-285750">
              <a:spcBef>
                <a:spcPts val="500"/>
              </a:spcBef>
              <a:defRPr sz="2400"/>
            </a:pPr>
            <a:r>
              <a:t>Do what you want when you want</a:t>
            </a:r>
          </a:p>
        </p:txBody>
      </p:sp>
      <p:sp>
        <p:nvSpPr>
          <p:cNvPr id="545" name="Content Placeholder 1"/>
          <p:cNvSpPr txBox="1"/>
          <p:nvPr/>
        </p:nvSpPr>
        <p:spPr>
          <a:xfrm>
            <a:off x="121920" y="2819400"/>
            <a:ext cx="4255008" cy="45720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342900" indent="-342900">
              <a:spcBef>
                <a:spcPts val="500"/>
              </a:spcBef>
              <a:buSzPct val="100000"/>
              <a:buFont typeface="Arial"/>
              <a:buChar char="•"/>
              <a:defRPr sz="2400"/>
            </a:pPr>
            <a:r>
              <a:t>Spend time with your kids</a:t>
            </a:r>
            <a:endParaRPr sz="3200"/>
          </a:p>
          <a:p>
            <a:pPr marL="342900" indent="-342900">
              <a:spcBef>
                <a:spcPts val="500"/>
              </a:spcBef>
              <a:buSzPct val="100000"/>
              <a:buFont typeface="Arial"/>
              <a:buChar char="•"/>
              <a:defRPr sz="2400"/>
            </a:pPr>
            <a:r>
              <a:t>Bring your spouse home</a:t>
            </a:r>
            <a:endParaRPr sz="3200"/>
          </a:p>
          <a:p>
            <a:pPr marL="342900" indent="-342900">
              <a:spcBef>
                <a:spcPts val="500"/>
              </a:spcBef>
              <a:buSzPct val="100000"/>
              <a:buFont typeface="Arial"/>
              <a:buChar char="•"/>
              <a:defRPr sz="2400"/>
            </a:pPr>
            <a:r>
              <a:t>Have peace of mind</a:t>
            </a:r>
            <a:endParaRPr sz="3200"/>
          </a:p>
          <a:p>
            <a:pPr marL="342900" indent="-342900">
              <a:spcBef>
                <a:spcPts val="500"/>
              </a:spcBef>
              <a:buSzPct val="100000"/>
              <a:buFont typeface="Arial"/>
              <a:buChar char="•"/>
              <a:defRPr sz="2400"/>
            </a:pPr>
            <a:r>
              <a:t>Build a legacy</a:t>
            </a:r>
            <a:endParaRPr sz="3200"/>
          </a:p>
          <a:p>
            <a:pPr marL="342900" indent="-342900">
              <a:spcBef>
                <a:spcPts val="500"/>
              </a:spcBef>
              <a:buSzPct val="100000"/>
              <a:buFont typeface="Arial"/>
              <a:buChar char="•"/>
              <a:defRPr sz="2400"/>
            </a:pPr>
            <a:r>
              <a:t>Share your success with others</a:t>
            </a:r>
            <a:endParaRPr sz="3200"/>
          </a:p>
          <a:p>
            <a:pPr marL="342900" indent="-342900">
              <a:spcBef>
                <a:spcPts val="500"/>
              </a:spcBef>
              <a:buSzPct val="100000"/>
              <a:buFont typeface="Arial"/>
              <a:buChar char="•"/>
              <a:defRPr sz="2400"/>
            </a:pPr>
            <a:r>
              <a:t>Build long term financial security</a:t>
            </a:r>
            <a:endParaRPr sz="3200"/>
          </a:p>
          <a:p>
            <a:pPr marL="342900" indent="-342900">
              <a:spcBef>
                <a:spcPts val="500"/>
              </a:spcBef>
              <a:buSzPct val="100000"/>
              <a:buFont typeface="Arial"/>
              <a:buChar char="•"/>
              <a:defRPr sz="2400"/>
            </a:pPr>
            <a:r>
              <a:t>Be able to quit your job</a:t>
            </a:r>
            <a:endParaRPr sz="3200"/>
          </a:p>
        </p:txBody>
      </p:sp>
      <p:pic>
        <p:nvPicPr>
          <p:cNvPr id="546" name="Picture 3" descr="Picture 3"/>
          <p:cNvPicPr>
            <a:picLocks noChangeAspect="1"/>
          </p:cNvPicPr>
          <p:nvPr/>
        </p:nvPicPr>
        <p:blipFill>
          <a:blip r:embed="rId2">
            <a:extLst/>
          </a:blip>
          <a:stretch>
            <a:fillRect/>
          </a:stretch>
        </p:blipFill>
        <p:spPr>
          <a:xfrm>
            <a:off x="2822261" y="0"/>
            <a:ext cx="3446699" cy="2819400"/>
          </a:xfrm>
          <a:prstGeom prst="rect">
            <a:avLst/>
          </a:prstGeom>
          <a:ln>
            <a:solidFill>
              <a:srgbClr val="000000"/>
            </a:solidFill>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48" name="Picture 6" descr="Picture 6"/>
          <p:cNvPicPr>
            <a:picLocks noChangeAspect="1"/>
          </p:cNvPicPr>
          <p:nvPr/>
        </p:nvPicPr>
        <p:blipFill>
          <a:blip r:embed="rId2">
            <a:extLst/>
          </a:blip>
          <a:stretch>
            <a:fillRect/>
          </a:stretch>
        </p:blipFill>
        <p:spPr>
          <a:xfrm>
            <a:off x="76200" y="676273"/>
            <a:ext cx="8966152" cy="5038728"/>
          </a:xfrm>
          <a:prstGeom prst="rect">
            <a:avLst/>
          </a:prstGeom>
          <a:ln>
            <a:solidFill>
              <a:srgbClr val="000000"/>
            </a:solidFill>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2"/>
          <p:cNvSpPr txBox="1"/>
          <p:nvPr>
            <p:ph type="title"/>
          </p:nvPr>
        </p:nvSpPr>
        <p:spPr>
          <a:xfrm>
            <a:off x="457200" y="-228600"/>
            <a:ext cx="8229600" cy="1143000"/>
          </a:xfrm>
          <a:prstGeom prst="rect">
            <a:avLst/>
          </a:prstGeom>
        </p:spPr>
        <p:txBody>
          <a:bodyPr/>
          <a:lstStyle/>
          <a:p>
            <a:pPr/>
            <a:r>
              <a:t>My Story</a:t>
            </a:r>
          </a:p>
        </p:txBody>
      </p:sp>
      <p:pic>
        <p:nvPicPr>
          <p:cNvPr id="225" name="Picture 1" descr="Picture 1"/>
          <p:cNvPicPr>
            <a:picLocks noChangeAspect="1"/>
          </p:cNvPicPr>
          <p:nvPr/>
        </p:nvPicPr>
        <p:blipFill>
          <a:blip r:embed="rId3">
            <a:extLst/>
          </a:blip>
          <a:stretch>
            <a:fillRect/>
          </a:stretch>
        </p:blipFill>
        <p:spPr>
          <a:xfrm>
            <a:off x="5527488" y="1162050"/>
            <a:ext cx="3352801" cy="5029200"/>
          </a:xfrm>
          <a:prstGeom prst="rect">
            <a:avLst/>
          </a:prstGeom>
          <a:ln>
            <a:solidFill>
              <a:srgbClr val="000000"/>
            </a:solidFill>
          </a:ln>
        </p:spPr>
      </p:pic>
      <p:pic>
        <p:nvPicPr>
          <p:cNvPr id="226" name="Picture 4" descr="Picture 4"/>
          <p:cNvPicPr>
            <a:picLocks noChangeAspect="1"/>
          </p:cNvPicPr>
          <p:nvPr/>
        </p:nvPicPr>
        <p:blipFill>
          <a:blip r:embed="rId4">
            <a:extLst/>
          </a:blip>
          <a:stretch>
            <a:fillRect/>
          </a:stretch>
        </p:blipFill>
        <p:spPr>
          <a:xfrm>
            <a:off x="142875" y="1143000"/>
            <a:ext cx="5048250" cy="504825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0" name="Picture 3" descr="Picture 3"/>
          <p:cNvPicPr>
            <a:picLocks noChangeAspect="0"/>
          </p:cNvPicPr>
          <p:nvPr/>
        </p:nvPicPr>
        <p:blipFill>
          <a:blip r:embed="rId2">
            <a:extLst/>
          </a:blip>
          <a:stretch>
            <a:fillRect/>
          </a:stretch>
        </p:blipFill>
        <p:spPr>
          <a:xfrm>
            <a:off x="518615" y="685800"/>
            <a:ext cx="7961194" cy="4267200"/>
          </a:xfrm>
          <a:prstGeom prst="rect">
            <a:avLst/>
          </a:prstGeom>
          <a:ln>
            <a:solidFill>
              <a:srgbClr val="000000"/>
            </a:solidFill>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2" name="Picture 1" descr="Picture 1"/>
          <p:cNvPicPr>
            <a:picLocks noChangeAspect="1"/>
          </p:cNvPicPr>
          <p:nvPr/>
        </p:nvPicPr>
        <p:blipFill>
          <a:blip r:embed="rId2">
            <a:extLst/>
          </a:blip>
          <a:stretch>
            <a:fillRect/>
          </a:stretch>
        </p:blipFill>
        <p:spPr>
          <a:xfrm>
            <a:off x="1905000" y="782102"/>
            <a:ext cx="5334000" cy="5293796"/>
          </a:xfrm>
          <a:prstGeom prst="rect">
            <a:avLst/>
          </a:prstGeom>
          <a:ln>
            <a:solidFill>
              <a:srgbClr val="000000"/>
            </a:solidFill>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4" name="Picture 1" descr="Picture 1"/>
          <p:cNvPicPr>
            <a:picLocks noChangeAspect="1"/>
          </p:cNvPicPr>
          <p:nvPr/>
        </p:nvPicPr>
        <p:blipFill>
          <a:blip r:embed="rId2">
            <a:extLst/>
          </a:blip>
          <a:stretch>
            <a:fillRect/>
          </a:stretch>
        </p:blipFill>
        <p:spPr>
          <a:xfrm>
            <a:off x="9525" y="381000"/>
            <a:ext cx="9144000" cy="609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56" name="Picture 2" descr="Picture 2"/>
          <p:cNvPicPr>
            <a:picLocks noChangeAspect="1"/>
          </p:cNvPicPr>
          <p:nvPr/>
        </p:nvPicPr>
        <p:blipFill>
          <a:blip r:embed="rId2">
            <a:extLst/>
          </a:blip>
          <a:stretch>
            <a:fillRect/>
          </a:stretch>
        </p:blipFill>
        <p:spPr>
          <a:xfrm>
            <a:off x="5089705" y="228600"/>
            <a:ext cx="3825695" cy="5683166"/>
          </a:xfrm>
          <a:prstGeom prst="rect">
            <a:avLst/>
          </a:prstGeom>
          <a:ln w="12700">
            <a:miter lim="400000"/>
          </a:ln>
        </p:spPr>
      </p:pic>
      <p:pic>
        <p:nvPicPr>
          <p:cNvPr id="557" name="Picture 1" descr="Picture 1"/>
          <p:cNvPicPr>
            <a:picLocks noChangeAspect="1"/>
          </p:cNvPicPr>
          <p:nvPr/>
        </p:nvPicPr>
        <p:blipFill>
          <a:blip r:embed="rId3">
            <a:extLst/>
          </a:blip>
          <a:stretch>
            <a:fillRect/>
          </a:stretch>
        </p:blipFill>
        <p:spPr>
          <a:xfrm>
            <a:off x="381000" y="76200"/>
            <a:ext cx="3702666" cy="5781322"/>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Title 2"/>
          <p:cNvSpPr txBox="1"/>
          <p:nvPr>
            <p:ph type="title"/>
          </p:nvPr>
        </p:nvSpPr>
        <p:spPr>
          <a:xfrm>
            <a:off x="76200" y="152400"/>
            <a:ext cx="8994775" cy="758825"/>
          </a:xfrm>
          <a:prstGeom prst="rect">
            <a:avLst/>
          </a:prstGeom>
        </p:spPr>
        <p:txBody>
          <a:bodyPr/>
          <a:lstStyle>
            <a:lvl1pPr>
              <a:defRPr sz="3900"/>
            </a:lvl1pPr>
          </a:lstStyle>
          <a:p>
            <a:pPr/>
            <a:r>
              <a:t>Corporate World (J.O.B.) VS. doTERRA</a:t>
            </a:r>
          </a:p>
        </p:txBody>
      </p:sp>
      <p:sp>
        <p:nvSpPr>
          <p:cNvPr id="560" name="Rectangle 1"/>
          <p:cNvSpPr txBox="1"/>
          <p:nvPr/>
        </p:nvSpPr>
        <p:spPr>
          <a:xfrm>
            <a:off x="579119" y="1371600"/>
            <a:ext cx="7985762" cy="44518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700"/>
              </a:spcBef>
              <a:buClr>
                <a:schemeClr val="accent1"/>
              </a:buClr>
              <a:buSzPct val="85000"/>
              <a:buFont typeface="Arial"/>
              <a:buChar char="•"/>
              <a:defRPr sz="3200"/>
            </a:pPr>
            <a:r>
              <a:t>Instead of Stepping on Each Other, We Get Rewarded for Helping Others Succeed!</a:t>
            </a:r>
          </a:p>
          <a:p>
            <a:pPr marL="457200" indent="-457200">
              <a:spcBef>
                <a:spcPts val="700"/>
              </a:spcBef>
              <a:buClr>
                <a:schemeClr val="accent1"/>
              </a:buClr>
              <a:buSzPct val="85000"/>
              <a:buFont typeface="Arial"/>
              <a:buChar char="•"/>
              <a:defRPr sz="3200"/>
            </a:pPr>
            <a:r>
              <a:t>Instead of Only 1 Person at the Top, We Can Have Unlimited People at the Highest Rank.</a:t>
            </a:r>
          </a:p>
          <a:p>
            <a:pPr marL="457200" indent="-457200">
              <a:spcBef>
                <a:spcPts val="700"/>
              </a:spcBef>
              <a:buClr>
                <a:schemeClr val="accent1"/>
              </a:buClr>
              <a:buSzPct val="85000"/>
              <a:buFont typeface="Arial"/>
              <a:buChar char="•"/>
              <a:defRPr sz="3200"/>
            </a:pPr>
            <a:r>
              <a:t>No Commute</a:t>
            </a:r>
          </a:p>
          <a:p>
            <a:pPr marL="457200" indent="-457200">
              <a:spcBef>
                <a:spcPts val="700"/>
              </a:spcBef>
              <a:buClr>
                <a:schemeClr val="accent1"/>
              </a:buClr>
              <a:buSzPct val="85000"/>
              <a:buFont typeface="Arial"/>
              <a:buChar char="•"/>
              <a:defRPr sz="3200"/>
            </a:pPr>
            <a:r>
              <a:t>Don’t Need to Ask For Time-Off or Vacation</a:t>
            </a:r>
          </a:p>
          <a:p>
            <a:pPr marL="457200" indent="-457200">
              <a:spcBef>
                <a:spcPts val="700"/>
              </a:spcBef>
              <a:buClr>
                <a:schemeClr val="accent1"/>
              </a:buClr>
              <a:buSzPct val="85000"/>
              <a:buFont typeface="Arial"/>
              <a:buChar char="•"/>
              <a:defRPr sz="3200"/>
            </a:pPr>
            <a:r>
              <a:t>Leverage – Not Trading “Hours for Dollars”</a:t>
            </a:r>
          </a:p>
          <a:p>
            <a:pPr marL="457200" indent="-457200">
              <a:spcBef>
                <a:spcPts val="700"/>
              </a:spcBef>
              <a:buClr>
                <a:schemeClr val="accent1"/>
              </a:buClr>
              <a:buSzPct val="85000"/>
              <a:buFont typeface="Arial"/>
              <a:buChar char="•"/>
              <a:defRPr sz="3200"/>
            </a:pPr>
            <a:r>
              <a:t>You Get Constant Pay Raises!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6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6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0"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Title 2"/>
          <p:cNvSpPr txBox="1"/>
          <p:nvPr>
            <p:ph type="title"/>
          </p:nvPr>
        </p:nvSpPr>
        <p:spPr>
          <a:xfrm>
            <a:off x="76200" y="152400"/>
            <a:ext cx="8994775" cy="758825"/>
          </a:xfrm>
          <a:prstGeom prst="rect">
            <a:avLst/>
          </a:prstGeom>
        </p:spPr>
        <p:txBody>
          <a:bodyPr/>
          <a:lstStyle>
            <a:lvl1pPr>
              <a:defRPr sz="3900"/>
            </a:lvl1pPr>
          </a:lstStyle>
          <a:p>
            <a:pPr/>
            <a:r>
              <a:t>Starting Your Own Biz VS. doTERRA</a:t>
            </a:r>
          </a:p>
        </p:txBody>
      </p:sp>
      <p:sp>
        <p:nvSpPr>
          <p:cNvPr id="563" name="Rectangle 1"/>
          <p:cNvSpPr txBox="1"/>
          <p:nvPr/>
        </p:nvSpPr>
        <p:spPr>
          <a:xfrm>
            <a:off x="579119" y="1295400"/>
            <a:ext cx="7985762" cy="4549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700"/>
              </a:spcBef>
              <a:buClr>
                <a:schemeClr val="accent1"/>
              </a:buClr>
              <a:buSzPct val="85000"/>
              <a:buFont typeface="Arial"/>
              <a:buChar char="•"/>
              <a:defRPr sz="3200"/>
            </a:pPr>
            <a:r>
              <a:t>Low Overhead/Expenses</a:t>
            </a:r>
          </a:p>
          <a:p>
            <a:pPr marL="457200" indent="-457200">
              <a:spcBef>
                <a:spcPts val="700"/>
              </a:spcBef>
              <a:buClr>
                <a:schemeClr val="accent1"/>
              </a:buClr>
              <a:buSzPct val="85000"/>
              <a:buFont typeface="Arial"/>
              <a:buChar char="•"/>
              <a:defRPr sz="3200"/>
            </a:pPr>
            <a:r>
              <a:t>Risk is Taken Out of the Equation (doTERRA is Proven)</a:t>
            </a:r>
          </a:p>
          <a:p>
            <a:pPr marL="457200" indent="-457200">
              <a:spcBef>
                <a:spcPts val="700"/>
              </a:spcBef>
              <a:buClr>
                <a:schemeClr val="accent1"/>
              </a:buClr>
              <a:buSzPct val="85000"/>
              <a:buFont typeface="Arial"/>
              <a:buChar char="•"/>
              <a:defRPr sz="3200"/>
            </a:pPr>
            <a:r>
              <a:t>Return on Investment</a:t>
            </a:r>
          </a:p>
          <a:p>
            <a:pPr marL="457200" indent="-457200">
              <a:spcBef>
                <a:spcPts val="700"/>
              </a:spcBef>
              <a:buClr>
                <a:schemeClr val="accent1"/>
              </a:buClr>
              <a:buSzPct val="85000"/>
              <a:buFont typeface="Arial"/>
              <a:buChar char="•"/>
              <a:defRPr sz="3200"/>
            </a:pPr>
            <a:r>
              <a:t>No Employees to Pay</a:t>
            </a:r>
          </a:p>
          <a:p>
            <a:pPr marL="457200" indent="-457200">
              <a:spcBef>
                <a:spcPts val="700"/>
              </a:spcBef>
              <a:buClr>
                <a:schemeClr val="accent1"/>
              </a:buClr>
              <a:buSzPct val="85000"/>
              <a:buFont typeface="Arial"/>
              <a:buChar char="•"/>
              <a:defRPr sz="3200"/>
            </a:pPr>
            <a:r>
              <a:t>No Products/Inventory to Stock</a:t>
            </a:r>
          </a:p>
          <a:p>
            <a:pPr marL="457200" indent="-457200">
              <a:spcBef>
                <a:spcPts val="700"/>
              </a:spcBef>
              <a:buClr>
                <a:schemeClr val="accent1"/>
              </a:buClr>
              <a:buSzPct val="85000"/>
              <a:buFont typeface="Arial"/>
              <a:buChar char="•"/>
              <a:defRPr sz="3200"/>
            </a:pPr>
            <a:r>
              <a:t>You Don’t Have to Wear All the Hats</a:t>
            </a:r>
          </a:p>
          <a:p>
            <a:pPr marL="457200" indent="-457200">
              <a:spcBef>
                <a:spcPts val="700"/>
              </a:spcBef>
              <a:buClr>
                <a:schemeClr val="accent1"/>
              </a:buClr>
              <a:buSzPct val="85000"/>
              <a:buFont typeface="Arial"/>
              <a:buChar char="•"/>
              <a:defRPr sz="3200"/>
            </a:pPr>
            <a:r>
              <a:t>Leverage – Not Trading “Hours for Dollars”</a:t>
            </a:r>
          </a:p>
        </p:txBody>
      </p:sp>
      <p:pic>
        <p:nvPicPr>
          <p:cNvPr id="564" name="Picture 3" descr="Picture 3"/>
          <p:cNvPicPr>
            <a:picLocks noChangeAspect="1"/>
          </p:cNvPicPr>
          <p:nvPr/>
        </p:nvPicPr>
        <p:blipFill>
          <a:blip r:embed="rId2">
            <a:extLst/>
          </a:blip>
          <a:stretch>
            <a:fillRect/>
          </a:stretch>
        </p:blipFill>
        <p:spPr>
          <a:xfrm>
            <a:off x="1143000" y="1981200"/>
            <a:ext cx="6945059" cy="4622804"/>
          </a:xfrm>
          <a:prstGeom prst="rect">
            <a:avLst/>
          </a:prstGeom>
          <a:ln>
            <a:solidFill>
              <a:srgbClr val="000000"/>
            </a:solidFill>
          </a:ln>
        </p:spPr>
      </p:pic>
      <p:pic>
        <p:nvPicPr>
          <p:cNvPr id="565" name="Picture 4" descr="Picture 4"/>
          <p:cNvPicPr>
            <a:picLocks noChangeAspect="1"/>
          </p:cNvPicPr>
          <p:nvPr/>
        </p:nvPicPr>
        <p:blipFill>
          <a:blip r:embed="rId3">
            <a:extLst/>
          </a:blip>
          <a:stretch>
            <a:fillRect/>
          </a:stretch>
        </p:blipFill>
        <p:spPr>
          <a:xfrm>
            <a:off x="1752600" y="2971800"/>
            <a:ext cx="5791200" cy="38113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6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8" presetID="22" grpId="2" fill="hold">
                                  <p:stCondLst>
                                    <p:cond delay="0"/>
                                  </p:stCondLst>
                                  <p:iterate type="el" backwards="0">
                                    <p:tmAbs val="0"/>
                                  </p:iterate>
                                  <p:childTnLst>
                                    <p:set>
                                      <p:cBhvr>
                                        <p:cTn id="11" fill="hold"/>
                                        <p:tgtEl>
                                          <p:spTgt spid="564"/>
                                        </p:tgtEl>
                                        <p:attrNameLst>
                                          <p:attrName>style.visibility</p:attrName>
                                        </p:attrNameLst>
                                      </p:cBhvr>
                                      <p:to>
                                        <p:strVal val="visible"/>
                                      </p:to>
                                    </p:set>
                                    <p:animEffect filter="wipe(left)" transition="in">
                                      <p:cBhvr>
                                        <p:cTn id="12" dur="500"/>
                                        <p:tgtEl>
                                          <p:spTgt spid="5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63">
                                            <p:txEl>
                                              <p:pRg st="1" end="1"/>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3" fill="hold">
                                  <p:stCondLst>
                                    <p:cond delay="0"/>
                                  </p:stCondLst>
                                  <p:iterate type="el" backwards="0">
                                    <p:tmAbs val="0"/>
                                  </p:iterate>
                                  <p:childTnLst>
                                    <p:set>
                                      <p:cBhvr>
                                        <p:cTn id="19" fill="hold"/>
                                        <p:tgtEl>
                                          <p:spTgt spid="56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56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56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56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 fill="hold">
                                  <p:stCondLst>
                                    <p:cond delay="0"/>
                                  </p:stCondLst>
                                  <p:iterate type="el" backwards="0">
                                    <p:tmAbs val="0"/>
                                  </p:iterate>
                                  <p:childTnLst>
                                    <p:set>
                                      <p:cBhvr>
                                        <p:cTn id="35" fill="hold"/>
                                        <p:tgtEl>
                                          <p:spTgt spid="56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 fill="hold">
                                  <p:stCondLst>
                                    <p:cond delay="0"/>
                                  </p:stCondLst>
                                  <p:iterate type="el" backwards="0">
                                    <p:tmAbs val="0"/>
                                  </p:iterate>
                                  <p:childTnLst>
                                    <p:set>
                                      <p:cBhvr>
                                        <p:cTn id="39" fill="hold"/>
                                        <p:tgtEl>
                                          <p:spTgt spid="56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4" grpId="2"/>
      <p:bldP build="whole" bldLvl="1" animBg="1" rev="0" advAuto="0" spid="565" grpId="3"/>
      <p:bldP build="p" bldLvl="5" animBg="1" rev="0" advAuto="0" spid="563"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TextBox 2"/>
          <p:cNvSpPr txBox="1"/>
          <p:nvPr/>
        </p:nvSpPr>
        <p:spPr>
          <a:xfrm>
            <a:off x="1798319" y="76200"/>
            <a:ext cx="6461762" cy="5493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u="sng"/>
            </a:lvl1pPr>
          </a:lstStyle>
          <a:p>
            <a:pPr/>
            <a:r>
              <a:t>2015 Average Earnings (annual)</a:t>
            </a:r>
          </a:p>
        </p:txBody>
      </p:sp>
      <p:sp>
        <p:nvSpPr>
          <p:cNvPr id="568" name="TextBox 3"/>
          <p:cNvSpPr txBox="1"/>
          <p:nvPr/>
        </p:nvSpPr>
        <p:spPr>
          <a:xfrm>
            <a:off x="960119" y="990599"/>
            <a:ext cx="3261362" cy="4762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Silver</a:t>
            </a:r>
          </a:p>
          <a:p>
            <a:pPr>
              <a:defRPr sz="2800"/>
            </a:pPr>
          </a:p>
          <a:p>
            <a:pPr>
              <a:defRPr sz="2800"/>
            </a:pPr>
            <a:r>
              <a:t>Gold</a:t>
            </a:r>
          </a:p>
          <a:p>
            <a:pPr>
              <a:defRPr sz="2800"/>
            </a:pPr>
          </a:p>
          <a:p>
            <a:pPr>
              <a:defRPr sz="2800"/>
            </a:pPr>
            <a:r>
              <a:t>Platinum</a:t>
            </a:r>
          </a:p>
          <a:p>
            <a:pPr>
              <a:defRPr sz="2800"/>
            </a:pPr>
          </a:p>
          <a:p>
            <a:pPr>
              <a:defRPr sz="2800"/>
            </a:pPr>
            <a:r>
              <a:t>Diamond</a:t>
            </a:r>
          </a:p>
          <a:p>
            <a:pPr>
              <a:defRPr sz="2800"/>
            </a:pPr>
          </a:p>
          <a:p>
            <a:pPr>
              <a:defRPr sz="2800"/>
            </a:pPr>
            <a:r>
              <a:t>Blue Diamond</a:t>
            </a:r>
          </a:p>
          <a:p>
            <a:pPr>
              <a:defRPr sz="2800"/>
            </a:pPr>
          </a:p>
          <a:p>
            <a:pPr>
              <a:defRPr sz="2800"/>
            </a:pPr>
            <a:r>
              <a:t>Presidential Diamond</a:t>
            </a:r>
          </a:p>
        </p:txBody>
      </p:sp>
      <p:sp>
        <p:nvSpPr>
          <p:cNvPr id="569" name="TextBox 4"/>
          <p:cNvSpPr txBox="1"/>
          <p:nvPr/>
        </p:nvSpPr>
        <p:spPr>
          <a:xfrm>
            <a:off x="5836919" y="959107"/>
            <a:ext cx="3489962" cy="4762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$26,600</a:t>
            </a:r>
          </a:p>
          <a:p>
            <a:pPr>
              <a:defRPr sz="2800"/>
            </a:pPr>
          </a:p>
          <a:p>
            <a:pPr>
              <a:defRPr sz="2800"/>
            </a:pPr>
            <a:r>
              <a:t>$59,000</a:t>
            </a:r>
          </a:p>
          <a:p>
            <a:pPr>
              <a:defRPr sz="2800"/>
            </a:pPr>
          </a:p>
          <a:p>
            <a:pPr>
              <a:defRPr sz="2800"/>
            </a:pPr>
            <a:r>
              <a:t>$115,000</a:t>
            </a:r>
          </a:p>
          <a:p>
            <a:pPr>
              <a:defRPr sz="2800"/>
            </a:pPr>
          </a:p>
          <a:p>
            <a:pPr>
              <a:defRPr sz="2800"/>
            </a:pPr>
            <a:r>
              <a:t>$205,000</a:t>
            </a:r>
          </a:p>
          <a:p>
            <a:pPr>
              <a:defRPr sz="2800"/>
            </a:pPr>
          </a:p>
          <a:p>
            <a:pPr>
              <a:defRPr sz="2800"/>
            </a:pPr>
            <a:r>
              <a:t>$462,000</a:t>
            </a:r>
          </a:p>
          <a:p>
            <a:pPr>
              <a:defRPr sz="2800"/>
            </a:pPr>
          </a:p>
          <a:p>
            <a:pPr>
              <a:defRPr sz="2800"/>
            </a:pPr>
            <a:r>
              <a:t>$1,353,000</a:t>
            </a:r>
          </a:p>
        </p:txBody>
      </p:sp>
      <p:sp>
        <p:nvSpPr>
          <p:cNvPr id="570" name="Right Arrow 5"/>
          <p:cNvSpPr/>
          <p:nvPr/>
        </p:nvSpPr>
        <p:spPr>
          <a:xfrm>
            <a:off x="4355591" y="971550"/>
            <a:ext cx="978409" cy="484632"/>
          </a:xfrm>
          <a:prstGeom prst="rightArrow">
            <a:avLst>
              <a:gd name="adj1" fmla="val 50000"/>
              <a:gd name="adj2" fmla="val 50000"/>
            </a:avLst>
          </a:prstGeom>
          <a:solidFill>
            <a:srgbClr val="BFBFBF"/>
          </a:solidFill>
          <a:ln w="25400">
            <a:solidFill>
              <a:srgbClr val="3A5E8A"/>
            </a:solidFill>
          </a:ln>
        </p:spPr>
        <p:txBody>
          <a:bodyPr lIns="45719" rIns="45719" anchor="ctr"/>
          <a:lstStyle/>
          <a:p>
            <a:pPr algn="ctr">
              <a:defRPr>
                <a:solidFill>
                  <a:srgbClr val="FFFFFF"/>
                </a:solidFill>
              </a:defRPr>
            </a:pPr>
          </a:p>
        </p:txBody>
      </p:sp>
      <p:sp>
        <p:nvSpPr>
          <p:cNvPr id="571" name="Right Arrow 6"/>
          <p:cNvSpPr/>
          <p:nvPr/>
        </p:nvSpPr>
        <p:spPr>
          <a:xfrm>
            <a:off x="4355591" y="1828800"/>
            <a:ext cx="978409" cy="484632"/>
          </a:xfrm>
          <a:prstGeom prst="rightArrow">
            <a:avLst>
              <a:gd name="adj1" fmla="val 50000"/>
              <a:gd name="adj2" fmla="val 50000"/>
            </a:avLst>
          </a:prstGeom>
          <a:solidFill>
            <a:srgbClr val="F4C34A"/>
          </a:solidFill>
          <a:ln w="25400">
            <a:solidFill>
              <a:srgbClr val="3A5E8A"/>
            </a:solidFill>
          </a:ln>
        </p:spPr>
        <p:txBody>
          <a:bodyPr lIns="45719" rIns="45719" anchor="ctr"/>
          <a:lstStyle/>
          <a:p>
            <a:pPr algn="ctr">
              <a:defRPr>
                <a:solidFill>
                  <a:srgbClr val="FFFFFF"/>
                </a:solidFill>
              </a:defRPr>
            </a:pPr>
          </a:p>
        </p:txBody>
      </p:sp>
      <p:sp>
        <p:nvSpPr>
          <p:cNvPr id="572" name="Right Arrow 7"/>
          <p:cNvSpPr/>
          <p:nvPr/>
        </p:nvSpPr>
        <p:spPr>
          <a:xfrm>
            <a:off x="4355591" y="2700224"/>
            <a:ext cx="978409" cy="484633"/>
          </a:xfrm>
          <a:prstGeom prst="rightArrow">
            <a:avLst>
              <a:gd name="adj1" fmla="val 50000"/>
              <a:gd name="adj2" fmla="val 50000"/>
            </a:avLst>
          </a:prstGeom>
          <a:solidFill>
            <a:srgbClr val="F2F2F2"/>
          </a:solidFill>
          <a:ln w="25400">
            <a:solidFill>
              <a:srgbClr val="3A5E8A"/>
            </a:solidFill>
          </a:ln>
        </p:spPr>
        <p:txBody>
          <a:bodyPr lIns="45719" rIns="45719" anchor="ctr"/>
          <a:lstStyle/>
          <a:p>
            <a:pPr algn="ctr">
              <a:defRPr>
                <a:solidFill>
                  <a:srgbClr val="FFFFFF"/>
                </a:solidFill>
              </a:defRPr>
            </a:pPr>
          </a:p>
        </p:txBody>
      </p:sp>
      <p:sp>
        <p:nvSpPr>
          <p:cNvPr id="573" name="Right Arrow 8"/>
          <p:cNvSpPr/>
          <p:nvPr/>
        </p:nvSpPr>
        <p:spPr>
          <a:xfrm>
            <a:off x="4355591" y="3571649"/>
            <a:ext cx="978409" cy="484633"/>
          </a:xfrm>
          <a:prstGeom prst="rightArrow">
            <a:avLst>
              <a:gd name="adj1" fmla="val 50000"/>
              <a:gd name="adj2" fmla="val 50000"/>
            </a:avLst>
          </a:prstGeom>
          <a:solidFill>
            <a:srgbClr val="E6E0EC"/>
          </a:solidFill>
          <a:ln w="25400">
            <a:solidFill>
              <a:srgbClr val="3A5E8A"/>
            </a:solidFill>
          </a:ln>
        </p:spPr>
        <p:txBody>
          <a:bodyPr lIns="45719" rIns="45719" anchor="ctr"/>
          <a:lstStyle/>
          <a:p>
            <a:pPr algn="ctr">
              <a:defRPr>
                <a:solidFill>
                  <a:srgbClr val="FFFFFF"/>
                </a:solidFill>
              </a:defRPr>
            </a:pPr>
          </a:p>
        </p:txBody>
      </p:sp>
      <p:sp>
        <p:nvSpPr>
          <p:cNvPr id="574" name="Right Arrow 9"/>
          <p:cNvSpPr/>
          <p:nvPr/>
        </p:nvSpPr>
        <p:spPr>
          <a:xfrm>
            <a:off x="4355591" y="4370608"/>
            <a:ext cx="978409" cy="484633"/>
          </a:xfrm>
          <a:prstGeom prst="rightArrow">
            <a:avLst>
              <a:gd name="adj1" fmla="val 50000"/>
              <a:gd name="adj2" fmla="val 50000"/>
            </a:avLst>
          </a:prstGeom>
          <a:solidFill>
            <a:schemeClr val="accent1"/>
          </a:solidFill>
          <a:ln w="25400">
            <a:solidFill>
              <a:srgbClr val="3A5E8A"/>
            </a:solidFill>
          </a:ln>
        </p:spPr>
        <p:txBody>
          <a:bodyPr lIns="45719" rIns="45719" anchor="ctr"/>
          <a:lstStyle/>
          <a:p>
            <a:pPr algn="ctr">
              <a:defRPr>
                <a:solidFill>
                  <a:srgbClr val="FFFFFF"/>
                </a:solidFill>
              </a:defRPr>
            </a:pPr>
          </a:p>
        </p:txBody>
      </p:sp>
      <p:sp>
        <p:nvSpPr>
          <p:cNvPr id="575" name="Right Arrow 10"/>
          <p:cNvSpPr/>
          <p:nvPr/>
        </p:nvSpPr>
        <p:spPr>
          <a:xfrm>
            <a:off x="4355591" y="5230367"/>
            <a:ext cx="978409" cy="484633"/>
          </a:xfrm>
          <a:prstGeom prst="rightArrow">
            <a:avLst>
              <a:gd name="adj1" fmla="val 50000"/>
              <a:gd name="adj2" fmla="val 50000"/>
            </a:avLst>
          </a:prstGeom>
          <a:solidFill>
            <a:srgbClr val="7030A0"/>
          </a:solidFill>
          <a:ln w="25400">
            <a:solidFill>
              <a:srgbClr val="3A5E8A"/>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7" name="Picture 1" descr="Picture 1"/>
          <p:cNvPicPr>
            <a:picLocks noChangeAspect="1"/>
          </p:cNvPicPr>
          <p:nvPr/>
        </p:nvPicPr>
        <p:blipFill>
          <a:blip r:embed="rId2">
            <a:extLst/>
          </a:blip>
          <a:srcRect l="0" t="0" r="0" b="7120"/>
          <a:stretch>
            <a:fillRect/>
          </a:stretch>
        </p:blipFill>
        <p:spPr>
          <a:xfrm>
            <a:off x="0" y="2156305"/>
            <a:ext cx="9144000" cy="1108463"/>
          </a:xfrm>
          <a:prstGeom prst="rect">
            <a:avLst/>
          </a:prstGeom>
          <a:ln w="12700">
            <a:miter lim="400000"/>
          </a:ln>
        </p:spPr>
      </p:pic>
      <p:pic>
        <p:nvPicPr>
          <p:cNvPr id="578" name="Picture 2" descr="Picture 2"/>
          <p:cNvPicPr>
            <a:picLocks noChangeAspect="1"/>
          </p:cNvPicPr>
          <p:nvPr/>
        </p:nvPicPr>
        <p:blipFill>
          <a:blip r:embed="rId3">
            <a:extLst/>
          </a:blip>
          <a:stretch>
            <a:fillRect/>
          </a:stretch>
        </p:blipFill>
        <p:spPr>
          <a:xfrm>
            <a:off x="3070905" y="1066800"/>
            <a:ext cx="960164" cy="1089512"/>
          </a:xfrm>
          <a:prstGeom prst="rect">
            <a:avLst/>
          </a:prstGeom>
          <a:ln w="12700">
            <a:miter lim="400000"/>
          </a:ln>
        </p:spPr>
      </p:pic>
      <p:sp>
        <p:nvSpPr>
          <p:cNvPr id="579" name="TextBox 6"/>
          <p:cNvSpPr txBox="1"/>
          <p:nvPr/>
        </p:nvSpPr>
        <p:spPr>
          <a:xfrm>
            <a:off x="289781" y="3250912"/>
            <a:ext cx="8808500" cy="1865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Font typeface="Arial"/>
              <a:buChar char="•"/>
              <a:defRPr sz="2400"/>
            </a:pPr>
            <a:r>
              <a:t>Value = $12,000 invested in an account earning 5%. </a:t>
            </a:r>
          </a:p>
          <a:p>
            <a:pPr marL="342900" indent="-342900">
              <a:buSzPct val="100000"/>
              <a:buFont typeface="Arial"/>
              <a:buChar char="•"/>
              <a:defRPr sz="2400"/>
            </a:pPr>
          </a:p>
          <a:p>
            <a:pPr marL="342900" indent="-342900">
              <a:buSzPct val="100000"/>
              <a:buFont typeface="Arial"/>
              <a:buChar char="•"/>
              <a:defRPr sz="2400"/>
            </a:pPr>
            <a:r>
              <a:t>Time it took to build = 3 Months</a:t>
            </a:r>
          </a:p>
          <a:p>
            <a:pPr marL="342900" indent="-342900">
              <a:buSzPct val="100000"/>
              <a:buFont typeface="Arial"/>
              <a:buChar char="•"/>
              <a:defRPr sz="2400"/>
            </a:pPr>
          </a:p>
          <a:p>
            <a:pPr marL="342900" indent="-342900">
              <a:buSzPct val="100000"/>
              <a:buFont typeface="Arial"/>
              <a:buChar char="•"/>
              <a:defRPr sz="2400"/>
            </a:pPr>
            <a:r>
              <a:t>$4000 per month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79">
                                            <p:bg/>
                                          </p:spTgt>
                                        </p:tgtEl>
                                        <p:attrNameLst>
                                          <p:attrName>style.visibility</p:attrName>
                                        </p:attrNameLst>
                                      </p:cBhvr>
                                      <p:to>
                                        <p:strVal val="visible"/>
                                      </p:to>
                                    </p:set>
                                    <p:anim calcmode="lin" valueType="num">
                                      <p:cBhvr>
                                        <p:cTn id="7" dur="500" fill="hold"/>
                                        <p:tgtEl>
                                          <p:spTgt spid="579">
                                            <p:bg/>
                                          </p:spTgt>
                                        </p:tgtEl>
                                        <p:attrNameLst>
                                          <p:attrName>ppt_x</p:attrName>
                                        </p:attrNameLst>
                                      </p:cBhvr>
                                      <p:tavLst>
                                        <p:tav tm="0">
                                          <p:val>
                                            <p:strVal val="#ppt_x"/>
                                          </p:val>
                                        </p:tav>
                                        <p:tav tm="100000">
                                          <p:val>
                                            <p:strVal val="#ppt_x"/>
                                          </p:val>
                                        </p:tav>
                                      </p:tavLst>
                                    </p:anim>
                                    <p:anim calcmode="lin" valueType="num">
                                      <p:cBhvr>
                                        <p:cTn id="8" dur="500" fill="hold"/>
                                        <p:tgtEl>
                                          <p:spTgt spid="57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579">
                                            <p:txEl>
                                              <p:pRg st="0" end="0"/>
                                            </p:txEl>
                                          </p:spTgt>
                                        </p:tgtEl>
                                        <p:attrNameLst>
                                          <p:attrName>style.visibility</p:attrName>
                                        </p:attrNameLst>
                                      </p:cBhvr>
                                      <p:to>
                                        <p:strVal val="visible"/>
                                      </p:to>
                                    </p:set>
                                    <p:anim calcmode="lin" valueType="num">
                                      <p:cBhvr>
                                        <p:cTn id="11" dur="500" fill="hold"/>
                                        <p:tgtEl>
                                          <p:spTgt spid="57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7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Class="entr" nodeType="afterEffect" presetSubtype="4" presetID="2" grpId="1" fill="hold">
                                  <p:stCondLst>
                                    <p:cond delay="0"/>
                                  </p:stCondLst>
                                  <p:iterate type="el" backwards="0">
                                    <p:tmAbs val="0"/>
                                  </p:iterate>
                                  <p:childTnLst>
                                    <p:set>
                                      <p:cBhvr>
                                        <p:cTn id="15" fill="hold"/>
                                        <p:tgtEl>
                                          <p:spTgt spid="579">
                                            <p:txEl>
                                              <p:pRg st="1" end="1"/>
                                            </p:txEl>
                                          </p:spTgt>
                                        </p:tgtEl>
                                        <p:attrNameLst>
                                          <p:attrName>style.visibility</p:attrName>
                                        </p:attrNameLst>
                                      </p:cBhvr>
                                      <p:to>
                                        <p:strVal val="visible"/>
                                      </p:to>
                                    </p:set>
                                    <p:anim calcmode="lin" valueType="num">
                                      <p:cBhvr>
                                        <p:cTn id="16" dur="500" fill="hold"/>
                                        <p:tgtEl>
                                          <p:spTgt spid="579">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579">
                                            <p:txEl>
                                              <p:pRg st="2" end="2"/>
                                            </p:txEl>
                                          </p:spTgt>
                                        </p:tgtEl>
                                        <p:attrNameLst>
                                          <p:attrName>style.visibility</p:attrName>
                                        </p:attrNameLst>
                                      </p:cBhvr>
                                      <p:to>
                                        <p:strVal val="visible"/>
                                      </p:to>
                                    </p:set>
                                    <p:anim calcmode="lin" valueType="num">
                                      <p:cBhvr>
                                        <p:cTn id="22" dur="500" fill="hold"/>
                                        <p:tgtEl>
                                          <p:spTgt spid="57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79">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Class="entr" nodeType="afterEffect" presetSubtype="4" presetID="2" grpId="1" fill="hold">
                                  <p:stCondLst>
                                    <p:cond delay="0"/>
                                  </p:stCondLst>
                                  <p:iterate type="el" backwards="0">
                                    <p:tmAbs val="0"/>
                                  </p:iterate>
                                  <p:childTnLst>
                                    <p:set>
                                      <p:cBhvr>
                                        <p:cTn id="26" fill="hold"/>
                                        <p:tgtEl>
                                          <p:spTgt spid="579">
                                            <p:txEl>
                                              <p:pRg st="3" end="3"/>
                                            </p:txEl>
                                          </p:spTgt>
                                        </p:tgtEl>
                                        <p:attrNameLst>
                                          <p:attrName>style.visibility</p:attrName>
                                        </p:attrNameLst>
                                      </p:cBhvr>
                                      <p:to>
                                        <p:strVal val="visible"/>
                                      </p:to>
                                    </p:set>
                                    <p:anim calcmode="lin" valueType="num">
                                      <p:cBhvr>
                                        <p:cTn id="27" dur="500" fill="hold"/>
                                        <p:tgtEl>
                                          <p:spTgt spid="579">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4" presetID="2" grpId="1" fill="hold">
                                  <p:stCondLst>
                                    <p:cond delay="0"/>
                                  </p:stCondLst>
                                  <p:iterate type="el" backwards="0">
                                    <p:tmAbs val="0"/>
                                  </p:iterate>
                                  <p:childTnLst>
                                    <p:set>
                                      <p:cBhvr>
                                        <p:cTn id="32" fill="hold"/>
                                        <p:tgtEl>
                                          <p:spTgt spid="579">
                                            <p:txEl>
                                              <p:pRg st="4" end="4"/>
                                            </p:txEl>
                                          </p:spTgt>
                                        </p:tgtEl>
                                        <p:attrNameLst>
                                          <p:attrName>style.visibility</p:attrName>
                                        </p:attrNameLst>
                                      </p:cBhvr>
                                      <p:to>
                                        <p:strVal val="visible"/>
                                      </p:to>
                                    </p:set>
                                    <p:anim calcmode="lin" valueType="num">
                                      <p:cBhvr>
                                        <p:cTn id="33" dur="500" fill="hold"/>
                                        <p:tgtEl>
                                          <p:spTgt spid="579">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9"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1" name="Picture 2" descr="Picture 2"/>
          <p:cNvPicPr>
            <a:picLocks noChangeAspect="1"/>
          </p:cNvPicPr>
          <p:nvPr/>
        </p:nvPicPr>
        <p:blipFill>
          <a:blip r:embed="rId2">
            <a:extLst/>
          </a:blip>
          <a:stretch>
            <a:fillRect/>
          </a:stretch>
        </p:blipFill>
        <p:spPr>
          <a:xfrm>
            <a:off x="3056787" y="990600"/>
            <a:ext cx="868041" cy="984978"/>
          </a:xfrm>
          <a:prstGeom prst="rect">
            <a:avLst/>
          </a:prstGeom>
          <a:ln w="12700">
            <a:miter lim="400000"/>
          </a:ln>
        </p:spPr>
      </p:pic>
      <p:sp>
        <p:nvSpPr>
          <p:cNvPr id="582" name="TextBox 6"/>
          <p:cNvSpPr txBox="1"/>
          <p:nvPr/>
        </p:nvSpPr>
        <p:spPr>
          <a:xfrm>
            <a:off x="197369" y="3253072"/>
            <a:ext cx="8808500" cy="1865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Font typeface="Arial"/>
              <a:buChar char="•"/>
              <a:defRPr sz="2400"/>
            </a:pPr>
            <a:r>
              <a:t>Value = $60,000 invested in an account earning 5%. </a:t>
            </a:r>
          </a:p>
          <a:p>
            <a:pPr marL="342900" indent="-342900">
              <a:buSzPct val="100000"/>
              <a:buFont typeface="Arial"/>
              <a:buChar char="•"/>
              <a:defRPr sz="2400"/>
            </a:pPr>
          </a:p>
          <a:p>
            <a:pPr marL="342900" indent="-342900">
              <a:buSzPct val="100000"/>
              <a:buFont typeface="Arial"/>
              <a:buChar char="•"/>
              <a:defRPr sz="2400"/>
            </a:pPr>
            <a:r>
              <a:t>Time it took to build = 6 Months</a:t>
            </a:r>
          </a:p>
          <a:p>
            <a:pPr marL="342900" indent="-342900">
              <a:buSzPct val="100000"/>
              <a:buFont typeface="Arial"/>
              <a:buChar char="•"/>
              <a:defRPr sz="2400"/>
            </a:pPr>
          </a:p>
          <a:p>
            <a:pPr marL="342900" indent="-342900">
              <a:buSzPct val="100000"/>
              <a:buFont typeface="Arial"/>
              <a:buChar char="•"/>
              <a:defRPr sz="2400"/>
            </a:pPr>
            <a:r>
              <a:t>$10,000 per month</a:t>
            </a:r>
          </a:p>
        </p:txBody>
      </p:sp>
      <p:pic>
        <p:nvPicPr>
          <p:cNvPr id="583" name="Picture 4" descr="Picture 4"/>
          <p:cNvPicPr>
            <a:picLocks noChangeAspect="1"/>
          </p:cNvPicPr>
          <p:nvPr/>
        </p:nvPicPr>
        <p:blipFill>
          <a:blip r:embed="rId3">
            <a:extLst/>
          </a:blip>
          <a:stretch>
            <a:fillRect/>
          </a:stretch>
        </p:blipFill>
        <p:spPr>
          <a:xfrm>
            <a:off x="633167" y="1882960"/>
            <a:ext cx="6759755" cy="13908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82">
                                            <p:bg/>
                                          </p:spTgt>
                                        </p:tgtEl>
                                        <p:attrNameLst>
                                          <p:attrName>style.visibility</p:attrName>
                                        </p:attrNameLst>
                                      </p:cBhvr>
                                      <p:to>
                                        <p:strVal val="visible"/>
                                      </p:to>
                                    </p:set>
                                    <p:anim calcmode="lin" valueType="num">
                                      <p:cBhvr>
                                        <p:cTn id="7" dur="500" fill="hold"/>
                                        <p:tgtEl>
                                          <p:spTgt spid="582">
                                            <p:bg/>
                                          </p:spTgt>
                                        </p:tgtEl>
                                        <p:attrNameLst>
                                          <p:attrName>ppt_x</p:attrName>
                                        </p:attrNameLst>
                                      </p:cBhvr>
                                      <p:tavLst>
                                        <p:tav tm="0">
                                          <p:val>
                                            <p:strVal val="#ppt_x"/>
                                          </p:val>
                                        </p:tav>
                                        <p:tav tm="100000">
                                          <p:val>
                                            <p:strVal val="#ppt_x"/>
                                          </p:val>
                                        </p:tav>
                                      </p:tavLst>
                                    </p:anim>
                                    <p:anim calcmode="lin" valueType="num">
                                      <p:cBhvr>
                                        <p:cTn id="8" dur="500" fill="hold"/>
                                        <p:tgtEl>
                                          <p:spTgt spid="582">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582">
                                            <p:txEl>
                                              <p:pRg st="0" end="0"/>
                                            </p:txEl>
                                          </p:spTgt>
                                        </p:tgtEl>
                                        <p:attrNameLst>
                                          <p:attrName>style.visibility</p:attrName>
                                        </p:attrNameLst>
                                      </p:cBhvr>
                                      <p:to>
                                        <p:strVal val="visible"/>
                                      </p:to>
                                    </p:set>
                                    <p:anim calcmode="lin" valueType="num">
                                      <p:cBhvr>
                                        <p:cTn id="11" dur="500" fill="hold"/>
                                        <p:tgtEl>
                                          <p:spTgt spid="582">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8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Class="entr" nodeType="afterEffect" presetSubtype="4" presetID="2" grpId="1" fill="hold">
                                  <p:stCondLst>
                                    <p:cond delay="0"/>
                                  </p:stCondLst>
                                  <p:iterate type="el" backwards="0">
                                    <p:tmAbs val="0"/>
                                  </p:iterate>
                                  <p:childTnLst>
                                    <p:set>
                                      <p:cBhvr>
                                        <p:cTn id="15" fill="hold"/>
                                        <p:tgtEl>
                                          <p:spTgt spid="582">
                                            <p:txEl>
                                              <p:pRg st="1" end="1"/>
                                            </p:txEl>
                                          </p:spTgt>
                                        </p:tgtEl>
                                        <p:attrNameLst>
                                          <p:attrName>style.visibility</p:attrName>
                                        </p:attrNameLst>
                                      </p:cBhvr>
                                      <p:to>
                                        <p:strVal val="visible"/>
                                      </p:to>
                                    </p:set>
                                    <p:anim calcmode="lin" valueType="num">
                                      <p:cBhvr>
                                        <p:cTn id="16" dur="500" fill="hold"/>
                                        <p:tgtEl>
                                          <p:spTgt spid="582">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5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582">
                                            <p:txEl>
                                              <p:pRg st="2" end="2"/>
                                            </p:txEl>
                                          </p:spTgt>
                                        </p:tgtEl>
                                        <p:attrNameLst>
                                          <p:attrName>style.visibility</p:attrName>
                                        </p:attrNameLst>
                                      </p:cBhvr>
                                      <p:to>
                                        <p:strVal val="visible"/>
                                      </p:to>
                                    </p:set>
                                    <p:anim calcmode="lin" valueType="num">
                                      <p:cBhvr>
                                        <p:cTn id="22" dur="500" fill="hold"/>
                                        <p:tgtEl>
                                          <p:spTgt spid="58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82">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Class="entr" nodeType="afterEffect" presetSubtype="4" presetID="2" grpId="1" fill="hold">
                                  <p:stCondLst>
                                    <p:cond delay="0"/>
                                  </p:stCondLst>
                                  <p:iterate type="el" backwards="0">
                                    <p:tmAbs val="0"/>
                                  </p:iterate>
                                  <p:childTnLst>
                                    <p:set>
                                      <p:cBhvr>
                                        <p:cTn id="26" fill="hold"/>
                                        <p:tgtEl>
                                          <p:spTgt spid="582">
                                            <p:txEl>
                                              <p:pRg st="3" end="3"/>
                                            </p:txEl>
                                          </p:spTgt>
                                        </p:tgtEl>
                                        <p:attrNameLst>
                                          <p:attrName>style.visibility</p:attrName>
                                        </p:attrNameLst>
                                      </p:cBhvr>
                                      <p:to>
                                        <p:strVal val="visible"/>
                                      </p:to>
                                    </p:set>
                                    <p:anim calcmode="lin" valueType="num">
                                      <p:cBhvr>
                                        <p:cTn id="27" dur="500" fill="hold"/>
                                        <p:tgtEl>
                                          <p:spTgt spid="58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58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4" presetID="2" grpId="1" fill="hold">
                                  <p:stCondLst>
                                    <p:cond delay="0"/>
                                  </p:stCondLst>
                                  <p:iterate type="el" backwards="0">
                                    <p:tmAbs val="0"/>
                                  </p:iterate>
                                  <p:childTnLst>
                                    <p:set>
                                      <p:cBhvr>
                                        <p:cTn id="32" fill="hold"/>
                                        <p:tgtEl>
                                          <p:spTgt spid="582">
                                            <p:txEl>
                                              <p:pRg st="4" end="4"/>
                                            </p:txEl>
                                          </p:spTgt>
                                        </p:tgtEl>
                                        <p:attrNameLst>
                                          <p:attrName>style.visibility</p:attrName>
                                        </p:attrNameLst>
                                      </p:cBhvr>
                                      <p:to>
                                        <p:strVal val="visible"/>
                                      </p:to>
                                    </p:set>
                                    <p:anim calcmode="lin" valueType="num">
                                      <p:cBhvr>
                                        <p:cTn id="33" dur="500" fill="hold"/>
                                        <p:tgtEl>
                                          <p:spTgt spid="582">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8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2"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TextBox 6"/>
          <p:cNvSpPr txBox="1"/>
          <p:nvPr/>
        </p:nvSpPr>
        <p:spPr>
          <a:xfrm>
            <a:off x="197369" y="3646863"/>
            <a:ext cx="8808500" cy="1497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pPr>
          </a:p>
          <a:p>
            <a:pPr marL="342900" indent="-342900">
              <a:buSzPct val="100000"/>
              <a:buFont typeface="Arial"/>
              <a:buChar char="•"/>
              <a:defRPr sz="2400"/>
            </a:pPr>
            <a:r>
              <a:t>Value = $528,000 invested in an account earning 5%. </a:t>
            </a:r>
          </a:p>
          <a:p>
            <a:pPr marL="342900" indent="-342900">
              <a:buSzPct val="100000"/>
              <a:buFont typeface="Arial"/>
              <a:buChar char="•"/>
              <a:defRPr sz="2400"/>
            </a:pPr>
            <a:r>
              <a:t>Time it took to build = 1 Year</a:t>
            </a:r>
          </a:p>
          <a:p>
            <a:pPr marL="342900" indent="-342900">
              <a:buSzPct val="100000"/>
              <a:buFont typeface="Arial"/>
              <a:buChar char="•"/>
              <a:defRPr sz="2400"/>
            </a:pPr>
            <a:r>
              <a:t>$44,000 per month</a:t>
            </a:r>
          </a:p>
        </p:txBody>
      </p:sp>
      <p:pic>
        <p:nvPicPr>
          <p:cNvPr id="586" name="Picture 5" descr="Picture 5"/>
          <p:cNvPicPr>
            <a:picLocks noChangeAspect="1"/>
          </p:cNvPicPr>
          <p:nvPr/>
        </p:nvPicPr>
        <p:blipFill>
          <a:blip r:embed="rId2">
            <a:extLst/>
          </a:blip>
          <a:stretch>
            <a:fillRect/>
          </a:stretch>
        </p:blipFill>
        <p:spPr>
          <a:xfrm>
            <a:off x="1772404" y="1066800"/>
            <a:ext cx="5286487" cy="286406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85">
                                            <p:txEl>
                                              <p:pRg st="1" end="1"/>
                                            </p:txEl>
                                          </p:spTgt>
                                        </p:tgtEl>
                                        <p:attrNameLst>
                                          <p:attrName>style.visibility</p:attrName>
                                        </p:attrNameLst>
                                      </p:cBhvr>
                                      <p:to>
                                        <p:strVal val="visible"/>
                                      </p:to>
                                    </p:set>
                                    <p:anim calcmode="lin" valueType="num">
                                      <p:cBhvr>
                                        <p:cTn id="7" dur="500" fill="hold"/>
                                        <p:tgtEl>
                                          <p:spTgt spid="585">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1" fill="hold">
                                  <p:stCondLst>
                                    <p:cond delay="0"/>
                                  </p:stCondLst>
                                  <p:iterate type="el" backwards="0">
                                    <p:tmAbs val="0"/>
                                  </p:iterate>
                                  <p:childTnLst>
                                    <p:set>
                                      <p:cBhvr>
                                        <p:cTn id="12" fill="hold"/>
                                        <p:tgtEl>
                                          <p:spTgt spid="585">
                                            <p:txEl>
                                              <p:pRg st="2" end="2"/>
                                            </p:txEl>
                                          </p:spTgt>
                                        </p:tgtEl>
                                        <p:attrNameLst>
                                          <p:attrName>style.visibility</p:attrName>
                                        </p:attrNameLst>
                                      </p:cBhvr>
                                      <p:to>
                                        <p:strVal val="visible"/>
                                      </p:to>
                                    </p:set>
                                    <p:anim calcmode="lin" valueType="num">
                                      <p:cBhvr>
                                        <p:cTn id="13" dur="500" fill="hold"/>
                                        <p:tgtEl>
                                          <p:spTgt spid="585">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1" fill="hold">
                                  <p:stCondLst>
                                    <p:cond delay="0"/>
                                  </p:stCondLst>
                                  <p:iterate type="el" backwards="0">
                                    <p:tmAbs val="0"/>
                                  </p:iterate>
                                  <p:childTnLst>
                                    <p:set>
                                      <p:cBhvr>
                                        <p:cTn id="18" fill="hold"/>
                                        <p:tgtEl>
                                          <p:spTgt spid="585">
                                            <p:txEl>
                                              <p:pRg st="3" end="3"/>
                                            </p:txEl>
                                          </p:spTgt>
                                        </p:tgtEl>
                                        <p:attrNameLst>
                                          <p:attrName>style.visibility</p:attrName>
                                        </p:attrNameLst>
                                      </p:cBhvr>
                                      <p:to>
                                        <p:strVal val="visible"/>
                                      </p:to>
                                    </p:set>
                                    <p:anim calcmode="lin" valueType="num">
                                      <p:cBhvr>
                                        <p:cTn id="19" dur="500" fill="hold"/>
                                        <p:tgtEl>
                                          <p:spTgt spid="585">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58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Picture 1" descr="Picture 1"/>
          <p:cNvPicPr>
            <a:picLocks noChangeAspect="1"/>
          </p:cNvPicPr>
          <p:nvPr/>
        </p:nvPicPr>
        <p:blipFill>
          <a:blip r:embed="rId2">
            <a:extLst/>
          </a:blip>
          <a:stretch>
            <a:fillRect/>
          </a:stretch>
        </p:blipFill>
        <p:spPr>
          <a:xfrm>
            <a:off x="304800" y="152400"/>
            <a:ext cx="8534400" cy="5690616"/>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TextBox 6"/>
          <p:cNvSpPr txBox="1"/>
          <p:nvPr/>
        </p:nvSpPr>
        <p:spPr>
          <a:xfrm>
            <a:off x="197369" y="3655521"/>
            <a:ext cx="8808500" cy="14973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pPr>
          </a:p>
          <a:p>
            <a:pPr marL="342900" indent="-342900">
              <a:buSzPct val="100000"/>
              <a:buFont typeface="Arial"/>
              <a:buChar char="•"/>
              <a:defRPr sz="2400"/>
            </a:pPr>
            <a:r>
              <a:t>Value = $4,056,000 invested in an account earning 5%. </a:t>
            </a:r>
          </a:p>
          <a:p>
            <a:pPr marL="342900" indent="-342900">
              <a:buSzPct val="100000"/>
              <a:buFont typeface="Arial"/>
              <a:buChar char="•"/>
              <a:defRPr sz="2400"/>
            </a:pPr>
            <a:r>
              <a:t>Time it took to build = 4 Year</a:t>
            </a:r>
          </a:p>
          <a:p>
            <a:pPr marL="342900" indent="-342900">
              <a:buSzPct val="100000"/>
              <a:buFont typeface="Arial"/>
              <a:buChar char="•"/>
              <a:defRPr sz="2400"/>
            </a:pPr>
            <a:r>
              <a:t>$84,000 per month</a:t>
            </a:r>
          </a:p>
        </p:txBody>
      </p:sp>
      <p:pic>
        <p:nvPicPr>
          <p:cNvPr id="589" name="Picture 4" descr="Picture 4"/>
          <p:cNvPicPr>
            <a:picLocks noChangeAspect="1"/>
          </p:cNvPicPr>
          <p:nvPr/>
        </p:nvPicPr>
        <p:blipFill>
          <a:blip r:embed="rId2">
            <a:extLst/>
          </a:blip>
          <a:stretch>
            <a:fillRect/>
          </a:stretch>
        </p:blipFill>
        <p:spPr>
          <a:xfrm>
            <a:off x="1993712" y="1066800"/>
            <a:ext cx="5220198" cy="287846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88">
                                            <p:txEl>
                                              <p:pRg st="1" end="1"/>
                                            </p:txEl>
                                          </p:spTgt>
                                        </p:tgtEl>
                                        <p:attrNameLst>
                                          <p:attrName>style.visibility</p:attrName>
                                        </p:attrNameLst>
                                      </p:cBhvr>
                                      <p:to>
                                        <p:strVal val="visible"/>
                                      </p:to>
                                    </p:set>
                                    <p:anim calcmode="lin" valueType="num">
                                      <p:cBhvr>
                                        <p:cTn id="7" dur="500" fill="hold"/>
                                        <p:tgtEl>
                                          <p:spTgt spid="588">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5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1" fill="hold">
                                  <p:stCondLst>
                                    <p:cond delay="0"/>
                                  </p:stCondLst>
                                  <p:iterate type="el" backwards="0">
                                    <p:tmAbs val="0"/>
                                  </p:iterate>
                                  <p:childTnLst>
                                    <p:set>
                                      <p:cBhvr>
                                        <p:cTn id="12" fill="hold"/>
                                        <p:tgtEl>
                                          <p:spTgt spid="588">
                                            <p:txEl>
                                              <p:pRg st="2" end="2"/>
                                            </p:txEl>
                                          </p:spTgt>
                                        </p:tgtEl>
                                        <p:attrNameLst>
                                          <p:attrName>style.visibility</p:attrName>
                                        </p:attrNameLst>
                                      </p:cBhvr>
                                      <p:to>
                                        <p:strVal val="visible"/>
                                      </p:to>
                                    </p:set>
                                    <p:anim calcmode="lin" valueType="num">
                                      <p:cBhvr>
                                        <p:cTn id="13" dur="500" fill="hold"/>
                                        <p:tgtEl>
                                          <p:spTgt spid="588">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5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1" fill="hold">
                                  <p:stCondLst>
                                    <p:cond delay="0"/>
                                  </p:stCondLst>
                                  <p:iterate type="el" backwards="0">
                                    <p:tmAbs val="0"/>
                                  </p:iterate>
                                  <p:childTnLst>
                                    <p:set>
                                      <p:cBhvr>
                                        <p:cTn id="18" fill="hold"/>
                                        <p:tgtEl>
                                          <p:spTgt spid="588">
                                            <p:txEl>
                                              <p:pRg st="3" end="3"/>
                                            </p:txEl>
                                          </p:spTgt>
                                        </p:tgtEl>
                                        <p:attrNameLst>
                                          <p:attrName>style.visibility</p:attrName>
                                        </p:attrNameLst>
                                      </p:cBhvr>
                                      <p:to>
                                        <p:strVal val="visible"/>
                                      </p:to>
                                    </p:set>
                                    <p:anim calcmode="lin" valueType="num">
                                      <p:cBhvr>
                                        <p:cTn id="19" dur="500" fill="hold"/>
                                        <p:tgtEl>
                                          <p:spTgt spid="588">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58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8"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TextBox 6"/>
          <p:cNvSpPr txBox="1"/>
          <p:nvPr/>
        </p:nvSpPr>
        <p:spPr>
          <a:xfrm>
            <a:off x="197369" y="3547962"/>
            <a:ext cx="8808500" cy="1497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pPr>
          </a:p>
          <a:p>
            <a:pPr marL="342900" indent="-342900">
              <a:buSzPct val="100000"/>
              <a:buFont typeface="Arial"/>
              <a:buChar char="•"/>
              <a:defRPr sz="2400"/>
            </a:pPr>
            <a:r>
              <a:t>Value = $9,984,000 invested in an account earning 5%. </a:t>
            </a:r>
          </a:p>
          <a:p>
            <a:pPr marL="342900" indent="-342900">
              <a:buSzPct val="100000"/>
              <a:buFont typeface="Arial"/>
              <a:buChar char="•"/>
              <a:defRPr sz="2400"/>
            </a:pPr>
            <a:r>
              <a:t>Time it took to build = 6 Year</a:t>
            </a:r>
          </a:p>
          <a:p>
            <a:pPr marL="342900" indent="-342900">
              <a:buSzPct val="100000"/>
              <a:buFont typeface="Arial"/>
              <a:buChar char="•"/>
              <a:defRPr sz="2400"/>
            </a:pPr>
            <a:r>
              <a:t>$138,000 per month</a:t>
            </a:r>
          </a:p>
        </p:txBody>
      </p:sp>
      <p:pic>
        <p:nvPicPr>
          <p:cNvPr id="592" name="Picture 5" descr="Picture 5"/>
          <p:cNvPicPr>
            <a:picLocks noChangeAspect="1"/>
          </p:cNvPicPr>
          <p:nvPr/>
        </p:nvPicPr>
        <p:blipFill>
          <a:blip r:embed="rId2">
            <a:extLst/>
          </a:blip>
          <a:stretch>
            <a:fillRect/>
          </a:stretch>
        </p:blipFill>
        <p:spPr>
          <a:xfrm>
            <a:off x="2024326" y="1066800"/>
            <a:ext cx="5145402" cy="282634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91">
                                            <p:txEl>
                                              <p:pRg st="1" end="1"/>
                                            </p:txEl>
                                          </p:spTgt>
                                        </p:tgtEl>
                                        <p:attrNameLst>
                                          <p:attrName>style.visibility</p:attrName>
                                        </p:attrNameLst>
                                      </p:cBhvr>
                                      <p:to>
                                        <p:strVal val="visible"/>
                                      </p:to>
                                    </p:set>
                                    <p:anim calcmode="lin" valueType="num">
                                      <p:cBhvr>
                                        <p:cTn id="7" dur="500" fill="hold"/>
                                        <p:tgtEl>
                                          <p:spTgt spid="591">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5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1" fill="hold">
                                  <p:stCondLst>
                                    <p:cond delay="0"/>
                                  </p:stCondLst>
                                  <p:iterate type="el" backwards="0">
                                    <p:tmAbs val="0"/>
                                  </p:iterate>
                                  <p:childTnLst>
                                    <p:set>
                                      <p:cBhvr>
                                        <p:cTn id="12" fill="hold"/>
                                        <p:tgtEl>
                                          <p:spTgt spid="591">
                                            <p:txEl>
                                              <p:pRg st="2" end="2"/>
                                            </p:txEl>
                                          </p:spTgt>
                                        </p:tgtEl>
                                        <p:attrNameLst>
                                          <p:attrName>style.visibility</p:attrName>
                                        </p:attrNameLst>
                                      </p:cBhvr>
                                      <p:to>
                                        <p:strVal val="visible"/>
                                      </p:to>
                                    </p:set>
                                    <p:anim calcmode="lin" valueType="num">
                                      <p:cBhvr>
                                        <p:cTn id="13" dur="500" fill="hold"/>
                                        <p:tgtEl>
                                          <p:spTgt spid="591">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5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1" fill="hold">
                                  <p:stCondLst>
                                    <p:cond delay="0"/>
                                  </p:stCondLst>
                                  <p:iterate type="el" backwards="0">
                                    <p:tmAbs val="0"/>
                                  </p:iterate>
                                  <p:childTnLst>
                                    <p:set>
                                      <p:cBhvr>
                                        <p:cTn id="18" fill="hold"/>
                                        <p:tgtEl>
                                          <p:spTgt spid="591">
                                            <p:txEl>
                                              <p:pRg st="3" end="3"/>
                                            </p:txEl>
                                          </p:spTgt>
                                        </p:tgtEl>
                                        <p:attrNameLst>
                                          <p:attrName>style.visibility</p:attrName>
                                        </p:attrNameLst>
                                      </p:cBhvr>
                                      <p:to>
                                        <p:strVal val="visible"/>
                                      </p:to>
                                    </p:set>
                                    <p:anim calcmode="lin" valueType="num">
                                      <p:cBhvr>
                                        <p:cTn id="19" dur="500" fill="hold"/>
                                        <p:tgtEl>
                                          <p:spTgt spid="591">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5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1" grpId="1"/>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TextBox 6"/>
          <p:cNvSpPr txBox="1"/>
          <p:nvPr/>
        </p:nvSpPr>
        <p:spPr>
          <a:xfrm>
            <a:off x="197369" y="3611939"/>
            <a:ext cx="8808500" cy="1497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pPr>
          </a:p>
          <a:p>
            <a:pPr marL="342900" indent="-342900">
              <a:buSzPct val="100000"/>
              <a:buFont typeface="Arial"/>
              <a:buChar char="•"/>
              <a:defRPr sz="2400"/>
            </a:pPr>
            <a:r>
              <a:t>Value = $27,432,000 invested in an account earning 5%. </a:t>
            </a:r>
          </a:p>
          <a:p>
            <a:pPr marL="342900" indent="-342900">
              <a:buSzPct val="100000"/>
              <a:buFont typeface="Arial"/>
              <a:buChar char="•"/>
              <a:defRPr sz="2400"/>
            </a:pPr>
            <a:r>
              <a:t>Time it took to build = 10 Year</a:t>
            </a:r>
          </a:p>
          <a:p>
            <a:pPr marL="342900" indent="-342900">
              <a:buSzPct val="100000"/>
              <a:buFont typeface="Arial"/>
              <a:buChar char="•"/>
              <a:defRPr sz="2400"/>
            </a:pPr>
            <a:r>
              <a:t>$229,000 per month</a:t>
            </a:r>
          </a:p>
        </p:txBody>
      </p:sp>
      <p:pic>
        <p:nvPicPr>
          <p:cNvPr id="595" name="Picture 4" descr="Picture 4"/>
          <p:cNvPicPr>
            <a:picLocks noChangeAspect="1"/>
          </p:cNvPicPr>
          <p:nvPr/>
        </p:nvPicPr>
        <p:blipFill>
          <a:blip r:embed="rId2">
            <a:extLst/>
          </a:blip>
          <a:stretch>
            <a:fillRect/>
          </a:stretch>
        </p:blipFill>
        <p:spPr>
          <a:xfrm>
            <a:off x="1913377" y="1057216"/>
            <a:ext cx="5374115" cy="291545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94">
                                            <p:txEl>
                                              <p:pRg st="1" end="1"/>
                                            </p:txEl>
                                          </p:spTgt>
                                        </p:tgtEl>
                                        <p:attrNameLst>
                                          <p:attrName>style.visibility</p:attrName>
                                        </p:attrNameLst>
                                      </p:cBhvr>
                                      <p:to>
                                        <p:strVal val="visible"/>
                                      </p:to>
                                    </p:set>
                                    <p:anim calcmode="lin" valueType="num">
                                      <p:cBhvr>
                                        <p:cTn id="7" dur="500" fill="hold"/>
                                        <p:tgtEl>
                                          <p:spTgt spid="594">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5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1" fill="hold">
                                  <p:stCondLst>
                                    <p:cond delay="0"/>
                                  </p:stCondLst>
                                  <p:iterate type="el" backwards="0">
                                    <p:tmAbs val="0"/>
                                  </p:iterate>
                                  <p:childTnLst>
                                    <p:set>
                                      <p:cBhvr>
                                        <p:cTn id="12" fill="hold"/>
                                        <p:tgtEl>
                                          <p:spTgt spid="594">
                                            <p:txEl>
                                              <p:pRg st="2" end="2"/>
                                            </p:txEl>
                                          </p:spTgt>
                                        </p:tgtEl>
                                        <p:attrNameLst>
                                          <p:attrName>style.visibility</p:attrName>
                                        </p:attrNameLst>
                                      </p:cBhvr>
                                      <p:to>
                                        <p:strVal val="visible"/>
                                      </p:to>
                                    </p:set>
                                    <p:anim calcmode="lin" valueType="num">
                                      <p:cBhvr>
                                        <p:cTn id="13" dur="500" fill="hold"/>
                                        <p:tgtEl>
                                          <p:spTgt spid="594">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5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1" fill="hold">
                                  <p:stCondLst>
                                    <p:cond delay="0"/>
                                  </p:stCondLst>
                                  <p:iterate type="el" backwards="0">
                                    <p:tmAbs val="0"/>
                                  </p:iterate>
                                  <p:childTnLst>
                                    <p:set>
                                      <p:cBhvr>
                                        <p:cTn id="18" fill="hold"/>
                                        <p:tgtEl>
                                          <p:spTgt spid="594">
                                            <p:txEl>
                                              <p:pRg st="3" end="3"/>
                                            </p:txEl>
                                          </p:spTgt>
                                        </p:tgtEl>
                                        <p:attrNameLst>
                                          <p:attrName>style.visibility</p:attrName>
                                        </p:attrNameLst>
                                      </p:cBhvr>
                                      <p:to>
                                        <p:strVal val="visible"/>
                                      </p:to>
                                    </p:set>
                                    <p:anim calcmode="lin" valueType="num">
                                      <p:cBhvr>
                                        <p:cTn id="19" dur="500" fill="hold"/>
                                        <p:tgtEl>
                                          <p:spTgt spid="594">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59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4"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97" name="Content Placeholder 1"/>
          <p:cNvSpPr txBox="1"/>
          <p:nvPr>
            <p:ph type="body" idx="1"/>
          </p:nvPr>
        </p:nvSpPr>
        <p:spPr>
          <a:xfrm>
            <a:off x="457200" y="1295400"/>
            <a:ext cx="8229600" cy="4525963"/>
          </a:xfrm>
          <a:prstGeom prst="rect">
            <a:avLst/>
          </a:prstGeom>
        </p:spPr>
        <p:txBody>
          <a:bodyPr/>
          <a:lstStyle/>
          <a:p>
            <a:pPr marL="339470" indent="-339470" defTabSz="905255">
              <a:lnSpc>
                <a:spcPct val="80000"/>
              </a:lnSpc>
              <a:spcBef>
                <a:spcPts val="600"/>
              </a:spcBef>
              <a:defRPr sz="2871"/>
            </a:pPr>
            <a:r>
              <a:t>Some people just want to earn free essential oils.</a:t>
            </a:r>
          </a:p>
          <a:p>
            <a:pPr lvl="1" marL="735520" indent="-282892" defTabSz="905255">
              <a:lnSpc>
                <a:spcPct val="80000"/>
              </a:lnSpc>
              <a:spcBef>
                <a:spcPts val="500"/>
              </a:spcBef>
              <a:defRPr sz="2475"/>
            </a:pPr>
            <a:r>
              <a:t>$200-$500/mo</a:t>
            </a:r>
          </a:p>
          <a:p>
            <a:pPr marL="339470" indent="-339470" defTabSz="905255">
              <a:lnSpc>
                <a:spcPct val="80000"/>
              </a:lnSpc>
              <a:spcBef>
                <a:spcPts val="600"/>
              </a:spcBef>
              <a:defRPr sz="2871"/>
            </a:pPr>
            <a:r>
              <a:t>A lot of people want to supplement their income.</a:t>
            </a:r>
          </a:p>
          <a:p>
            <a:pPr lvl="1" marL="735520" indent="-282892" defTabSz="905255">
              <a:lnSpc>
                <a:spcPct val="80000"/>
              </a:lnSpc>
              <a:spcBef>
                <a:spcPts val="500"/>
              </a:spcBef>
              <a:defRPr sz="2475"/>
            </a:pPr>
            <a:r>
              <a:t>$1,000-$3,000/mo</a:t>
            </a:r>
          </a:p>
          <a:p>
            <a:pPr marL="339470" indent="-339470" defTabSz="905255">
              <a:lnSpc>
                <a:spcPct val="80000"/>
              </a:lnSpc>
              <a:spcBef>
                <a:spcPts val="600"/>
              </a:spcBef>
              <a:defRPr sz="2871"/>
            </a:pPr>
            <a:r>
              <a:t>Most people want to completely replace their income</a:t>
            </a:r>
          </a:p>
          <a:p>
            <a:pPr lvl="1" marL="735520" indent="-282892" defTabSz="905255">
              <a:lnSpc>
                <a:spcPct val="80000"/>
              </a:lnSpc>
              <a:spcBef>
                <a:spcPts val="500"/>
              </a:spcBef>
              <a:defRPr sz="2475"/>
            </a:pPr>
            <a:r>
              <a:t>$4,000-10,000+/mo</a:t>
            </a:r>
          </a:p>
          <a:p>
            <a:pPr lvl="1" marL="735520" indent="-282892" defTabSz="905255">
              <a:lnSpc>
                <a:spcPct val="80000"/>
              </a:lnSpc>
              <a:spcBef>
                <a:spcPts val="500"/>
              </a:spcBef>
              <a:defRPr sz="2475"/>
            </a:pPr>
          </a:p>
          <a:p>
            <a:pPr marL="0" indent="0" defTabSz="905255">
              <a:lnSpc>
                <a:spcPct val="80000"/>
              </a:lnSpc>
              <a:spcBef>
                <a:spcPts val="600"/>
              </a:spcBef>
              <a:buSzTx/>
              <a:buNone/>
              <a:defRPr sz="2871"/>
            </a:pPr>
            <a:r>
              <a:t>You decide which option………if any. If you still have more questions, get them answered first, so you can make an educated decision.</a:t>
            </a:r>
          </a:p>
        </p:txBody>
      </p:sp>
      <p:sp>
        <p:nvSpPr>
          <p:cNvPr id="598" name="Title 2"/>
          <p:cNvSpPr txBox="1"/>
          <p:nvPr>
            <p:ph type="title"/>
          </p:nvPr>
        </p:nvSpPr>
        <p:spPr>
          <a:xfrm>
            <a:off x="457200" y="0"/>
            <a:ext cx="8229600" cy="1143000"/>
          </a:xfrm>
          <a:prstGeom prst="rect">
            <a:avLst/>
          </a:prstGeom>
        </p:spPr>
        <p:txBody>
          <a:bodyPr/>
          <a:lstStyle/>
          <a:p>
            <a:pPr/>
            <a:r>
              <a:t>What Are My Options?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97">
                                            <p:bg/>
                                          </p:spTgt>
                                        </p:tgtEl>
                                        <p:attrNameLst>
                                          <p:attrName>style.visibility</p:attrName>
                                        </p:attrNameLst>
                                      </p:cBhvr>
                                      <p:to>
                                        <p:strVal val="visible"/>
                                      </p:to>
                                    </p:set>
                                    <p:animEffect filter="fade" transition="in">
                                      <p:cBhvr>
                                        <p:cTn id="7" dur="1000"/>
                                        <p:tgtEl>
                                          <p:spTgt spid="59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97">
                                            <p:txEl>
                                              <p:pRg st="0" end="0"/>
                                            </p:txEl>
                                          </p:spTgt>
                                        </p:tgtEl>
                                        <p:attrNameLst>
                                          <p:attrName>style.visibility</p:attrName>
                                        </p:attrNameLst>
                                      </p:cBhvr>
                                      <p:to>
                                        <p:strVal val="visible"/>
                                      </p:to>
                                    </p:set>
                                    <p:animEffect filter="fade" transition="in">
                                      <p:cBhvr>
                                        <p:cTn id="10" dur="1000"/>
                                        <p:tgtEl>
                                          <p:spTgt spid="597">
                                            <p:txEl>
                                              <p:pRg st="0" end="0"/>
                                            </p:txEl>
                                          </p:spTgt>
                                        </p:tgtEl>
                                      </p:cBhvr>
                                    </p:animEffect>
                                  </p:childTnLst>
                                </p:cTn>
                              </p:par>
                              <p:par>
                                <p:cTn id="11" presetClass="entr" nodeType="withEffect" presetSubtype="0" presetID="10" grpId="1" fill="hold">
                                  <p:stCondLst>
                                    <p:cond delay="0"/>
                                  </p:stCondLst>
                                  <p:iterate type="el" backwards="0">
                                    <p:tmAbs val="0"/>
                                  </p:iterate>
                                  <p:childTnLst>
                                    <p:set>
                                      <p:cBhvr>
                                        <p:cTn id="12" fill="hold"/>
                                        <p:tgtEl>
                                          <p:spTgt spid="597">
                                            <p:txEl>
                                              <p:pRg st="1" end="1"/>
                                            </p:txEl>
                                          </p:spTgt>
                                        </p:tgtEl>
                                        <p:attrNameLst>
                                          <p:attrName>style.visibility</p:attrName>
                                        </p:attrNameLst>
                                      </p:cBhvr>
                                      <p:to>
                                        <p:strVal val="visible"/>
                                      </p:to>
                                    </p:set>
                                    <p:animEffect filter="fade" transition="in">
                                      <p:cBhvr>
                                        <p:cTn id="13" dur="1000"/>
                                        <p:tgtEl>
                                          <p:spTgt spid="59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1" fill="hold">
                                  <p:stCondLst>
                                    <p:cond delay="0"/>
                                  </p:stCondLst>
                                  <p:iterate type="el" backwards="0">
                                    <p:tmAbs val="0"/>
                                  </p:iterate>
                                  <p:childTnLst>
                                    <p:set>
                                      <p:cBhvr>
                                        <p:cTn id="17" fill="hold"/>
                                        <p:tgtEl>
                                          <p:spTgt spid="597">
                                            <p:txEl>
                                              <p:pRg st="2" end="2"/>
                                            </p:txEl>
                                          </p:spTgt>
                                        </p:tgtEl>
                                        <p:attrNameLst>
                                          <p:attrName>style.visibility</p:attrName>
                                        </p:attrNameLst>
                                      </p:cBhvr>
                                      <p:to>
                                        <p:strVal val="visible"/>
                                      </p:to>
                                    </p:set>
                                    <p:animEffect filter="fade" transition="in">
                                      <p:cBhvr>
                                        <p:cTn id="18" dur="1000"/>
                                        <p:tgtEl>
                                          <p:spTgt spid="597">
                                            <p:txEl>
                                              <p:pRg st="2" end="2"/>
                                            </p:txEl>
                                          </p:spTgt>
                                        </p:tgtEl>
                                      </p:cBhvr>
                                    </p:animEffect>
                                  </p:childTnLst>
                                </p:cTn>
                              </p:par>
                              <p:par>
                                <p:cTn id="19" presetClass="entr" nodeType="withEffect" presetSubtype="0" presetID="10" grpId="1" fill="hold">
                                  <p:stCondLst>
                                    <p:cond delay="0"/>
                                  </p:stCondLst>
                                  <p:iterate type="el" backwards="0">
                                    <p:tmAbs val="0"/>
                                  </p:iterate>
                                  <p:childTnLst>
                                    <p:set>
                                      <p:cBhvr>
                                        <p:cTn id="20" fill="hold"/>
                                        <p:tgtEl>
                                          <p:spTgt spid="597">
                                            <p:txEl>
                                              <p:pRg st="3" end="3"/>
                                            </p:txEl>
                                          </p:spTgt>
                                        </p:tgtEl>
                                        <p:attrNameLst>
                                          <p:attrName>style.visibility</p:attrName>
                                        </p:attrNameLst>
                                      </p:cBhvr>
                                      <p:to>
                                        <p:strVal val="visible"/>
                                      </p:to>
                                    </p:set>
                                    <p:animEffect filter="fade" transition="in">
                                      <p:cBhvr>
                                        <p:cTn id="21" dur="1000"/>
                                        <p:tgtEl>
                                          <p:spTgt spid="59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1" fill="hold">
                                  <p:stCondLst>
                                    <p:cond delay="0"/>
                                  </p:stCondLst>
                                  <p:iterate type="el" backwards="0">
                                    <p:tmAbs val="0"/>
                                  </p:iterate>
                                  <p:childTnLst>
                                    <p:set>
                                      <p:cBhvr>
                                        <p:cTn id="25" fill="hold"/>
                                        <p:tgtEl>
                                          <p:spTgt spid="597">
                                            <p:txEl>
                                              <p:pRg st="4" end="4"/>
                                            </p:txEl>
                                          </p:spTgt>
                                        </p:tgtEl>
                                        <p:attrNameLst>
                                          <p:attrName>style.visibility</p:attrName>
                                        </p:attrNameLst>
                                      </p:cBhvr>
                                      <p:to>
                                        <p:strVal val="visible"/>
                                      </p:to>
                                    </p:set>
                                    <p:animEffect filter="fade" transition="in">
                                      <p:cBhvr>
                                        <p:cTn id="26" dur="1000"/>
                                        <p:tgtEl>
                                          <p:spTgt spid="597">
                                            <p:txEl>
                                              <p:pRg st="4" end="4"/>
                                            </p:txEl>
                                          </p:spTgt>
                                        </p:tgtEl>
                                      </p:cBhvr>
                                    </p:animEffect>
                                  </p:childTnLst>
                                </p:cTn>
                              </p:par>
                              <p:par>
                                <p:cTn id="27" presetClass="entr" nodeType="withEffect" presetSubtype="0" presetID="10" grpId="1" fill="hold">
                                  <p:stCondLst>
                                    <p:cond delay="0"/>
                                  </p:stCondLst>
                                  <p:iterate type="el" backwards="0">
                                    <p:tmAbs val="0"/>
                                  </p:iterate>
                                  <p:childTnLst>
                                    <p:set>
                                      <p:cBhvr>
                                        <p:cTn id="28" fill="hold"/>
                                        <p:tgtEl>
                                          <p:spTgt spid="597">
                                            <p:txEl>
                                              <p:pRg st="5" end="5"/>
                                            </p:txEl>
                                          </p:spTgt>
                                        </p:tgtEl>
                                        <p:attrNameLst>
                                          <p:attrName>style.visibility</p:attrName>
                                        </p:attrNameLst>
                                      </p:cBhvr>
                                      <p:to>
                                        <p:strVal val="visible"/>
                                      </p:to>
                                    </p:set>
                                    <p:animEffect filter="fade" transition="in">
                                      <p:cBhvr>
                                        <p:cTn id="29" dur="1000"/>
                                        <p:tgtEl>
                                          <p:spTgt spid="597">
                                            <p:txEl>
                                              <p:pRg st="5" end="5"/>
                                            </p:txEl>
                                          </p:spTgt>
                                        </p:tgtEl>
                                      </p:cBhvr>
                                    </p:animEffect>
                                  </p:childTnLst>
                                </p:cTn>
                              </p:par>
                              <p:par>
                                <p:cTn id="30" presetClass="entr" nodeType="withEffect" presetSubtype="0" presetID="10" grpId="1" fill="hold">
                                  <p:stCondLst>
                                    <p:cond delay="0"/>
                                  </p:stCondLst>
                                  <p:iterate type="el" backwards="0">
                                    <p:tmAbs val="0"/>
                                  </p:iterate>
                                  <p:childTnLst>
                                    <p:set>
                                      <p:cBhvr>
                                        <p:cTn id="31" fill="hold"/>
                                        <p:tgtEl>
                                          <p:spTgt spid="597">
                                            <p:txEl>
                                              <p:pRg st="6" end="6"/>
                                            </p:txEl>
                                          </p:spTgt>
                                        </p:tgtEl>
                                        <p:attrNameLst>
                                          <p:attrName>style.visibility</p:attrName>
                                        </p:attrNameLst>
                                      </p:cBhvr>
                                      <p:to>
                                        <p:strVal val="visible"/>
                                      </p:to>
                                    </p:set>
                                    <p:animEffect filter="fade" transition="in">
                                      <p:cBhvr>
                                        <p:cTn id="32" dur="1000"/>
                                        <p:tgtEl>
                                          <p:spTgt spid="59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597">
                                            <p:txEl>
                                              <p:pRg st="7" end="7"/>
                                            </p:txEl>
                                          </p:spTgt>
                                        </p:tgtEl>
                                        <p:attrNameLst>
                                          <p:attrName>style.visibility</p:attrName>
                                        </p:attrNameLst>
                                      </p:cBhvr>
                                      <p:to>
                                        <p:strVal val="visible"/>
                                      </p:to>
                                    </p:set>
                                    <p:animEffect filter="fade" transition="in">
                                      <p:cBhvr>
                                        <p:cTn id="37" dur="1000"/>
                                        <p:tgtEl>
                                          <p:spTgt spid="59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97"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0" name="Content Placeholder 1"/>
          <p:cNvSpPr txBox="1"/>
          <p:nvPr>
            <p:ph type="body" idx="1"/>
          </p:nvPr>
        </p:nvSpPr>
        <p:spPr>
          <a:xfrm>
            <a:off x="301752" y="1676400"/>
            <a:ext cx="8503920" cy="4572000"/>
          </a:xfrm>
          <a:prstGeom prst="rect">
            <a:avLst/>
          </a:prstGeom>
        </p:spPr>
        <p:txBody>
          <a:bodyPr/>
          <a:lstStyle/>
          <a:p>
            <a:pPr/>
            <a:r>
              <a:t>If you just want your oils paid for:</a:t>
            </a:r>
          </a:p>
          <a:p>
            <a:pPr lvl="1" marL="742950" indent="-285750">
              <a:spcBef>
                <a:spcPts val="600"/>
              </a:spcBef>
              <a:defRPr sz="2800"/>
            </a:pPr>
            <a:r>
              <a:t>Commit to about 1-2 hours a week.</a:t>
            </a:r>
          </a:p>
          <a:p>
            <a:pPr lvl="1" marL="742950" indent="-285750">
              <a:spcBef>
                <a:spcPts val="600"/>
              </a:spcBef>
              <a:defRPr sz="2800"/>
            </a:pPr>
            <a:r>
              <a:t>100 pv/mo = approx $100/mo</a:t>
            </a:r>
          </a:p>
          <a:p>
            <a:pPr lvl="1" marL="742950" indent="-285750">
              <a:spcBef>
                <a:spcPts val="600"/>
              </a:spcBef>
              <a:defRPr sz="2800"/>
            </a:pPr>
            <a:r>
              <a:t>Refer just a handful of people, and in a short period of time, you’ll usually earn enough to cover the cost of your oils every month.</a:t>
            </a:r>
          </a:p>
          <a:p>
            <a:pPr lvl="1" marL="742950" indent="-285750">
              <a:spcBef>
                <a:spcPts val="600"/>
              </a:spcBef>
              <a:defRPr sz="2800"/>
            </a:pPr>
            <a:r>
              <a:t>Have the “Modern Essentials” book</a:t>
            </a:r>
          </a:p>
        </p:txBody>
      </p:sp>
      <p:sp>
        <p:nvSpPr>
          <p:cNvPr id="601" name="Title 2"/>
          <p:cNvSpPr txBox="1"/>
          <p:nvPr>
            <p:ph type="title"/>
          </p:nvPr>
        </p:nvSpPr>
        <p:spPr>
          <a:prstGeom prst="rect">
            <a:avLst/>
          </a:prstGeom>
        </p:spPr>
        <p:txBody>
          <a:bodyPr/>
          <a:lstStyle/>
          <a:p>
            <a:pPr/>
            <a:r>
              <a:t>Get Your Oils for Free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00">
                                            <p:bg/>
                                          </p:spTgt>
                                        </p:tgtEl>
                                        <p:attrNameLst>
                                          <p:attrName>style.visibility</p:attrName>
                                        </p:attrNameLst>
                                      </p:cBhvr>
                                      <p:to>
                                        <p:strVal val="visible"/>
                                      </p:to>
                                    </p:set>
                                    <p:animEffect filter="fade" transition="in">
                                      <p:cBhvr>
                                        <p:cTn id="7" dur="1000"/>
                                        <p:tgtEl>
                                          <p:spTgt spid="60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00">
                                            <p:txEl>
                                              <p:pRg st="0" end="0"/>
                                            </p:txEl>
                                          </p:spTgt>
                                        </p:tgtEl>
                                        <p:attrNameLst>
                                          <p:attrName>style.visibility</p:attrName>
                                        </p:attrNameLst>
                                      </p:cBhvr>
                                      <p:to>
                                        <p:strVal val="visible"/>
                                      </p:to>
                                    </p:set>
                                    <p:animEffect filter="fade" transition="in">
                                      <p:cBhvr>
                                        <p:cTn id="10" dur="1000"/>
                                        <p:tgtEl>
                                          <p:spTgt spid="600">
                                            <p:txEl>
                                              <p:pRg st="0" end="0"/>
                                            </p:txEl>
                                          </p:spTgt>
                                        </p:tgtEl>
                                      </p:cBhvr>
                                    </p:animEffect>
                                  </p:childTnLst>
                                </p:cTn>
                              </p:par>
                              <p:par>
                                <p:cTn id="11" presetClass="entr" nodeType="withEffect" presetSubtype="0" presetID="10" grpId="1" fill="hold">
                                  <p:stCondLst>
                                    <p:cond delay="0"/>
                                  </p:stCondLst>
                                  <p:iterate type="el" backwards="0">
                                    <p:tmAbs val="0"/>
                                  </p:iterate>
                                  <p:childTnLst>
                                    <p:set>
                                      <p:cBhvr>
                                        <p:cTn id="12" fill="hold"/>
                                        <p:tgtEl>
                                          <p:spTgt spid="600">
                                            <p:txEl>
                                              <p:pRg st="1" end="1"/>
                                            </p:txEl>
                                          </p:spTgt>
                                        </p:tgtEl>
                                        <p:attrNameLst>
                                          <p:attrName>style.visibility</p:attrName>
                                        </p:attrNameLst>
                                      </p:cBhvr>
                                      <p:to>
                                        <p:strVal val="visible"/>
                                      </p:to>
                                    </p:set>
                                    <p:animEffect filter="fade" transition="in">
                                      <p:cBhvr>
                                        <p:cTn id="13" dur="1000"/>
                                        <p:tgtEl>
                                          <p:spTgt spid="600">
                                            <p:txEl>
                                              <p:pRg st="1" end="1"/>
                                            </p:txEl>
                                          </p:spTgt>
                                        </p:tgtEl>
                                      </p:cBhvr>
                                    </p:animEffect>
                                  </p:childTnLst>
                                </p:cTn>
                              </p:par>
                              <p:par>
                                <p:cTn id="14" presetClass="entr" nodeType="withEffect" presetSubtype="0" presetID="10" grpId="1" fill="hold">
                                  <p:stCondLst>
                                    <p:cond delay="0"/>
                                  </p:stCondLst>
                                  <p:iterate type="el" backwards="0">
                                    <p:tmAbs val="0"/>
                                  </p:iterate>
                                  <p:childTnLst>
                                    <p:set>
                                      <p:cBhvr>
                                        <p:cTn id="15" fill="hold"/>
                                        <p:tgtEl>
                                          <p:spTgt spid="600">
                                            <p:txEl>
                                              <p:pRg st="2" end="2"/>
                                            </p:txEl>
                                          </p:spTgt>
                                        </p:tgtEl>
                                        <p:attrNameLst>
                                          <p:attrName>style.visibility</p:attrName>
                                        </p:attrNameLst>
                                      </p:cBhvr>
                                      <p:to>
                                        <p:strVal val="visible"/>
                                      </p:to>
                                    </p:set>
                                    <p:animEffect filter="fade" transition="in">
                                      <p:cBhvr>
                                        <p:cTn id="16" dur="1000"/>
                                        <p:tgtEl>
                                          <p:spTgt spid="600">
                                            <p:txEl>
                                              <p:pRg st="2" end="2"/>
                                            </p:txEl>
                                          </p:spTgt>
                                        </p:tgtEl>
                                      </p:cBhvr>
                                    </p:animEffect>
                                  </p:childTnLst>
                                </p:cTn>
                              </p:par>
                              <p:par>
                                <p:cTn id="17" presetClass="entr" nodeType="withEffect" presetSubtype="0" presetID="10" grpId="1" fill="hold">
                                  <p:stCondLst>
                                    <p:cond delay="0"/>
                                  </p:stCondLst>
                                  <p:iterate type="el" backwards="0">
                                    <p:tmAbs val="0"/>
                                  </p:iterate>
                                  <p:childTnLst>
                                    <p:set>
                                      <p:cBhvr>
                                        <p:cTn id="18" fill="hold"/>
                                        <p:tgtEl>
                                          <p:spTgt spid="600">
                                            <p:txEl>
                                              <p:pRg st="3" end="3"/>
                                            </p:txEl>
                                          </p:spTgt>
                                        </p:tgtEl>
                                        <p:attrNameLst>
                                          <p:attrName>style.visibility</p:attrName>
                                        </p:attrNameLst>
                                      </p:cBhvr>
                                      <p:to>
                                        <p:strVal val="visible"/>
                                      </p:to>
                                    </p:set>
                                    <p:animEffect filter="fade" transition="in">
                                      <p:cBhvr>
                                        <p:cTn id="19" dur="1000"/>
                                        <p:tgtEl>
                                          <p:spTgt spid="600">
                                            <p:txEl>
                                              <p:pRg st="3" end="3"/>
                                            </p:txEl>
                                          </p:spTgt>
                                        </p:tgtEl>
                                      </p:cBhvr>
                                    </p:animEffect>
                                  </p:childTnLst>
                                </p:cTn>
                              </p:par>
                              <p:par>
                                <p:cTn id="20" presetClass="entr" nodeType="withEffect" presetSubtype="0" presetID="10" grpId="1" fill="hold">
                                  <p:stCondLst>
                                    <p:cond delay="0"/>
                                  </p:stCondLst>
                                  <p:iterate type="el" backwards="0">
                                    <p:tmAbs val="0"/>
                                  </p:iterate>
                                  <p:childTnLst>
                                    <p:set>
                                      <p:cBhvr>
                                        <p:cTn id="21" fill="hold"/>
                                        <p:tgtEl>
                                          <p:spTgt spid="600">
                                            <p:txEl>
                                              <p:pRg st="4" end="4"/>
                                            </p:txEl>
                                          </p:spTgt>
                                        </p:tgtEl>
                                        <p:attrNameLst>
                                          <p:attrName>style.visibility</p:attrName>
                                        </p:attrNameLst>
                                      </p:cBhvr>
                                      <p:to>
                                        <p:strVal val="visible"/>
                                      </p:to>
                                    </p:set>
                                    <p:animEffect filter="fade" transition="in">
                                      <p:cBhvr>
                                        <p:cTn id="22" dur="1000"/>
                                        <p:tgtEl>
                                          <p:spTgt spid="60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00"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3" name="Content Placeholder 1"/>
          <p:cNvSpPr txBox="1"/>
          <p:nvPr>
            <p:ph type="body" idx="1"/>
          </p:nvPr>
        </p:nvSpPr>
        <p:spPr>
          <a:xfrm>
            <a:off x="457200" y="1447800"/>
            <a:ext cx="8229600" cy="4525963"/>
          </a:xfrm>
          <a:prstGeom prst="rect">
            <a:avLst/>
          </a:prstGeom>
        </p:spPr>
        <p:txBody>
          <a:bodyPr/>
          <a:lstStyle/>
          <a:p>
            <a:pPr lvl="1" marL="742950" indent="-285750">
              <a:spcBef>
                <a:spcPts val="600"/>
              </a:spcBef>
              <a:defRPr sz="2800"/>
            </a:pPr>
            <a:r>
              <a:t>Order Enrollment Kit (lots of options)</a:t>
            </a:r>
          </a:p>
          <a:p>
            <a:pPr lvl="1" marL="742950" indent="-285750">
              <a:spcBef>
                <a:spcPts val="600"/>
              </a:spcBef>
              <a:defRPr sz="2800"/>
            </a:pPr>
            <a:r>
              <a:t>Have the “Modern Essentials” book</a:t>
            </a:r>
          </a:p>
          <a:p>
            <a:pPr lvl="1" marL="742950" indent="-285750">
              <a:spcBef>
                <a:spcPts val="600"/>
              </a:spcBef>
              <a:defRPr sz="2800"/>
            </a:pPr>
            <a:r>
              <a:t>Commit to about 4-5 hours a week.</a:t>
            </a:r>
          </a:p>
          <a:p>
            <a:pPr lvl="1" marL="742950" indent="-285750">
              <a:spcBef>
                <a:spcPts val="600"/>
              </a:spcBef>
              <a:defRPr sz="2800"/>
            </a:pPr>
            <a:r>
              <a:t>150 pv/mo = approx $150/mo</a:t>
            </a:r>
          </a:p>
          <a:p>
            <a:pPr lvl="1" marL="742950" indent="-285750">
              <a:spcBef>
                <a:spcPts val="600"/>
              </a:spcBef>
              <a:defRPr sz="2800"/>
            </a:pPr>
            <a:r>
              <a:t>Written Goals</a:t>
            </a:r>
          </a:p>
          <a:p>
            <a:pPr lvl="1" marL="742950" indent="-285750">
              <a:spcBef>
                <a:spcPts val="600"/>
              </a:spcBef>
              <a:defRPr sz="2800"/>
            </a:pPr>
            <a:r>
              <a:t>Order Business Cards</a:t>
            </a:r>
          </a:p>
          <a:p>
            <a:pPr lvl="1" marL="742950" indent="-285750">
              <a:spcBef>
                <a:spcPts val="600"/>
              </a:spcBef>
              <a:defRPr sz="2800"/>
            </a:pPr>
            <a:r>
              <a:t>Events/Training</a:t>
            </a:r>
          </a:p>
          <a:p>
            <a:pPr lvl="1" marL="742950" indent="-285750">
              <a:spcBef>
                <a:spcPts val="600"/>
              </a:spcBef>
              <a:defRPr sz="2800"/>
            </a:pPr>
            <a:r>
              <a:t>Commit for at least 6 months</a:t>
            </a:r>
          </a:p>
        </p:txBody>
      </p:sp>
      <p:sp>
        <p:nvSpPr>
          <p:cNvPr id="604" name="Title 2"/>
          <p:cNvSpPr txBox="1"/>
          <p:nvPr>
            <p:ph type="title"/>
          </p:nvPr>
        </p:nvSpPr>
        <p:spPr>
          <a:prstGeom prst="rect">
            <a:avLst/>
          </a:prstGeom>
        </p:spPr>
        <p:txBody>
          <a:bodyPr/>
          <a:lstStyle>
            <a:lvl1pPr>
              <a:defRPr sz="3900"/>
            </a:lvl1pPr>
          </a:lstStyle>
          <a:p>
            <a:pPr/>
            <a:r>
              <a:t>Supplement Your Income $1k-3k/mo</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6" name="Content Placeholder 1"/>
          <p:cNvSpPr txBox="1"/>
          <p:nvPr>
            <p:ph type="body" idx="1"/>
          </p:nvPr>
        </p:nvSpPr>
        <p:spPr>
          <a:xfrm>
            <a:off x="457200" y="1371600"/>
            <a:ext cx="8229600" cy="4525963"/>
          </a:xfrm>
          <a:prstGeom prst="rect">
            <a:avLst/>
          </a:prstGeom>
        </p:spPr>
        <p:txBody>
          <a:bodyPr/>
          <a:lstStyle/>
          <a:p>
            <a:pPr lvl="1" marL="742950" indent="-285750">
              <a:spcBef>
                <a:spcPts val="600"/>
              </a:spcBef>
              <a:defRPr sz="2800"/>
            </a:pPr>
            <a:r>
              <a:t>Order Enrollment Kit (lots of options)</a:t>
            </a:r>
          </a:p>
          <a:p>
            <a:pPr lvl="1" marL="742950" indent="-285750">
              <a:spcBef>
                <a:spcPts val="600"/>
              </a:spcBef>
              <a:defRPr sz="2800"/>
            </a:pPr>
            <a:r>
              <a:t>Have the “Modern Essentials” book</a:t>
            </a:r>
          </a:p>
          <a:p>
            <a:pPr lvl="1" marL="742950" indent="-285750">
              <a:spcBef>
                <a:spcPts val="600"/>
              </a:spcBef>
              <a:defRPr sz="2800"/>
            </a:pPr>
            <a:r>
              <a:t>Commit to 7-10 hours a week.</a:t>
            </a:r>
          </a:p>
          <a:p>
            <a:pPr lvl="1" marL="742950" indent="-285750">
              <a:spcBef>
                <a:spcPts val="600"/>
              </a:spcBef>
              <a:defRPr sz="2800"/>
            </a:pPr>
            <a:r>
              <a:t>150 pv/mo = approx $150/mo</a:t>
            </a:r>
          </a:p>
          <a:p>
            <a:pPr lvl="1" marL="742950" indent="-285750">
              <a:spcBef>
                <a:spcPts val="600"/>
              </a:spcBef>
              <a:defRPr sz="2800"/>
            </a:pPr>
            <a:r>
              <a:t>Written Goals</a:t>
            </a:r>
          </a:p>
          <a:p>
            <a:pPr lvl="1" marL="742950" indent="-285750">
              <a:spcBef>
                <a:spcPts val="600"/>
              </a:spcBef>
              <a:defRPr sz="2800"/>
            </a:pPr>
            <a:r>
              <a:t>Order Business Cards</a:t>
            </a:r>
          </a:p>
          <a:p>
            <a:pPr lvl="1" marL="742950" indent="-285750">
              <a:spcBef>
                <a:spcPts val="600"/>
              </a:spcBef>
              <a:defRPr sz="2800"/>
            </a:pPr>
            <a:r>
              <a:t>Events/Training</a:t>
            </a:r>
          </a:p>
          <a:p>
            <a:pPr lvl="1" marL="742950" indent="-285750">
              <a:spcBef>
                <a:spcPts val="600"/>
              </a:spcBef>
              <a:defRPr sz="2800"/>
            </a:pPr>
            <a:r>
              <a:t>Commit for at least 12 months</a:t>
            </a:r>
          </a:p>
        </p:txBody>
      </p:sp>
      <p:sp>
        <p:nvSpPr>
          <p:cNvPr id="607" name="Title 2"/>
          <p:cNvSpPr txBox="1"/>
          <p:nvPr>
            <p:ph type="title"/>
          </p:nvPr>
        </p:nvSpPr>
        <p:spPr>
          <a:prstGeom prst="rect">
            <a:avLst/>
          </a:prstGeom>
        </p:spPr>
        <p:txBody>
          <a:bodyPr/>
          <a:lstStyle/>
          <a:p>
            <a:pPr/>
            <a:r>
              <a:t>Replace Your Income $4k-10k+/mo</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Content Placeholder 1"/>
          <p:cNvSpPr txBox="1"/>
          <p:nvPr>
            <p:ph type="body" idx="1"/>
          </p:nvPr>
        </p:nvSpPr>
        <p:spPr>
          <a:xfrm>
            <a:off x="381000" y="1524000"/>
            <a:ext cx="8915400" cy="4525963"/>
          </a:xfrm>
          <a:prstGeom prst="rect">
            <a:avLst/>
          </a:prstGeom>
        </p:spPr>
        <p:txBody>
          <a:bodyPr/>
          <a:lstStyle/>
          <a:p>
            <a:pPr>
              <a:lnSpc>
                <a:spcPct val="80000"/>
              </a:lnSpc>
              <a:spcBef>
                <a:spcPts val="600"/>
              </a:spcBef>
              <a:defRPr sz="2900"/>
            </a:pPr>
            <a:r>
              <a:t>Products That Don’t Work</a:t>
            </a:r>
          </a:p>
          <a:p>
            <a:pPr>
              <a:lnSpc>
                <a:spcPct val="80000"/>
              </a:lnSpc>
              <a:spcBef>
                <a:spcPts val="600"/>
              </a:spcBef>
              <a:defRPr sz="2900"/>
            </a:pPr>
            <a:r>
              <a:t>Retention is Low</a:t>
            </a:r>
          </a:p>
          <a:p>
            <a:pPr>
              <a:lnSpc>
                <a:spcPct val="80000"/>
              </a:lnSpc>
              <a:spcBef>
                <a:spcPts val="600"/>
              </a:spcBef>
              <a:defRPr sz="2900"/>
            </a:pPr>
            <a:r>
              <a:t>No System</a:t>
            </a:r>
          </a:p>
          <a:p>
            <a:pPr>
              <a:lnSpc>
                <a:spcPct val="80000"/>
              </a:lnSpc>
              <a:spcBef>
                <a:spcPts val="600"/>
              </a:spcBef>
              <a:defRPr sz="2900"/>
            </a:pPr>
            <a:r>
              <a:t>Lack of Training/Tools</a:t>
            </a:r>
          </a:p>
          <a:p>
            <a:pPr>
              <a:lnSpc>
                <a:spcPct val="80000"/>
              </a:lnSpc>
              <a:spcBef>
                <a:spcPts val="600"/>
              </a:spcBef>
              <a:defRPr sz="2900"/>
            </a:pPr>
            <a:r>
              <a:t>Not Following Proven, Successful Leaders</a:t>
            </a:r>
          </a:p>
          <a:p>
            <a:pPr>
              <a:lnSpc>
                <a:spcPct val="80000"/>
              </a:lnSpc>
              <a:spcBef>
                <a:spcPts val="600"/>
              </a:spcBef>
              <a:defRPr sz="2900"/>
            </a:pPr>
            <a:r>
              <a:t>No Team Concept</a:t>
            </a:r>
          </a:p>
          <a:p>
            <a:pPr>
              <a:lnSpc>
                <a:spcPct val="80000"/>
              </a:lnSpc>
              <a:spcBef>
                <a:spcPts val="600"/>
              </a:spcBef>
              <a:defRPr sz="2900"/>
            </a:pPr>
            <a:r>
              <a:t>Too Many Qualifications</a:t>
            </a:r>
          </a:p>
          <a:p>
            <a:pPr>
              <a:lnSpc>
                <a:spcPct val="80000"/>
              </a:lnSpc>
              <a:spcBef>
                <a:spcPts val="600"/>
              </a:spcBef>
              <a:defRPr sz="2900"/>
            </a:pPr>
            <a:r>
              <a:t>Takes Too Long to Make $$$</a:t>
            </a:r>
          </a:p>
          <a:p>
            <a:pPr>
              <a:lnSpc>
                <a:spcPct val="80000"/>
              </a:lnSpc>
              <a:spcBef>
                <a:spcPts val="600"/>
              </a:spcBef>
              <a:defRPr sz="2900"/>
            </a:pPr>
            <a:r>
              <a:t>Other Companies Require HUGE Time Commitment</a:t>
            </a:r>
          </a:p>
        </p:txBody>
      </p:sp>
      <p:sp>
        <p:nvSpPr>
          <p:cNvPr id="610" name="Title 2"/>
          <p:cNvSpPr txBox="1"/>
          <p:nvPr>
            <p:ph type="title"/>
          </p:nvPr>
        </p:nvSpPr>
        <p:spPr>
          <a:prstGeom prst="rect">
            <a:avLst/>
          </a:prstGeom>
        </p:spPr>
        <p:txBody>
          <a:bodyPr/>
          <a:lstStyle/>
          <a:p>
            <a:pPr/>
            <a:r>
              <a:t>Why Others Fail!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09">
                                            <p:bg/>
                                          </p:spTgt>
                                        </p:tgtEl>
                                        <p:attrNameLst>
                                          <p:attrName>style.visibility</p:attrName>
                                        </p:attrNameLst>
                                      </p:cBhvr>
                                      <p:to>
                                        <p:strVal val="visible"/>
                                      </p:to>
                                    </p:set>
                                    <p:animEffect filter="fade" transition="in">
                                      <p:cBhvr>
                                        <p:cTn id="7" dur="1000"/>
                                        <p:tgtEl>
                                          <p:spTgt spid="60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09">
                                            <p:txEl>
                                              <p:pRg st="0" end="0"/>
                                            </p:txEl>
                                          </p:spTgt>
                                        </p:tgtEl>
                                        <p:attrNameLst>
                                          <p:attrName>style.visibility</p:attrName>
                                        </p:attrNameLst>
                                      </p:cBhvr>
                                      <p:to>
                                        <p:strVal val="visible"/>
                                      </p:to>
                                    </p:set>
                                    <p:animEffect filter="fade" transition="in">
                                      <p:cBhvr>
                                        <p:cTn id="10" dur="1000"/>
                                        <p:tgtEl>
                                          <p:spTgt spid="6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609">
                                            <p:txEl>
                                              <p:pRg st="1" end="1"/>
                                            </p:txEl>
                                          </p:spTgt>
                                        </p:tgtEl>
                                        <p:attrNameLst>
                                          <p:attrName>style.visibility</p:attrName>
                                        </p:attrNameLst>
                                      </p:cBhvr>
                                      <p:to>
                                        <p:strVal val="visible"/>
                                      </p:to>
                                    </p:set>
                                    <p:animEffect filter="fade" transition="in">
                                      <p:cBhvr>
                                        <p:cTn id="15" dur="1000"/>
                                        <p:tgtEl>
                                          <p:spTgt spid="6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609">
                                            <p:txEl>
                                              <p:pRg st="2" end="2"/>
                                            </p:txEl>
                                          </p:spTgt>
                                        </p:tgtEl>
                                        <p:attrNameLst>
                                          <p:attrName>style.visibility</p:attrName>
                                        </p:attrNameLst>
                                      </p:cBhvr>
                                      <p:to>
                                        <p:strVal val="visible"/>
                                      </p:to>
                                    </p:set>
                                    <p:animEffect filter="fade" transition="in">
                                      <p:cBhvr>
                                        <p:cTn id="20" dur="1000"/>
                                        <p:tgtEl>
                                          <p:spTgt spid="60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609">
                                            <p:txEl>
                                              <p:pRg st="3" end="3"/>
                                            </p:txEl>
                                          </p:spTgt>
                                        </p:tgtEl>
                                        <p:attrNameLst>
                                          <p:attrName>style.visibility</p:attrName>
                                        </p:attrNameLst>
                                      </p:cBhvr>
                                      <p:to>
                                        <p:strVal val="visible"/>
                                      </p:to>
                                    </p:set>
                                    <p:animEffect filter="fade" transition="in">
                                      <p:cBhvr>
                                        <p:cTn id="25" dur="1000"/>
                                        <p:tgtEl>
                                          <p:spTgt spid="60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609">
                                            <p:txEl>
                                              <p:pRg st="4" end="4"/>
                                            </p:txEl>
                                          </p:spTgt>
                                        </p:tgtEl>
                                        <p:attrNameLst>
                                          <p:attrName>style.visibility</p:attrName>
                                        </p:attrNameLst>
                                      </p:cBhvr>
                                      <p:to>
                                        <p:strVal val="visible"/>
                                      </p:to>
                                    </p:set>
                                    <p:animEffect filter="fade" transition="in">
                                      <p:cBhvr>
                                        <p:cTn id="30" dur="1000"/>
                                        <p:tgtEl>
                                          <p:spTgt spid="60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609">
                                            <p:txEl>
                                              <p:pRg st="5" end="5"/>
                                            </p:txEl>
                                          </p:spTgt>
                                        </p:tgtEl>
                                        <p:attrNameLst>
                                          <p:attrName>style.visibility</p:attrName>
                                        </p:attrNameLst>
                                      </p:cBhvr>
                                      <p:to>
                                        <p:strVal val="visible"/>
                                      </p:to>
                                    </p:set>
                                    <p:animEffect filter="fade" transition="in">
                                      <p:cBhvr>
                                        <p:cTn id="35" dur="1000"/>
                                        <p:tgtEl>
                                          <p:spTgt spid="60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609">
                                            <p:txEl>
                                              <p:pRg st="6" end="6"/>
                                            </p:txEl>
                                          </p:spTgt>
                                        </p:tgtEl>
                                        <p:attrNameLst>
                                          <p:attrName>style.visibility</p:attrName>
                                        </p:attrNameLst>
                                      </p:cBhvr>
                                      <p:to>
                                        <p:strVal val="visible"/>
                                      </p:to>
                                    </p:set>
                                    <p:animEffect filter="fade" transition="in">
                                      <p:cBhvr>
                                        <p:cTn id="40" dur="1000"/>
                                        <p:tgtEl>
                                          <p:spTgt spid="60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609">
                                            <p:txEl>
                                              <p:pRg st="7" end="7"/>
                                            </p:txEl>
                                          </p:spTgt>
                                        </p:tgtEl>
                                        <p:attrNameLst>
                                          <p:attrName>style.visibility</p:attrName>
                                        </p:attrNameLst>
                                      </p:cBhvr>
                                      <p:to>
                                        <p:strVal val="visible"/>
                                      </p:to>
                                    </p:set>
                                    <p:animEffect filter="fade" transition="in">
                                      <p:cBhvr>
                                        <p:cTn id="45" dur="1000"/>
                                        <p:tgtEl>
                                          <p:spTgt spid="609">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609">
                                            <p:txEl>
                                              <p:pRg st="8" end="8"/>
                                            </p:txEl>
                                          </p:spTgt>
                                        </p:tgtEl>
                                        <p:attrNameLst>
                                          <p:attrName>style.visibility</p:attrName>
                                        </p:attrNameLst>
                                      </p:cBhvr>
                                      <p:to>
                                        <p:strVal val="visible"/>
                                      </p:to>
                                    </p:set>
                                    <p:animEffect filter="fade" transition="in">
                                      <p:cBhvr>
                                        <p:cTn id="50" dur="1000"/>
                                        <p:tgtEl>
                                          <p:spTgt spid="609">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09" grpId="1"/>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2" name="Picture 2" descr="Picture 2"/>
          <p:cNvPicPr>
            <a:picLocks noChangeAspect="1"/>
          </p:cNvPicPr>
          <p:nvPr/>
        </p:nvPicPr>
        <p:blipFill>
          <a:blip r:embed="rId3">
            <a:extLst/>
          </a:blip>
          <a:stretch>
            <a:fillRect/>
          </a:stretch>
        </p:blipFill>
        <p:spPr>
          <a:xfrm>
            <a:off x="838200" y="609600"/>
            <a:ext cx="7481889" cy="5611417"/>
          </a:xfrm>
          <a:prstGeom prst="rect">
            <a:avLst/>
          </a:prstGeom>
          <a:ln>
            <a:solidFill>
              <a:srgbClr val="000000"/>
            </a:solidFill>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616" name="Picture 1" descr="Picture 1"/>
          <p:cNvPicPr>
            <a:picLocks noChangeAspect="1"/>
          </p:cNvPicPr>
          <p:nvPr/>
        </p:nvPicPr>
        <p:blipFill>
          <a:blip r:embed="rId3">
            <a:extLst/>
          </a:blip>
          <a:stretch>
            <a:fillRect/>
          </a:stretch>
        </p:blipFill>
        <p:spPr>
          <a:xfrm>
            <a:off x="1143000" y="-76200"/>
            <a:ext cx="7010400" cy="70104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Pipeline" descr="Pipeline"/>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028700"/>
            <a:ext cx="9144000" cy="5143500"/>
          </a:xfrm>
          <a:prstGeom prst="rect">
            <a:avLst/>
          </a:prstGeom>
          <a:ln w="12700">
            <a:miter lim="400000"/>
          </a:ln>
        </p:spPr>
      </p:pic>
      <p:sp>
        <p:nvSpPr>
          <p:cNvPr id="233" name="TextBox 4"/>
          <p:cNvSpPr txBox="1"/>
          <p:nvPr/>
        </p:nvSpPr>
        <p:spPr>
          <a:xfrm>
            <a:off x="1264919" y="152399"/>
            <a:ext cx="6995162"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200"/>
            </a:lvl1pPr>
          </a:lstStyle>
          <a:p>
            <a:pPr/>
            <a:r>
              <a:t>Buckets…………..Or ………………….Pipeline?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8738" fill="hold"/>
                                        <p:tgtEl>
                                          <p:spTgt spid="23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32"/>
                </p:tgtEl>
              </p:cMediaNode>
            </p:video>
            <p:seq concurrent="1" prevAc="none" nextAc="seek">
              <p:cTn id="12" evtFilter="cancelBubble" nodeType="interactiveSeq" restart="whenNotActive" fill="hold">
                <p:stCondLst>
                  <p:cond delay="0" evt="onClick">
                    <p:tgtEl>
                      <p:spTgt spid="23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32"/>
                                        </p:tgtEl>
                                      </p:cBhvr>
                                    </p:cmd>
                                  </p:childTnLst>
                                </p:cTn>
                              </p:par>
                            </p:childTnLst>
                          </p:cTn>
                        </p:par>
                      </p:childTnLst>
                    </p:cTn>
                  </p:par>
                </p:childTnLst>
              </p:cTn>
              <p:nextCondLst>
                <p:cond delay="0" evt="onClick">
                  <p:tgtEl>
                    <p:spTgt spid="23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Title 1"/>
          <p:cNvSpPr txBox="1"/>
          <p:nvPr>
            <p:ph type="title"/>
          </p:nvPr>
        </p:nvSpPr>
        <p:spPr>
          <a:xfrm>
            <a:off x="-228600" y="380999"/>
            <a:ext cx="9525000" cy="960670"/>
          </a:xfrm>
          <a:prstGeom prst="rect">
            <a:avLst/>
          </a:prstGeom>
        </p:spPr>
        <p:txBody>
          <a:bodyPr/>
          <a:lstStyle/>
          <a:p>
            <a:pPr>
              <a:defRPr sz="3900"/>
            </a:pPr>
            <a:r>
              <a:t>The 4 Ways We Make Money In America</a:t>
            </a:r>
            <a:br/>
            <a:r>
              <a:rPr sz="1800"/>
              <a:t>~Robert Kiyosaki</a:t>
            </a:r>
          </a:p>
        </p:txBody>
      </p:sp>
      <p:grpSp>
        <p:nvGrpSpPr>
          <p:cNvPr id="240" name="Rounded Rectangle 3"/>
          <p:cNvGrpSpPr/>
          <p:nvPr/>
        </p:nvGrpSpPr>
        <p:grpSpPr>
          <a:xfrm>
            <a:off x="2705100" y="2094139"/>
            <a:ext cx="1371600" cy="1257301"/>
            <a:chOff x="0" y="0"/>
            <a:chExt cx="1371600" cy="1257300"/>
          </a:xfrm>
        </p:grpSpPr>
        <p:sp>
          <p:nvSpPr>
            <p:cNvPr id="238" name="Rounded Rectangle"/>
            <p:cNvSpPr/>
            <p:nvPr/>
          </p:nvSpPr>
          <p:spPr>
            <a:xfrm>
              <a:off x="0" y="0"/>
              <a:ext cx="1371600" cy="1257300"/>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239" name="EE"/>
            <p:cNvSpPr txBox="1"/>
            <p:nvPr/>
          </p:nvSpPr>
          <p:spPr>
            <a:xfrm>
              <a:off x="119796" y="227329"/>
              <a:ext cx="113200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EE</a:t>
              </a:r>
            </a:p>
          </p:txBody>
        </p:sp>
      </p:grpSp>
      <p:sp>
        <p:nvSpPr>
          <p:cNvPr id="241" name="Straight Connector 6"/>
          <p:cNvSpPr/>
          <p:nvPr/>
        </p:nvSpPr>
        <p:spPr>
          <a:xfrm>
            <a:off x="4411436" y="2057399"/>
            <a:ext cx="40822" cy="3241223"/>
          </a:xfrm>
          <a:prstGeom prst="line">
            <a:avLst/>
          </a:prstGeom>
          <a:ln w="76200">
            <a:solidFill>
              <a:srgbClr val="31859C"/>
            </a:solidFill>
          </a:ln>
        </p:spPr>
        <p:txBody>
          <a:bodyPr lIns="45719" rIns="45719"/>
          <a:lstStyle/>
          <a:p>
            <a:pPr/>
          </a:p>
        </p:txBody>
      </p:sp>
      <p:sp>
        <p:nvSpPr>
          <p:cNvPr id="242" name="Straight Connector 7"/>
          <p:cNvSpPr/>
          <p:nvPr/>
        </p:nvSpPr>
        <p:spPr>
          <a:xfrm flipH="1" flipV="1">
            <a:off x="2500993" y="3584121"/>
            <a:ext cx="4033158" cy="1"/>
          </a:xfrm>
          <a:prstGeom prst="line">
            <a:avLst/>
          </a:prstGeom>
          <a:ln w="76200">
            <a:solidFill>
              <a:srgbClr val="31859C"/>
            </a:solidFill>
          </a:ln>
        </p:spPr>
        <p:txBody>
          <a:bodyPr lIns="45719" rIns="45719"/>
          <a:lstStyle/>
          <a:p>
            <a:pPr/>
          </a:p>
        </p:txBody>
      </p:sp>
      <p:sp>
        <p:nvSpPr>
          <p:cNvPr id="243" name="TextBox 10"/>
          <p:cNvSpPr txBox="1"/>
          <p:nvPr/>
        </p:nvSpPr>
        <p:spPr>
          <a:xfrm>
            <a:off x="350520" y="2209799"/>
            <a:ext cx="2284367" cy="9637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500"/>
            </a:pPr>
            <a:r>
              <a:t>Employee:</a:t>
            </a:r>
          </a:p>
          <a:p>
            <a:pPr marL="257175" indent="-257175">
              <a:buSzPct val="100000"/>
              <a:buFont typeface="Arial"/>
              <a:buChar char="•"/>
              <a:defRPr sz="1500"/>
            </a:pPr>
            <a:r>
              <a:t>Trade time for money</a:t>
            </a:r>
          </a:p>
          <a:p>
            <a:pPr marL="257175" indent="-257175">
              <a:buSzPct val="100000"/>
              <a:buFont typeface="Arial"/>
              <a:buChar char="•"/>
              <a:defRPr sz="1500"/>
            </a:pPr>
            <a:r>
              <a:t>Making other people money</a:t>
            </a:r>
          </a:p>
        </p:txBody>
      </p:sp>
      <p:grpSp>
        <p:nvGrpSpPr>
          <p:cNvPr id="246" name="Rounded Rectangle 11"/>
          <p:cNvGrpSpPr/>
          <p:nvPr/>
        </p:nvGrpSpPr>
        <p:grpSpPr>
          <a:xfrm>
            <a:off x="2743200" y="3922938"/>
            <a:ext cx="1371600" cy="1257301"/>
            <a:chOff x="0" y="0"/>
            <a:chExt cx="1371600" cy="1257300"/>
          </a:xfrm>
        </p:grpSpPr>
        <p:sp>
          <p:nvSpPr>
            <p:cNvPr id="244" name="Rounded Rectangle"/>
            <p:cNvSpPr/>
            <p:nvPr/>
          </p:nvSpPr>
          <p:spPr>
            <a:xfrm>
              <a:off x="0" y="0"/>
              <a:ext cx="1371600" cy="1257300"/>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245" name="SE"/>
            <p:cNvSpPr txBox="1"/>
            <p:nvPr/>
          </p:nvSpPr>
          <p:spPr>
            <a:xfrm>
              <a:off x="119796" y="227329"/>
              <a:ext cx="113200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SE</a:t>
              </a:r>
            </a:p>
          </p:txBody>
        </p:sp>
      </p:grpSp>
      <p:sp>
        <p:nvSpPr>
          <p:cNvPr id="247" name="TextBox 12"/>
          <p:cNvSpPr txBox="1"/>
          <p:nvPr/>
        </p:nvSpPr>
        <p:spPr>
          <a:xfrm>
            <a:off x="683216" y="3886199"/>
            <a:ext cx="1994536" cy="11923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500"/>
            </a:pPr>
            <a:r>
              <a:t>Self Employed:</a:t>
            </a:r>
          </a:p>
          <a:p>
            <a:pPr marL="257175" indent="-257175">
              <a:buSzPct val="100000"/>
              <a:buFont typeface="Arial"/>
              <a:buChar char="•"/>
              <a:defRPr sz="1500"/>
            </a:pPr>
            <a:r>
              <a:t>A job you own and a job that owns you</a:t>
            </a:r>
          </a:p>
          <a:p>
            <a:pPr marL="257175" indent="-257175">
              <a:buSzPct val="100000"/>
              <a:buFont typeface="Arial"/>
              <a:buChar char="•"/>
              <a:defRPr sz="1500"/>
            </a:pPr>
            <a:r>
              <a:t>If you stop, the income stops</a:t>
            </a:r>
          </a:p>
        </p:txBody>
      </p:sp>
      <p:grpSp>
        <p:nvGrpSpPr>
          <p:cNvPr id="250" name="Rounded Rectangle 13"/>
          <p:cNvGrpSpPr/>
          <p:nvPr/>
        </p:nvGrpSpPr>
        <p:grpSpPr>
          <a:xfrm>
            <a:off x="4721678" y="2081891"/>
            <a:ext cx="1371601" cy="1257301"/>
            <a:chOff x="0" y="0"/>
            <a:chExt cx="1371600" cy="1257300"/>
          </a:xfrm>
        </p:grpSpPr>
        <p:sp>
          <p:nvSpPr>
            <p:cNvPr id="248" name="Rounded Rectangle"/>
            <p:cNvSpPr/>
            <p:nvPr/>
          </p:nvSpPr>
          <p:spPr>
            <a:xfrm>
              <a:off x="0" y="0"/>
              <a:ext cx="1371600" cy="1257300"/>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249" name="B"/>
            <p:cNvSpPr txBox="1"/>
            <p:nvPr/>
          </p:nvSpPr>
          <p:spPr>
            <a:xfrm>
              <a:off x="119796" y="227329"/>
              <a:ext cx="113200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B</a:t>
              </a:r>
            </a:p>
          </p:txBody>
        </p:sp>
      </p:grpSp>
      <p:sp>
        <p:nvSpPr>
          <p:cNvPr id="251" name="TextBox 14"/>
          <p:cNvSpPr txBox="1"/>
          <p:nvPr/>
        </p:nvSpPr>
        <p:spPr>
          <a:xfrm>
            <a:off x="6370319" y="2209799"/>
            <a:ext cx="2227222" cy="7351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500"/>
            </a:pPr>
            <a:r>
              <a:t>Business Owner:</a:t>
            </a:r>
          </a:p>
          <a:p>
            <a:pPr>
              <a:defRPr sz="1500"/>
            </a:pPr>
            <a:r>
              <a:t>Operates if you’re there, operates if you’re not</a:t>
            </a:r>
          </a:p>
        </p:txBody>
      </p:sp>
      <p:grpSp>
        <p:nvGrpSpPr>
          <p:cNvPr id="254" name="Rounded Rectangle 15"/>
          <p:cNvGrpSpPr/>
          <p:nvPr/>
        </p:nvGrpSpPr>
        <p:grpSpPr>
          <a:xfrm>
            <a:off x="4724400" y="3922938"/>
            <a:ext cx="1371600" cy="1257301"/>
            <a:chOff x="0" y="0"/>
            <a:chExt cx="1371600" cy="1257300"/>
          </a:xfrm>
        </p:grpSpPr>
        <p:sp>
          <p:nvSpPr>
            <p:cNvPr id="252" name="Rounded Rectangle"/>
            <p:cNvSpPr/>
            <p:nvPr/>
          </p:nvSpPr>
          <p:spPr>
            <a:xfrm>
              <a:off x="0" y="0"/>
              <a:ext cx="1371600" cy="1257300"/>
            </a:xfrm>
            <a:prstGeom prst="roundRect">
              <a:avLst>
                <a:gd name="adj" fmla="val 16667"/>
              </a:avLst>
            </a:prstGeom>
            <a:solidFill>
              <a:srgbClr val="00B05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253" name="I"/>
            <p:cNvSpPr txBox="1"/>
            <p:nvPr/>
          </p:nvSpPr>
          <p:spPr>
            <a:xfrm>
              <a:off x="119796" y="227329"/>
              <a:ext cx="113200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Black"/>
                  <a:ea typeface="Arial Black"/>
                  <a:cs typeface="Arial Black"/>
                  <a:sym typeface="Arial Black"/>
                </a:defRPr>
              </a:lvl1pPr>
            </a:lstStyle>
            <a:p>
              <a:pPr/>
              <a:r>
                <a:t>I</a:t>
              </a:r>
            </a:p>
          </p:txBody>
        </p:sp>
      </p:grpSp>
      <p:sp>
        <p:nvSpPr>
          <p:cNvPr id="255" name="TextBox 16"/>
          <p:cNvSpPr txBox="1"/>
          <p:nvPr/>
        </p:nvSpPr>
        <p:spPr>
          <a:xfrm>
            <a:off x="6413859" y="3776007"/>
            <a:ext cx="2227221" cy="18781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500"/>
            </a:pPr>
            <a:r>
              <a:t>Investor:</a:t>
            </a:r>
          </a:p>
          <a:p>
            <a:pPr marL="257175" indent="-257175">
              <a:buSzPct val="100000"/>
              <a:buFont typeface="Arial"/>
              <a:buChar char="•"/>
              <a:defRPr sz="1500"/>
            </a:pPr>
            <a:r>
              <a:t>Take all your money and put it out in the world and it comes back as interest.  </a:t>
            </a:r>
          </a:p>
          <a:p>
            <a:pPr marL="257175" indent="-257175">
              <a:buSzPct val="100000"/>
              <a:buFont typeface="Arial"/>
              <a:buChar char="•"/>
              <a:defRPr sz="1500"/>
            </a:pPr>
            <a:r>
              <a:t>An asset that creates money.</a:t>
            </a:r>
          </a:p>
          <a:p>
            <a:pPr marL="257175" indent="-257175">
              <a:buSzPct val="100000"/>
              <a:buFont typeface="Arial"/>
              <a:buChar char="•"/>
              <a:defRPr sz="1500"/>
            </a:pPr>
            <a:r>
              <a:t>A Residual Income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40"/>
                                        </p:tgtEl>
                                        <p:attrNameLst>
                                          <p:attrName>style.visibility</p:attrName>
                                        </p:attrNameLst>
                                      </p:cBhvr>
                                      <p:to>
                                        <p:strVal val="visible"/>
                                      </p:to>
                                    </p:set>
                                    <p:anim calcmode="lin" valueType="num">
                                      <p:cBhvr>
                                        <p:cTn id="7" dur="1000" fill="hold"/>
                                        <p:tgtEl>
                                          <p:spTgt spid="240"/>
                                        </p:tgtEl>
                                        <p:attrNameLst>
                                          <p:attrName>ppt_x</p:attrName>
                                        </p:attrNameLst>
                                      </p:cBhvr>
                                      <p:tavLst>
                                        <p:tav tm="0">
                                          <p:val>
                                            <p:strVal val="#ppt_x"/>
                                          </p:val>
                                        </p:tav>
                                        <p:tav tm="100000">
                                          <p:val>
                                            <p:strVal val="#ppt_x"/>
                                          </p:val>
                                        </p:tav>
                                      </p:tavLst>
                                    </p:anim>
                                    <p:anim calcmode="lin" valueType="num">
                                      <p:cBhvr>
                                        <p:cTn id="8" dur="10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2" grpId="2" fill="hold">
                                  <p:stCondLst>
                                    <p:cond delay="0"/>
                                  </p:stCondLst>
                                  <p:iterate type="el" backwards="0">
                                    <p:tmAbs val="0"/>
                                  </p:iterate>
                                  <p:childTnLst>
                                    <p:set>
                                      <p:cBhvr>
                                        <p:cTn id="12" fill="hold"/>
                                        <p:tgtEl>
                                          <p:spTgt spid="243"/>
                                        </p:tgtEl>
                                        <p:attrNameLst>
                                          <p:attrName>style.visibility</p:attrName>
                                        </p:attrNameLst>
                                      </p:cBhvr>
                                      <p:to>
                                        <p:strVal val="visible"/>
                                      </p:to>
                                    </p:set>
                                    <p:animEffect filter="wipe(down)" transition="in">
                                      <p:cBhvr>
                                        <p:cTn id="13" dur="500"/>
                                        <p:tgtEl>
                                          <p:spTgt spid="243"/>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246"/>
                                        </p:tgtEl>
                                        <p:attrNameLst>
                                          <p:attrName>style.visibility</p:attrName>
                                        </p:attrNameLst>
                                      </p:cBhvr>
                                      <p:to>
                                        <p:strVal val="visible"/>
                                      </p:to>
                                    </p:set>
                                    <p:anim calcmode="lin" valueType="num">
                                      <p:cBhvr>
                                        <p:cTn id="18" dur="1000" fill="hold"/>
                                        <p:tgtEl>
                                          <p:spTgt spid="246"/>
                                        </p:tgtEl>
                                        <p:attrNameLst>
                                          <p:attrName>ppt_x</p:attrName>
                                        </p:attrNameLst>
                                      </p:cBhvr>
                                      <p:tavLst>
                                        <p:tav tm="0">
                                          <p:val>
                                            <p:strVal val="#ppt_x"/>
                                          </p:val>
                                        </p:tav>
                                        <p:tav tm="100000">
                                          <p:val>
                                            <p:strVal val="#ppt_x"/>
                                          </p:val>
                                        </p:tav>
                                      </p:tavLst>
                                    </p:anim>
                                    <p:anim calcmode="lin" valueType="num">
                                      <p:cBhvr>
                                        <p:cTn id="19" dur="1000" fill="hold"/>
                                        <p:tgtEl>
                                          <p:spTgt spid="2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4" presetID="22" grpId="4" fill="hold">
                                  <p:stCondLst>
                                    <p:cond delay="0"/>
                                  </p:stCondLst>
                                  <p:iterate type="el" backwards="0">
                                    <p:tmAbs val="0"/>
                                  </p:iterate>
                                  <p:childTnLst>
                                    <p:set>
                                      <p:cBhvr>
                                        <p:cTn id="23" fill="hold"/>
                                        <p:tgtEl>
                                          <p:spTgt spid="247"/>
                                        </p:tgtEl>
                                        <p:attrNameLst>
                                          <p:attrName>style.visibility</p:attrName>
                                        </p:attrNameLst>
                                      </p:cBhvr>
                                      <p:to>
                                        <p:strVal val="visible"/>
                                      </p:to>
                                    </p:set>
                                    <p:animEffect filter="wipe(down)" transition="in">
                                      <p:cBhvr>
                                        <p:cTn id="24" dur="500"/>
                                        <p:tgtEl>
                                          <p:spTgt spid="247"/>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250"/>
                                        </p:tgtEl>
                                        <p:attrNameLst>
                                          <p:attrName>style.visibility</p:attrName>
                                        </p:attrNameLst>
                                      </p:cBhvr>
                                      <p:to>
                                        <p:strVal val="visible"/>
                                      </p:to>
                                    </p:set>
                                    <p:anim calcmode="lin" valueType="num">
                                      <p:cBhvr>
                                        <p:cTn id="29" dur="1000" fill="hold"/>
                                        <p:tgtEl>
                                          <p:spTgt spid="250"/>
                                        </p:tgtEl>
                                        <p:attrNameLst>
                                          <p:attrName>ppt_x</p:attrName>
                                        </p:attrNameLst>
                                      </p:cBhvr>
                                      <p:tavLst>
                                        <p:tav tm="0">
                                          <p:val>
                                            <p:strVal val="#ppt_x"/>
                                          </p:val>
                                        </p:tav>
                                        <p:tav tm="100000">
                                          <p:val>
                                            <p:strVal val="#ppt_x"/>
                                          </p:val>
                                        </p:tav>
                                      </p:tavLst>
                                    </p:anim>
                                    <p:anim calcmode="lin" valueType="num">
                                      <p:cBhvr>
                                        <p:cTn id="30" dur="1000" fill="hold"/>
                                        <p:tgtEl>
                                          <p:spTgt spid="25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2" grpId="6" fill="hold">
                                  <p:stCondLst>
                                    <p:cond delay="0"/>
                                  </p:stCondLst>
                                  <p:iterate type="el" backwards="0">
                                    <p:tmAbs val="0"/>
                                  </p:iterate>
                                  <p:childTnLst>
                                    <p:set>
                                      <p:cBhvr>
                                        <p:cTn id="34" fill="hold"/>
                                        <p:tgtEl>
                                          <p:spTgt spid="251"/>
                                        </p:tgtEl>
                                        <p:attrNameLst>
                                          <p:attrName>style.visibility</p:attrName>
                                        </p:attrNameLst>
                                      </p:cBhvr>
                                      <p:to>
                                        <p:strVal val="visible"/>
                                      </p:to>
                                    </p:set>
                                    <p:animEffect filter="wipe(down)" transition="in">
                                      <p:cBhvr>
                                        <p:cTn id="35" dur="500"/>
                                        <p:tgtEl>
                                          <p:spTgt spid="251"/>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 grpId="7" fill="hold">
                                  <p:stCondLst>
                                    <p:cond delay="0"/>
                                  </p:stCondLst>
                                  <p:iterate type="el" backwards="0">
                                    <p:tmAbs val="0"/>
                                  </p:iterate>
                                  <p:childTnLst>
                                    <p:set>
                                      <p:cBhvr>
                                        <p:cTn id="39" fill="hold"/>
                                        <p:tgtEl>
                                          <p:spTgt spid="254"/>
                                        </p:tgtEl>
                                        <p:attrNameLst>
                                          <p:attrName>style.visibility</p:attrName>
                                        </p:attrNameLst>
                                      </p:cBhvr>
                                      <p:to>
                                        <p:strVal val="visible"/>
                                      </p:to>
                                    </p:set>
                                    <p:anim calcmode="lin" valueType="num">
                                      <p:cBhvr>
                                        <p:cTn id="40" dur="1000" fill="hold"/>
                                        <p:tgtEl>
                                          <p:spTgt spid="254"/>
                                        </p:tgtEl>
                                        <p:attrNameLst>
                                          <p:attrName>ppt_x</p:attrName>
                                        </p:attrNameLst>
                                      </p:cBhvr>
                                      <p:tavLst>
                                        <p:tav tm="0">
                                          <p:val>
                                            <p:strVal val="#ppt_x"/>
                                          </p:val>
                                        </p:tav>
                                        <p:tav tm="100000">
                                          <p:val>
                                            <p:strVal val="#ppt_x"/>
                                          </p:val>
                                        </p:tav>
                                      </p:tavLst>
                                    </p:anim>
                                    <p:anim calcmode="lin" valueType="num">
                                      <p:cBhvr>
                                        <p:cTn id="41" dur="1000" fill="hold"/>
                                        <p:tgtEl>
                                          <p:spTgt spid="25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4" presetID="22" grpId="8" fill="hold">
                                  <p:stCondLst>
                                    <p:cond delay="0"/>
                                  </p:stCondLst>
                                  <p:iterate type="el" backwards="0">
                                    <p:tmAbs val="0"/>
                                  </p:iterate>
                                  <p:childTnLst>
                                    <p:set>
                                      <p:cBhvr>
                                        <p:cTn id="45" fill="hold"/>
                                        <p:tgtEl>
                                          <p:spTgt spid="255"/>
                                        </p:tgtEl>
                                        <p:attrNameLst>
                                          <p:attrName>style.visibility</p:attrName>
                                        </p:attrNameLst>
                                      </p:cBhvr>
                                      <p:to>
                                        <p:strVal val="visible"/>
                                      </p:to>
                                    </p:set>
                                    <p:animEffect filter="wipe(down)" transition="in">
                                      <p:cBhvr>
                                        <p:cTn id="46"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6"/>
      <p:bldP build="whole" bldLvl="1" animBg="1" rev="0" advAuto="0" spid="243" grpId="2"/>
      <p:bldP build="whole" bldLvl="1" animBg="1" rev="0" advAuto="0" spid="247" grpId="4"/>
      <p:bldP build="whole" bldLvl="1" animBg="1" rev="0" advAuto="0" spid="246" grpId="3"/>
      <p:bldP build="whole" bldLvl="1" animBg="1" rev="0" advAuto="0" spid="240" grpId="1"/>
      <p:bldP build="whole" bldLvl="1" animBg="1" rev="0" advAuto="0" spid="254" grpId="7"/>
      <p:bldP build="whole" bldLvl="1" animBg="1" rev="0" advAuto="0" spid="250" grpId="5"/>
      <p:bldP build="whole" bldLvl="1" animBg="1" rev="0" advAuto="0" spid="255" grpId="8"/>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