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72" r:id="rId8"/>
    <p:sldId id="263" r:id="rId9"/>
    <p:sldId id="274" r:id="rId10"/>
    <p:sldId id="275" r:id="rId11"/>
    <p:sldId id="276" r:id="rId12"/>
    <p:sldId id="278" r:id="rId13"/>
    <p:sldId id="279" r:id="rId14"/>
    <p:sldId id="280" r:id="rId15"/>
    <p:sldId id="282" r:id="rId16"/>
    <p:sldId id="283"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B160"/>
    <a:srgbClr val="80AAF6"/>
    <a:srgbClr val="F6BE44"/>
    <a:srgbClr val="AE90D3"/>
    <a:srgbClr val="F7A332"/>
    <a:srgbClr val="DCE572"/>
    <a:srgbClr val="64C4F6"/>
    <a:srgbClr val="D8D357"/>
    <a:srgbClr val="EED071"/>
    <a:srgbClr val="C27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70" autoAdjust="0"/>
    <p:restoredTop sz="77610" autoAdjust="0"/>
  </p:normalViewPr>
  <p:slideViewPr>
    <p:cSldViewPr snapToGrid="0">
      <p:cViewPr varScale="1">
        <p:scale>
          <a:sx n="75" d="100"/>
          <a:sy n="75" d="100"/>
        </p:scale>
        <p:origin x="7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6160BD-044E-467B-8163-15A3F09DC852}" type="datetimeFigureOut">
              <a:rPr lang="en-US" smtClean="0"/>
              <a:t>5/26/2017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E725F-8A01-4EB2-B705-95D7ED9EC697}" type="slidenum">
              <a:rPr lang="en-US" smtClean="0"/>
              <a:t>‹#›</a:t>
            </a:fld>
            <a:endParaRPr lang="en-US"/>
          </a:p>
        </p:txBody>
      </p:sp>
    </p:spTree>
    <p:extLst>
      <p:ext uri="{BB962C8B-B14F-4D97-AF65-F5344CB8AC3E}">
        <p14:creationId xmlns:p14="http://schemas.microsoft.com/office/powerpoint/2010/main" val="765913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E265F7-395E-314D-818E-B623665B0F83}" type="slidenum">
              <a:rPr lang="en-US" smtClean="0"/>
              <a:t>1</a:t>
            </a:fld>
            <a:endParaRPr lang="en-US"/>
          </a:p>
        </p:txBody>
      </p:sp>
    </p:spTree>
    <p:extLst>
      <p:ext uri="{BB962C8B-B14F-4D97-AF65-F5344CB8AC3E}">
        <p14:creationId xmlns:p14="http://schemas.microsoft.com/office/powerpoint/2010/main" val="2221916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peppermint plant is a hybrid of </a:t>
            </a:r>
            <a:r>
              <a:rPr lang="en-US" sz="1200" b="0" i="0" kern="1200" dirty="0" err="1" smtClean="0">
                <a:solidFill>
                  <a:schemeClr val="tx1"/>
                </a:solidFill>
                <a:effectLst/>
                <a:latin typeface="+mn-lt"/>
                <a:ea typeface="+mn-ea"/>
                <a:cs typeface="+mn-cs"/>
              </a:rPr>
              <a:t>watermint</a:t>
            </a:r>
            <a:r>
              <a:rPr lang="en-US" sz="1200" b="0" i="0" kern="1200" dirty="0" smtClean="0">
                <a:solidFill>
                  <a:schemeClr val="tx1"/>
                </a:solidFill>
                <a:effectLst/>
                <a:latin typeface="+mn-lt"/>
                <a:ea typeface="+mn-ea"/>
                <a:cs typeface="+mn-cs"/>
              </a:rPr>
              <a:t> and spearmint and was first described by Carl </a:t>
            </a:r>
            <a:r>
              <a:rPr lang="en-US" sz="1200" b="0" i="0" kern="1200" dirty="0" err="1" smtClean="0">
                <a:solidFill>
                  <a:schemeClr val="tx1"/>
                </a:solidFill>
                <a:effectLst/>
                <a:latin typeface="+mn-lt"/>
                <a:ea typeface="+mn-ea"/>
                <a:cs typeface="+mn-cs"/>
              </a:rPr>
              <a:t>Linneaus</a:t>
            </a:r>
            <a:r>
              <a:rPr lang="en-US" sz="1200" b="0" i="0" kern="1200" dirty="0" smtClean="0">
                <a:solidFill>
                  <a:schemeClr val="tx1"/>
                </a:solidFill>
                <a:effectLst/>
                <a:latin typeface="+mn-lt"/>
                <a:ea typeface="+mn-ea"/>
                <a:cs typeface="+mn-cs"/>
              </a:rPr>
              <a:t> in 1753. A high menthol content—like that found in the doTERRA Peppermint essential oil—distinguishes the best quality Peppermint from other products. Frequently used in toothpaste and chewing gum for oral hygiene, Peppermint also helps alleviate occasional stomach upset and promotes healthy respiratory function.* Peppermint continues to be one of the best-selling favorites among doTERRA essential oils.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Uses: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Use a drop of Peppermint with Lemon in water for a healthy, refreshing mouth rinse.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Take one to two drops in a Veggie Capsule to alleviate occasional stomach upset.*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Add two to three drops to your favorite smoothie recipe for a refreshing twist.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Place one drop in palm of hand with one drop Wild Orange and one drop Frankincense and inhale for a mid-day pick-me-up.</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Directions for Use:</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Diffusion:</a:t>
            </a:r>
            <a:r>
              <a:rPr lang="en-US" sz="1200" b="0" i="0" kern="1200" dirty="0" smtClean="0">
                <a:solidFill>
                  <a:schemeClr val="tx1"/>
                </a:solidFill>
                <a:effectLst/>
                <a:latin typeface="+mn-lt"/>
                <a:ea typeface="+mn-ea"/>
                <a:cs typeface="+mn-cs"/>
              </a:rPr>
              <a:t> Use three to four drops in the diffuser of your choice.</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Internal use: </a:t>
            </a:r>
            <a:r>
              <a:rPr lang="en-US" sz="1200" b="0" i="0" kern="1200" dirty="0" smtClean="0">
                <a:solidFill>
                  <a:schemeClr val="tx1"/>
                </a:solidFill>
                <a:effectLst/>
                <a:latin typeface="+mn-lt"/>
                <a:ea typeface="+mn-ea"/>
                <a:cs typeface="+mn-cs"/>
              </a:rPr>
              <a:t>Dilute one drop in 4 fl. oz. of liquid.</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Topical use: </a:t>
            </a:r>
            <a:r>
              <a:rPr lang="en-US" sz="1200" b="0" i="0" kern="1200" dirty="0" smtClean="0">
                <a:solidFill>
                  <a:schemeClr val="tx1"/>
                </a:solidFill>
                <a:effectLst/>
                <a:latin typeface="+mn-lt"/>
                <a:ea typeface="+mn-ea"/>
                <a:cs typeface="+mn-cs"/>
              </a:rPr>
              <a:t>Apply one to two drops to desired area. Dilute with doTERRA Fractionated Coconut Oil to minimize any skin sensitivity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Cautions:</a:t>
            </a:r>
          </a:p>
          <a:p>
            <a:r>
              <a:rPr lang="en-US" sz="1200" b="0" i="0" kern="1200" dirty="0" smtClean="0">
                <a:solidFill>
                  <a:schemeClr val="tx1"/>
                </a:solidFill>
                <a:effectLst/>
                <a:latin typeface="+mn-lt"/>
                <a:ea typeface="+mn-ea"/>
                <a:cs typeface="+mn-cs"/>
              </a:rPr>
              <a:t>Possible skin sensitivity. Keep out of reach of children. If you are pregnant, nursing, or under a doctor’s care, consult your physician. Avoid contact with eyes, inner ears, and sensitive areas.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Statements with asterisks refer to internal use. All others refer to aromatic or topical use.</a:t>
            </a:r>
          </a:p>
          <a:p>
            <a:endParaRPr lang="en-US" dirty="0"/>
          </a:p>
        </p:txBody>
      </p:sp>
      <p:sp>
        <p:nvSpPr>
          <p:cNvPr id="4" name="Slide Number Placeholder 3"/>
          <p:cNvSpPr>
            <a:spLocks noGrp="1"/>
          </p:cNvSpPr>
          <p:nvPr>
            <p:ph type="sldNum" sz="quarter" idx="10"/>
          </p:nvPr>
        </p:nvSpPr>
        <p:spPr/>
        <p:txBody>
          <a:bodyPr/>
          <a:lstStyle/>
          <a:p>
            <a:fld id="{BCE265F7-395E-314D-818E-B623665B0F83}" type="slidenum">
              <a:rPr lang="en-US" smtClean="0"/>
              <a:t>10</a:t>
            </a:fld>
            <a:endParaRPr lang="en-US"/>
          </a:p>
        </p:txBody>
      </p:sp>
    </p:spTree>
    <p:extLst>
      <p:ext uri="{BB962C8B-B14F-4D97-AF65-F5344CB8AC3E}">
        <p14:creationId xmlns:p14="http://schemas.microsoft.com/office/powerpoint/2010/main" val="1132769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tall, perennial plant, Lemongrass has a subtle citrus flavor and is used in Asian cuisine in soups, teas, and curries as well as with fish, poultry, beef, and seafood. In addition to its unique flavor, Lemongrass essential oil promotes healthy digestion and acts as an overall tonic to the body’s systems.* It’s also purifying and toning to the skin, and is frequently used in skin care products for these benefits. Lemongrass is an ideal oil to use in massage therapy. Lemongrass has a pungent, herbaceous aroma that can heighten awareness and promote a positive outlook.</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Uses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Combine equal parts Fractionated Coconut Oil and Lemongrass oil for a massage after a hard workout.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Use to flavor entrées and meat dishes while promoting healthy digestion.*</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Blends well with Basil, Cardamom, or Spearmint.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Dilute oil, then rub or spritz on skin before going outside.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Lemongrass essential oil naturally repels insects.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Directions for Use</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Diffusion:</a:t>
            </a:r>
            <a:r>
              <a:rPr lang="en-US" sz="1200" b="0" i="0" kern="1200" dirty="0" smtClean="0">
                <a:solidFill>
                  <a:schemeClr val="tx1"/>
                </a:solidFill>
                <a:effectLst/>
                <a:latin typeface="+mn-lt"/>
                <a:ea typeface="+mn-ea"/>
                <a:cs typeface="+mn-cs"/>
              </a:rPr>
              <a:t> Use three to four drops in the diffuser of your choice.</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Internal use: </a:t>
            </a:r>
            <a:r>
              <a:rPr lang="en-US" sz="1200" b="0" i="0" kern="1200" dirty="0" smtClean="0">
                <a:solidFill>
                  <a:schemeClr val="tx1"/>
                </a:solidFill>
                <a:effectLst/>
                <a:latin typeface="+mn-lt"/>
                <a:ea typeface="+mn-ea"/>
                <a:cs typeface="+mn-cs"/>
              </a:rPr>
              <a:t>Dilute one drop in 4 fl. oz. of liquid.</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Topical use:</a:t>
            </a:r>
            <a:r>
              <a:rPr lang="en-US" sz="1200" b="0" i="0" kern="1200" dirty="0" smtClean="0">
                <a:solidFill>
                  <a:schemeClr val="tx1"/>
                </a:solidFill>
                <a:effectLst/>
                <a:latin typeface="+mn-lt"/>
                <a:ea typeface="+mn-ea"/>
                <a:cs typeface="+mn-cs"/>
              </a:rPr>
              <a:t> Apply one to two drops to desired area. Dilute with doTERRA Fractionated Coconut Oil to minimize any skin sensitivity.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Cautions:</a:t>
            </a:r>
          </a:p>
          <a:p>
            <a:r>
              <a:rPr lang="en-US" sz="1200" b="0" i="0" kern="1200" dirty="0" smtClean="0">
                <a:solidFill>
                  <a:schemeClr val="tx1"/>
                </a:solidFill>
                <a:effectLst/>
                <a:latin typeface="+mn-lt"/>
                <a:ea typeface="+mn-ea"/>
                <a:cs typeface="+mn-cs"/>
              </a:rPr>
              <a:t>Possible skin sensitivity. Keep out of reach of children. If you are pregnant, nursing, or under a doctor’s care, consult your physician. Avoid contact with eyes, inner ears, and sensitive areas.</a:t>
            </a:r>
          </a:p>
          <a:p>
            <a:endParaRPr lang="en-US" dirty="0"/>
          </a:p>
        </p:txBody>
      </p:sp>
      <p:sp>
        <p:nvSpPr>
          <p:cNvPr id="4" name="Slide Number Placeholder 3"/>
          <p:cNvSpPr>
            <a:spLocks noGrp="1"/>
          </p:cNvSpPr>
          <p:nvPr>
            <p:ph type="sldNum" sz="quarter" idx="10"/>
          </p:nvPr>
        </p:nvSpPr>
        <p:spPr/>
        <p:txBody>
          <a:bodyPr/>
          <a:lstStyle/>
          <a:p>
            <a:fld id="{BCE265F7-395E-314D-818E-B623665B0F83}" type="slidenum">
              <a:rPr lang="en-US" smtClean="0"/>
              <a:t>11</a:t>
            </a:fld>
            <a:endParaRPr lang="en-US"/>
          </a:p>
        </p:txBody>
      </p:sp>
    </p:spTree>
    <p:extLst>
      <p:ext uri="{BB962C8B-B14F-4D97-AF65-F5344CB8AC3E}">
        <p14:creationId xmlns:p14="http://schemas.microsoft.com/office/powerpoint/2010/main" val="436801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Zendocrine essential oil blend supports the body’s natural ability to rid itself of unwanted substances.* It supports the healthy cleansing and filtering functions of the liver, kidneys, colon, lungs, and skin.* This powerful blend combines Rosemary, Cilantro, and Juniper Berry, known for their detoxifying properties and ability to support healthy liver function, while Tangerine and Geranium have purifying effects against unhealthy substances.* Zendocrine helps cleanse the body of toxins and free radicals that can slow the body’s systems down, leaving a heavy, weighted feeling.*</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Uses: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Add 1–2 drops to citrus drinks, teas, or water to support healthy liver function.*</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Take one drop daily for one week as part of an internal cleansing regimen or to kick-start a New Year’s Resolution.*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Directions for Use:</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Diffusion:</a:t>
            </a:r>
            <a:r>
              <a:rPr lang="en-US" sz="1200" b="0" i="0" kern="1200" dirty="0" smtClean="0">
                <a:solidFill>
                  <a:schemeClr val="tx1"/>
                </a:solidFill>
                <a:effectLst/>
                <a:latin typeface="+mn-lt"/>
                <a:ea typeface="+mn-ea"/>
                <a:cs typeface="+mn-cs"/>
              </a:rPr>
              <a:t> Use three to four drops in the diffuser of your choice.</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Internal use:</a:t>
            </a:r>
            <a:r>
              <a:rPr lang="en-US" sz="1200" b="0" i="0" kern="1200" dirty="0" smtClean="0">
                <a:solidFill>
                  <a:schemeClr val="tx1"/>
                </a:solidFill>
                <a:effectLst/>
                <a:latin typeface="+mn-lt"/>
                <a:ea typeface="+mn-ea"/>
                <a:cs typeface="+mn-cs"/>
              </a:rPr>
              <a:t> Dilute one drop in 4 fl. oz. of liquid.</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Topical use:</a:t>
            </a:r>
            <a:r>
              <a:rPr lang="en-US" sz="1200" b="0" i="0" kern="1200" dirty="0" smtClean="0">
                <a:solidFill>
                  <a:schemeClr val="tx1"/>
                </a:solidFill>
                <a:effectLst/>
                <a:latin typeface="+mn-lt"/>
                <a:ea typeface="+mn-ea"/>
                <a:cs typeface="+mn-cs"/>
              </a:rPr>
              <a:t> Apply one to two drops to desired area. Dilute with doTERRA Fractionated Coconut Oil to minimize any skin sensitivity.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Cautions:</a:t>
            </a:r>
          </a:p>
          <a:p>
            <a:r>
              <a:rPr lang="en-US" sz="1200" b="0" i="0" kern="1200" dirty="0" smtClean="0">
                <a:solidFill>
                  <a:schemeClr val="tx1"/>
                </a:solidFill>
                <a:effectLst/>
                <a:latin typeface="+mn-lt"/>
                <a:ea typeface="+mn-ea"/>
                <a:cs typeface="+mn-cs"/>
              </a:rPr>
              <a:t>Possible skin sensitivity. Keep out of reach of children. If you are pregnant, nursing, or under a doctor’s care, consult your physician. Avoid contact with eyes, inner ears, and sensitive areas.</a:t>
            </a:r>
          </a:p>
          <a:p>
            <a:endParaRPr lang="en-US" dirty="0"/>
          </a:p>
        </p:txBody>
      </p:sp>
      <p:sp>
        <p:nvSpPr>
          <p:cNvPr id="4" name="Slide Number Placeholder 3"/>
          <p:cNvSpPr>
            <a:spLocks noGrp="1"/>
          </p:cNvSpPr>
          <p:nvPr>
            <p:ph type="sldNum" sz="quarter" idx="10"/>
          </p:nvPr>
        </p:nvSpPr>
        <p:spPr/>
        <p:txBody>
          <a:bodyPr/>
          <a:lstStyle/>
          <a:p>
            <a:fld id="{BCE265F7-395E-314D-818E-B623665B0F83}" type="slidenum">
              <a:rPr lang="en-US" smtClean="0"/>
              <a:t>12</a:t>
            </a:fld>
            <a:endParaRPr lang="en-US"/>
          </a:p>
        </p:txBody>
      </p:sp>
    </p:spTree>
    <p:extLst>
      <p:ext uri="{BB962C8B-B14F-4D97-AF65-F5344CB8AC3E}">
        <p14:creationId xmlns:p14="http://schemas.microsoft.com/office/powerpoint/2010/main" val="338654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DDR Prime Essential Oil Cellular Complex</a:t>
            </a:r>
            <a:r>
              <a:rPr lang="en-US" sz="1200" b="0" i="0" kern="1200" dirty="0" smtClean="0">
                <a:solidFill>
                  <a:schemeClr val="tx1"/>
                </a:solidFill>
                <a:effectLst/>
                <a:latin typeface="+mn-lt"/>
                <a:ea typeface="+mn-ea"/>
                <a:cs typeface="+mn-cs"/>
              </a:rPr>
              <a:t> is a proprietary blend of essential oils that supports healthy cellular integrity.* The blend includes Clove, Thyme, and Wild Orange essential oils providing powerful antioxidants that help protect against oxidative stress. It also includes essential oils from Frankincense, Lemongrass, Summer Savory, and Niaouli.</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Uses: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Add 1–2 drops to citrus drinks, teas, or water and consume daily to protect the body and cells from oxidative stress.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Combine with Fractionated Coconut Oil for a soothing topical massage. </a:t>
            </a:r>
            <a:endParaRPr lang="en-US" dirty="0" smtClean="0"/>
          </a:p>
          <a:p>
            <a:endParaRPr lang="en-US" dirty="0" smtClean="0"/>
          </a:p>
          <a:p>
            <a:r>
              <a:rPr lang="en-US" sz="1200" b="1" i="0" kern="1200" dirty="0" smtClean="0">
                <a:solidFill>
                  <a:schemeClr val="tx1"/>
                </a:solidFill>
                <a:effectLst/>
                <a:latin typeface="+mn-lt"/>
                <a:ea typeface="+mn-ea"/>
                <a:cs typeface="+mn-cs"/>
              </a:rPr>
              <a:t>DDR Prime Softgels Essential Oil Cellular Complex </a:t>
            </a:r>
            <a:r>
              <a:rPr lang="en-US" sz="1200" b="0" i="0" kern="1200" dirty="0" smtClean="0">
                <a:solidFill>
                  <a:schemeClr val="tx1"/>
                </a:solidFill>
                <a:effectLst/>
                <a:latin typeface="+mn-lt"/>
                <a:ea typeface="+mn-ea"/>
                <a:cs typeface="+mn-cs"/>
              </a:rPr>
              <a:t>is a proprietary blend of essential oils combined to support cellular health, function, and renewal.* DDR Prime includes Frankincense, Wild Orange, Lemongrass, Thyme, Summer Savory, Clove, and Niaouli essential oils, shown in studies to promote a healthy response to free-radicals while supporting healthy cellular function.* DDR Prime Softgels are easy to swallow and provide an easy and convenient method for consuming DDR Prime essential oil blend, anytime, anywhere.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Uses: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Take two softgels daily with meal (may be taken one each, morning and evening).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Cautions:</a:t>
            </a:r>
          </a:p>
          <a:p>
            <a:r>
              <a:rPr lang="en-US" sz="1200" b="0" i="0" kern="1200" dirty="0" smtClean="0">
                <a:solidFill>
                  <a:schemeClr val="tx1"/>
                </a:solidFill>
                <a:effectLst/>
                <a:latin typeface="+mn-lt"/>
                <a:ea typeface="+mn-ea"/>
                <a:cs typeface="+mn-cs"/>
              </a:rPr>
              <a:t>Keep out of reach of children. If you are pregnant, nursing, or under a doctor’s care, consult your physician. Store in a cool, dry place.</a:t>
            </a:r>
          </a:p>
          <a:p>
            <a:endParaRPr lang="en-US" dirty="0" smtClean="0"/>
          </a:p>
          <a:p>
            <a:r>
              <a:rPr lang="en-US" sz="1200" b="0" i="0" kern="1200" dirty="0" smtClean="0">
                <a:solidFill>
                  <a:schemeClr val="tx1"/>
                </a:solidFill>
                <a:effectLst/>
                <a:latin typeface="+mn-lt"/>
                <a:ea typeface="+mn-ea"/>
                <a:cs typeface="+mn-cs"/>
              </a:rPr>
              <a:t>Key Ingredients and Benefits:</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Frankincense:</a:t>
            </a:r>
            <a:r>
              <a:rPr lang="en-US" sz="1200" b="0" i="0" kern="1200" dirty="0" smtClean="0">
                <a:solidFill>
                  <a:schemeClr val="tx1"/>
                </a:solidFill>
                <a:effectLst/>
                <a:latin typeface="+mn-lt"/>
                <a:ea typeface="+mn-ea"/>
                <a:cs typeface="+mn-cs"/>
              </a:rPr>
              <a:t> Promotes a healthy response to free radicals*</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Wild Orange: </a:t>
            </a:r>
            <a:r>
              <a:rPr lang="en-US" sz="1200" b="0" i="0" kern="1200" dirty="0" smtClean="0">
                <a:solidFill>
                  <a:schemeClr val="tx1"/>
                </a:solidFill>
                <a:effectLst/>
                <a:latin typeface="+mn-lt"/>
                <a:ea typeface="+mn-ea"/>
                <a:cs typeface="+mn-cs"/>
              </a:rPr>
              <a:t>Supports a healthy cellular response*</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Lemongrass:</a:t>
            </a:r>
            <a:r>
              <a:rPr lang="en-US" sz="1200" b="0" i="0" kern="1200" dirty="0" smtClean="0">
                <a:solidFill>
                  <a:schemeClr val="tx1"/>
                </a:solidFill>
                <a:effectLst/>
                <a:latin typeface="+mn-lt"/>
                <a:ea typeface="+mn-ea"/>
                <a:cs typeface="+mn-cs"/>
              </a:rPr>
              <a:t> Protects against environmental threats*</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Thyme:</a:t>
            </a:r>
            <a:r>
              <a:rPr lang="en-US" sz="1200" b="0" i="0" kern="1200" dirty="0" smtClean="0">
                <a:solidFill>
                  <a:schemeClr val="tx1"/>
                </a:solidFill>
                <a:effectLst/>
                <a:latin typeface="+mn-lt"/>
                <a:ea typeface="+mn-ea"/>
                <a:cs typeface="+mn-cs"/>
              </a:rPr>
              <a:t> Broad-spectrum activity in </a:t>
            </a:r>
            <a:r>
              <a:rPr lang="en-US" sz="1200" b="0" i="0" kern="1200" dirty="0" smtClean="0">
                <a:solidFill>
                  <a:schemeClr val="tx1"/>
                </a:solidFill>
                <a:effectLst/>
                <a:latin typeface="+mn-lt"/>
                <a:ea typeface="+mn-ea"/>
                <a:cs typeface="+mn-cs"/>
              </a:rPr>
              <a:t>supporting the immune</a:t>
            </a:r>
            <a:r>
              <a:rPr lang="en-US" sz="1200" b="0" i="0" kern="1200" baseline="0" dirty="0" smtClean="0">
                <a:solidFill>
                  <a:schemeClr val="tx1"/>
                </a:solidFill>
                <a:effectLst/>
                <a:latin typeface="+mn-lt"/>
                <a:ea typeface="+mn-ea"/>
                <a:cs typeface="+mn-cs"/>
              </a:rPr>
              <a:t> system </a:t>
            </a:r>
            <a:r>
              <a:rPr lang="en-US" sz="1200" b="0" i="0" kern="1200" dirty="0" smtClean="0">
                <a:solidFill>
                  <a:schemeClr val="tx1"/>
                </a:solidFill>
                <a:effectLst/>
                <a:latin typeface="+mn-lt"/>
                <a:ea typeface="+mn-ea"/>
                <a:cs typeface="+mn-cs"/>
              </a:rPr>
              <a:t>and </a:t>
            </a:r>
            <a:r>
              <a:rPr lang="en-US" sz="1200" b="0" i="0" kern="1200" dirty="0" smtClean="0">
                <a:solidFill>
                  <a:schemeClr val="tx1"/>
                </a:solidFill>
                <a:effectLst/>
                <a:latin typeface="+mn-lt"/>
                <a:ea typeface="+mn-ea"/>
                <a:cs typeface="+mn-cs"/>
              </a:rPr>
              <a:t>cellular health*</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Summer Savory:</a:t>
            </a:r>
            <a:r>
              <a:rPr lang="en-US" sz="1200" b="0" i="0" kern="1200" dirty="0" smtClean="0">
                <a:solidFill>
                  <a:schemeClr val="tx1"/>
                </a:solidFill>
                <a:effectLst/>
                <a:latin typeface="+mn-lt"/>
                <a:ea typeface="+mn-ea"/>
                <a:cs typeface="+mn-cs"/>
              </a:rPr>
              <a:t> Supports healthy response to oxidative stress*</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Clove: </a:t>
            </a:r>
            <a:r>
              <a:rPr lang="en-US" sz="1200" b="0" i="0" kern="1200" dirty="0" smtClean="0">
                <a:solidFill>
                  <a:schemeClr val="tx1"/>
                </a:solidFill>
                <a:effectLst/>
                <a:latin typeface="+mn-lt"/>
                <a:ea typeface="+mn-ea"/>
                <a:cs typeface="+mn-cs"/>
              </a:rPr>
              <a:t>Powerful antioxidant properties</a:t>
            </a:r>
            <a:r>
              <a:rPr lang="en-US" sz="1200" b="0" i="0" kern="120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E265F7-395E-314D-818E-B623665B0F83}" type="slidenum">
              <a:rPr lang="en-US" smtClean="0"/>
              <a:t>13</a:t>
            </a:fld>
            <a:endParaRPr lang="en-US"/>
          </a:p>
        </p:txBody>
      </p:sp>
    </p:spTree>
    <p:extLst>
      <p:ext uri="{BB962C8B-B14F-4D97-AF65-F5344CB8AC3E}">
        <p14:creationId xmlns:p14="http://schemas.microsoft.com/office/powerpoint/2010/main" val="472932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DigestZen TerraZyme Digestive Enzyme Complex is a proprietary blend of active whole-food enzymes and supporting cofactors that are often deficient in cooked, processed, and preservative-laden foods. The powerful combination of digestive enzymes found in DigestZen TerraZyme supports the body’s constant production of enzymes critical for healthy biochemical functions, including healthy digestion of food nutrients and cellular metabolism of nutrients to energy.* DigestZen TerraZyme includes a variety of whole-food enzymes that help with the digestion of proteins, fats, complex carbohydrates, sugars, and fiber.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Uses: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Take one to three vegetable capsules with meals throughout the day. If your meal includes lots of fresh, raw foods, take one capsule. If your meal includes highly processed, cooked foods or food products known to cause specific GI discomfort, take two to three capsules with meal.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Cautions:</a:t>
            </a:r>
          </a:p>
          <a:p>
            <a:r>
              <a:rPr lang="en-US" sz="1200" b="0" i="0" kern="1200" dirty="0" smtClean="0">
                <a:solidFill>
                  <a:schemeClr val="tx1"/>
                </a:solidFill>
                <a:effectLst/>
                <a:latin typeface="+mn-lt"/>
                <a:ea typeface="+mn-ea"/>
                <a:cs typeface="+mn-cs"/>
              </a:rPr>
              <a:t>Some people may experience an initial change to digestive schedule and function when they begin using enzyme supplements. For most people, these symptoms are mild and should disappear after a few days. Pregnant or nursing women and people with known medical conditions should consult a physician before using. Does not contain wheat or milk products. Does not contain ingredients made from animal products.</a:t>
            </a:r>
          </a:p>
          <a:p>
            <a:endParaRPr lang="en-US" dirty="0"/>
          </a:p>
        </p:txBody>
      </p:sp>
      <p:sp>
        <p:nvSpPr>
          <p:cNvPr id="4" name="Slide Number Placeholder 3"/>
          <p:cNvSpPr>
            <a:spLocks noGrp="1"/>
          </p:cNvSpPr>
          <p:nvPr>
            <p:ph type="sldNum" sz="quarter" idx="10"/>
          </p:nvPr>
        </p:nvSpPr>
        <p:spPr/>
        <p:txBody>
          <a:bodyPr/>
          <a:lstStyle/>
          <a:p>
            <a:fld id="{BCE265F7-395E-314D-818E-B623665B0F83}" type="slidenum">
              <a:rPr lang="en-US" smtClean="0"/>
              <a:t>14</a:t>
            </a:fld>
            <a:endParaRPr lang="en-US"/>
          </a:p>
        </p:txBody>
      </p:sp>
    </p:spTree>
    <p:extLst>
      <p:ext uri="{BB962C8B-B14F-4D97-AF65-F5344CB8AC3E}">
        <p14:creationId xmlns:p14="http://schemas.microsoft.com/office/powerpoint/2010/main" val="1458047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PB Assist+ is a proprietary formula of pre-biotic fiber and six strains of probiotic microorganisms in a unique double-layer vegetable capsule. It delivers 6 billion CFUs of active probiotic cultures and soluble pre-biotic FOS (</a:t>
            </a:r>
            <a:r>
              <a:rPr lang="en-US" sz="1200" b="0" i="0" kern="1200" dirty="0" err="1" smtClean="0">
                <a:solidFill>
                  <a:schemeClr val="tx1"/>
                </a:solidFill>
                <a:effectLst/>
                <a:latin typeface="+mn-lt"/>
                <a:ea typeface="+mn-ea"/>
                <a:cs typeface="+mn-cs"/>
              </a:rPr>
              <a:t>fructo</a:t>
            </a:r>
            <a:r>
              <a:rPr lang="en-US" sz="1200" b="0" i="0" kern="1200" dirty="0" smtClean="0">
                <a:solidFill>
                  <a:schemeClr val="tx1"/>
                </a:solidFill>
                <a:effectLst/>
                <a:latin typeface="+mn-lt"/>
                <a:ea typeface="+mn-ea"/>
                <a:cs typeface="+mn-cs"/>
              </a:rPr>
              <a:t>-oligosaccharides) that encourage friendly bacterial growth*. The time-release, double-capsule delivery system is designed to help protect the sensitive probiotic cultures from stomach acid. PB Assist+ offers a unique, safe, and effective way to deliver the well-recognized digestive and immune system support benefits of probiotics.*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Uses:</a:t>
            </a:r>
          </a:p>
          <a:p>
            <a:r>
              <a:rPr lang="en-US" sz="1200" b="0" i="0" kern="1200" dirty="0" smtClean="0">
                <a:solidFill>
                  <a:schemeClr val="tx1"/>
                </a:solidFill>
                <a:effectLst/>
                <a:latin typeface="+mn-lt"/>
                <a:ea typeface="+mn-ea"/>
                <a:cs typeface="+mn-cs"/>
              </a:rPr>
              <a:t>Take one double-layer capsule three times daily with food for 10 days each month to promote colonization of friendly digestive flora.* Can be used more frequently and for extended periods of time when digestive flora has been compromised by digestive stressors. PB Assist+ also may be used when traveling to boost digestive immunities, or once a day as an ongoing maintenance program for people with occasional digestive discomfort.*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*These statements have not been evaluated by the Food and Drug Administration. This product is not intended to diagnose, treat, cure, or prevent any disease</a:t>
            </a:r>
            <a:endParaRPr lang="en-US" dirty="0"/>
          </a:p>
        </p:txBody>
      </p:sp>
      <p:sp>
        <p:nvSpPr>
          <p:cNvPr id="4" name="Slide Number Placeholder 3"/>
          <p:cNvSpPr>
            <a:spLocks noGrp="1"/>
          </p:cNvSpPr>
          <p:nvPr>
            <p:ph type="sldNum" sz="quarter" idx="10"/>
          </p:nvPr>
        </p:nvSpPr>
        <p:spPr/>
        <p:txBody>
          <a:bodyPr/>
          <a:lstStyle/>
          <a:p>
            <a:fld id="{BCE265F7-395E-314D-818E-B623665B0F83}" type="slidenum">
              <a:rPr lang="en-US" smtClean="0"/>
              <a:t>15</a:t>
            </a:fld>
            <a:endParaRPr lang="en-US"/>
          </a:p>
        </p:txBody>
      </p:sp>
    </p:spTree>
    <p:extLst>
      <p:ext uri="{BB962C8B-B14F-4D97-AF65-F5344CB8AC3E}">
        <p14:creationId xmlns:p14="http://schemas.microsoft.com/office/powerpoint/2010/main" val="1267916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proprietary blend of powerfully renewing, rare essential oils used throughout history for their beautifying benefits, Immortelle Anti-Aging Blend is formulated to protect and nourish skin while helping to reduce contributing factors to the appearance of aging skin. These powerful essential oils help sustain smoother, more radiant, and youthful-looking skin. Immortelle easily absorbs into the skin and can be used on the face, neck, and décolletage to reduce the appearance of fine lines, wrinkles, and aging skin.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Uses: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Apply a thin layer of Immortelle to the face, neck, and décolletage, then repeat application to targeted areas of concern. Follow with the </a:t>
            </a:r>
            <a:r>
              <a:rPr lang="en-US" sz="1200" b="0" i="0" kern="1200" dirty="0" err="1" smtClean="0">
                <a:solidFill>
                  <a:schemeClr val="tx1"/>
                </a:solidFill>
                <a:effectLst/>
                <a:latin typeface="+mn-lt"/>
                <a:ea typeface="+mn-ea"/>
                <a:cs typeface="+mn-cs"/>
              </a:rPr>
              <a:t>doTERRA</a:t>
            </a:r>
            <a:r>
              <a:rPr lang="en-US" sz="1200" b="0" i="0" kern="1200" baseline="300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moisturizer of your choice.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Apply to reduce the appearance of blemishes.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Use as part of your morning and night facial routine.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Directions for Use</a:t>
            </a:r>
          </a:p>
          <a:p>
            <a:r>
              <a:rPr lang="en-US" sz="1200" b="1" i="0" kern="1200" dirty="0" smtClean="0">
                <a:solidFill>
                  <a:schemeClr val="tx1"/>
                </a:solidFill>
                <a:effectLst/>
                <a:latin typeface="+mn-lt"/>
                <a:ea typeface="+mn-ea"/>
                <a:cs typeface="+mn-cs"/>
              </a:rPr>
              <a:t>Topical use: </a:t>
            </a:r>
            <a:r>
              <a:rPr lang="en-US" sz="1200" b="0" i="0" kern="1200" dirty="0" smtClean="0">
                <a:solidFill>
                  <a:schemeClr val="tx1"/>
                </a:solidFill>
                <a:effectLst/>
                <a:latin typeface="+mn-lt"/>
                <a:ea typeface="+mn-ea"/>
                <a:cs typeface="+mn-cs"/>
              </a:rPr>
              <a:t>Apply one to two drops to desired area. Dilute with </a:t>
            </a:r>
            <a:r>
              <a:rPr lang="en-US" sz="1200" b="0" i="0" kern="1200" dirty="0" err="1" smtClean="0">
                <a:solidFill>
                  <a:schemeClr val="tx1"/>
                </a:solidFill>
                <a:effectLst/>
                <a:latin typeface="+mn-lt"/>
                <a:ea typeface="+mn-ea"/>
                <a:cs typeface="+mn-cs"/>
              </a:rPr>
              <a:t>doTERRA</a:t>
            </a:r>
            <a:r>
              <a:rPr lang="en-US" sz="1200" b="0" i="0" kern="1200" dirty="0" smtClean="0">
                <a:solidFill>
                  <a:schemeClr val="tx1"/>
                </a:solidFill>
                <a:effectLst/>
                <a:latin typeface="+mn-lt"/>
                <a:ea typeface="+mn-ea"/>
                <a:cs typeface="+mn-cs"/>
              </a:rPr>
              <a:t> Fractionated Coconut Oil to minimize any skin sensitivity.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Cautions</a:t>
            </a:r>
          </a:p>
          <a:p>
            <a:r>
              <a:rPr lang="en-US" sz="1200" b="0" i="0" kern="1200" dirty="0" smtClean="0">
                <a:solidFill>
                  <a:schemeClr val="tx1"/>
                </a:solidFill>
                <a:effectLst/>
                <a:latin typeface="+mn-lt"/>
                <a:ea typeface="+mn-ea"/>
                <a:cs typeface="+mn-cs"/>
              </a:rPr>
              <a:t>Possible skin sensitivity. Keep out of reach of children. If you are pregnant, nursing, or under a doctor’s care, consult your physician. Avoid contact with eyes, inner ears, and sensitive areas.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E265F7-395E-314D-818E-B623665B0F83}" type="slidenum">
              <a:rPr lang="en-US" smtClean="0"/>
              <a:t>16</a:t>
            </a:fld>
            <a:endParaRPr lang="en-US"/>
          </a:p>
        </p:txBody>
      </p:sp>
    </p:spTree>
    <p:extLst>
      <p:ext uri="{BB962C8B-B14F-4D97-AF65-F5344CB8AC3E}">
        <p14:creationId xmlns:p14="http://schemas.microsoft.com/office/powerpoint/2010/main" val="1408256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newly updated doTERRA </a:t>
            </a:r>
            <a:r>
              <a:rPr lang="en-US" sz="1200" b="0" i="0" kern="1200" dirty="0" smtClean="0">
                <a:solidFill>
                  <a:schemeClr val="tx1"/>
                </a:solidFill>
                <a:effectLst/>
                <a:latin typeface="+mn-lt"/>
                <a:ea typeface="+mn-ea"/>
                <a:cs typeface="+mn-cs"/>
              </a:rPr>
              <a:t>Serenity </a:t>
            </a:r>
            <a:r>
              <a:rPr lang="en-US" sz="1200" b="0" i="0" kern="1200" dirty="0" smtClean="0">
                <a:solidFill>
                  <a:schemeClr val="tx1"/>
                </a:solidFill>
                <a:effectLst/>
                <a:latin typeface="+mn-lt"/>
                <a:ea typeface="+mn-ea"/>
                <a:cs typeface="+mn-cs"/>
              </a:rPr>
              <a:t>Restful Blend has a calming and relaxing aroma that provides a unique user experience. This perfectly balanced, tranquil blend can be felt immediately, transporting the user to a state of blissful repose. doTERRA Serenity combines essential oils renowned for their ability to lessen feelings of tension and calm emotions, and support a restful sleep when used aromatically. Apply one to two drops to the hands and inhale throughout the day to help reduce worry from life’s daily stressors, or diffuse at night to help quiet a restless baby or child. The addition of Cedarwood, Ho Wood, and Vetiver essential oils gives </a:t>
            </a:r>
            <a:r>
              <a:rPr lang="en-US" sz="1200" b="0" i="0" kern="1200" dirty="0" smtClean="0">
                <a:solidFill>
                  <a:schemeClr val="tx1"/>
                </a:solidFill>
                <a:effectLst/>
                <a:latin typeface="+mn-lt"/>
                <a:ea typeface="+mn-ea"/>
                <a:cs typeface="+mn-cs"/>
              </a:rPr>
              <a:t>doTERRA </a:t>
            </a:r>
            <a:r>
              <a:rPr lang="en-US" sz="1200" b="0" i="0" kern="1200" dirty="0" smtClean="0">
                <a:solidFill>
                  <a:schemeClr val="tx1"/>
                </a:solidFill>
                <a:effectLst/>
                <a:latin typeface="+mn-lt"/>
                <a:ea typeface="+mn-ea"/>
                <a:cs typeface="+mn-cs"/>
              </a:rPr>
              <a:t>Serenity a grounding aroma that calms the mind and soothes the senses. doTERRA Serenity can be used in conjunction with doTERRA Serenity Restful Complex Softgels. The doTERRA Serenity essential oil blend creates a relaxing environment while the softgels promote a restful night’s sleep.*</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Uses: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Diffuse at night to calm a restless baby or child.</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Apply to bottoms of feet at bedtime to help unwind before going to sleep. Use in conjunction with doTERRA Serenity Restful Complex Softgels for an enhanced effect.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Inhale directly from hands or diffuse throughout the day to help lesson tension.</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Add 2–3 drops into a warm bath with Epsom salts to create a relaxing, renewing experience.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Apply 2–3 drops to the back of the neck or on the heart for feelings of calmness and peace.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Directions for Use</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Diffusion: </a:t>
            </a:r>
            <a:r>
              <a:rPr lang="en-US" sz="1200" b="0" i="0" kern="1200" dirty="0" smtClean="0">
                <a:solidFill>
                  <a:schemeClr val="tx1"/>
                </a:solidFill>
                <a:effectLst/>
                <a:latin typeface="+mn-lt"/>
                <a:ea typeface="+mn-ea"/>
                <a:cs typeface="+mn-cs"/>
              </a:rPr>
              <a:t>Use three to four drops in the diffuser of choice.</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Topical use: </a:t>
            </a:r>
            <a:r>
              <a:rPr lang="en-US" sz="1200" b="0" i="0" kern="1200" dirty="0" smtClean="0">
                <a:solidFill>
                  <a:schemeClr val="tx1"/>
                </a:solidFill>
                <a:effectLst/>
                <a:latin typeface="+mn-lt"/>
                <a:ea typeface="+mn-ea"/>
                <a:cs typeface="+mn-cs"/>
              </a:rPr>
              <a:t>Apply one to two drops to desired area. Dilute with a carrier oil to minimize any skin sensitivity. See additional precautions below.</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Cautions</a:t>
            </a:r>
          </a:p>
          <a:p>
            <a:r>
              <a:rPr lang="en-US" sz="1200" b="0" i="0" kern="1200" dirty="0" smtClean="0">
                <a:solidFill>
                  <a:schemeClr val="tx1"/>
                </a:solidFill>
                <a:effectLst/>
                <a:latin typeface="+mn-lt"/>
                <a:ea typeface="+mn-ea"/>
                <a:cs typeface="+mn-cs"/>
              </a:rPr>
              <a:t>Possible skin sensitivity. Keep out of reach of children. If you are pregnant, nursing, or under a doctor’s care, consult your physician. Avoid contact with eyes, inner ears, and sensitive areas.</a:t>
            </a:r>
          </a:p>
          <a:p>
            <a:endParaRPr lang="en-US" dirty="0" smtClean="0"/>
          </a:p>
          <a:p>
            <a:r>
              <a:rPr lang="en-US" sz="1200" b="0" i="0" kern="1200" dirty="0" smtClean="0">
                <a:solidFill>
                  <a:schemeClr val="tx1"/>
                </a:solidFill>
                <a:effectLst/>
                <a:latin typeface="+mn-lt"/>
                <a:ea typeface="+mn-ea"/>
                <a:cs typeface="+mn-cs"/>
              </a:rPr>
              <a:t>*These statements have not been evaluated by the Food and Drug Administration. This product is not intended to diagnose, treat, cure, or prevent any disease.</a:t>
            </a:r>
            <a:endParaRPr lang="en-US" dirty="0"/>
          </a:p>
        </p:txBody>
      </p:sp>
      <p:sp>
        <p:nvSpPr>
          <p:cNvPr id="4" name="Slide Number Placeholder 3"/>
          <p:cNvSpPr>
            <a:spLocks noGrp="1"/>
          </p:cNvSpPr>
          <p:nvPr>
            <p:ph type="sldNum" sz="quarter" idx="10"/>
          </p:nvPr>
        </p:nvSpPr>
        <p:spPr/>
        <p:txBody>
          <a:bodyPr/>
          <a:lstStyle/>
          <a:p>
            <a:fld id="{BCE265F7-395E-314D-818E-B623665B0F83}" type="slidenum">
              <a:rPr lang="en-US" smtClean="0"/>
              <a:t>17</a:t>
            </a:fld>
            <a:endParaRPr lang="en-US"/>
          </a:p>
        </p:txBody>
      </p:sp>
    </p:spTree>
    <p:extLst>
      <p:ext uri="{BB962C8B-B14F-4D97-AF65-F5344CB8AC3E}">
        <p14:creationId xmlns:p14="http://schemas.microsoft.com/office/powerpoint/2010/main" val="913119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solidFill>
                  <a:schemeClr val="bg1">
                    <a:lumMod val="50000"/>
                  </a:schemeClr>
                </a:solidFill>
                <a:latin typeface="Times New Roman" charset="0"/>
                <a:ea typeface="Times New Roman" charset="0"/>
                <a:cs typeface="Times New Roman" charset="0"/>
              </a:rPr>
              <a:t>dōTE</a:t>
            </a:r>
            <a:r>
              <a:rPr lang="en-US" sz="1000" dirty="0" smtClean="0">
                <a:solidFill>
                  <a:schemeClr val="tx1">
                    <a:lumMod val="50000"/>
                    <a:lumOff val="50000"/>
                  </a:schemeClr>
                </a:solidFill>
                <a:latin typeface="Times New Roman" charset="0"/>
                <a:ea typeface="Times New Roman" charset="0"/>
                <a:cs typeface="Times New Roman" charset="0"/>
              </a:rPr>
              <a:t>RRA has a loyalty</a:t>
            </a:r>
            <a:r>
              <a:rPr lang="en-US" sz="1000" baseline="0" dirty="0" smtClean="0">
                <a:solidFill>
                  <a:schemeClr val="tx1">
                    <a:lumMod val="50000"/>
                    <a:lumOff val="50000"/>
                  </a:schemeClr>
                </a:solidFill>
                <a:latin typeface="Times New Roman" charset="0"/>
                <a:ea typeface="Times New Roman" charset="0"/>
                <a:cs typeface="Times New Roman" charset="0"/>
              </a:rPr>
              <a:t> program that rewards individuals for ordering regularly. It’s similar to a frequent flyer or cash back program where you earn points for purchases that can then be redeemed for free product. The percentage of points you receive is based on the months you’ve consecutively ordered. Individuals usually begin at 10% and work their way up to 30% although there is a way to fast-track your percentage. You may choose different products each month for your loyalty order, and you can cancel at anytime without penalty by contacting </a:t>
            </a:r>
            <a:r>
              <a:rPr lang="en-US" sz="1000" dirty="0" smtClean="0">
                <a:solidFill>
                  <a:schemeClr val="bg1">
                    <a:lumMod val="50000"/>
                  </a:schemeClr>
                </a:solidFill>
                <a:latin typeface="Times New Roman" charset="0"/>
                <a:ea typeface="Times New Roman" charset="0"/>
                <a:cs typeface="Times New Roman" charset="0"/>
              </a:rPr>
              <a:t>dōTE</a:t>
            </a:r>
            <a:r>
              <a:rPr lang="en-US" sz="1000" dirty="0" smtClean="0">
                <a:solidFill>
                  <a:schemeClr val="tx1">
                    <a:lumMod val="50000"/>
                    <a:lumOff val="50000"/>
                  </a:schemeClr>
                </a:solidFill>
                <a:latin typeface="Times New Roman" charset="0"/>
                <a:ea typeface="Times New Roman" charset="0"/>
                <a:cs typeface="Times New Roman" charset="0"/>
              </a:rPr>
              <a:t>RRA member services</a:t>
            </a:r>
            <a:r>
              <a:rPr lang="en-US" sz="1000" baseline="0" dirty="0" smtClean="0">
                <a:solidFill>
                  <a:schemeClr val="tx1">
                    <a:lumMod val="50000"/>
                    <a:lumOff val="50000"/>
                  </a:schemeClr>
                </a:solidFill>
                <a:latin typeface="Times New Roman" charset="0"/>
                <a:ea typeface="Times New Roman" charset="0"/>
                <a:cs typeface="Times New Roman" charset="0"/>
              </a:rPr>
              <a:t>. </a:t>
            </a:r>
            <a:endParaRPr lang="en-US" sz="1000" kern="1200" dirty="0">
              <a:solidFill>
                <a:schemeClr val="tx1"/>
              </a:solidFill>
              <a:effectLst/>
              <a:latin typeface="Times New Roman" charset="0"/>
              <a:ea typeface="Times New Roman" charset="0"/>
              <a:cs typeface="Times New Roman" charset="0"/>
            </a:endParaRPr>
          </a:p>
        </p:txBody>
      </p:sp>
      <p:sp>
        <p:nvSpPr>
          <p:cNvPr id="4" name="Slide Number Placeholder 3"/>
          <p:cNvSpPr>
            <a:spLocks noGrp="1"/>
          </p:cNvSpPr>
          <p:nvPr>
            <p:ph type="sldNum" sz="quarter" idx="10"/>
          </p:nvPr>
        </p:nvSpPr>
        <p:spPr/>
        <p:txBody>
          <a:bodyPr/>
          <a:lstStyle/>
          <a:p>
            <a:fld id="{BCE265F7-395E-314D-818E-B623665B0F83}" type="slidenum">
              <a:rPr lang="en-US" smtClean="0"/>
              <a:t>2</a:t>
            </a:fld>
            <a:endParaRPr lang="en-US"/>
          </a:p>
        </p:txBody>
      </p:sp>
    </p:spTree>
    <p:extLst>
      <p:ext uri="{BB962C8B-B14F-4D97-AF65-F5344CB8AC3E}">
        <p14:creationId xmlns:p14="http://schemas.microsoft.com/office/powerpoint/2010/main" val="4063249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Each product is assigned a PV amount. When looking at oils this is usually equal to</a:t>
            </a:r>
            <a:r>
              <a:rPr lang="en-US" sz="1200" kern="1200" baseline="0" dirty="0" smtClean="0">
                <a:solidFill>
                  <a:schemeClr val="tx1"/>
                </a:solidFill>
                <a:effectLst/>
                <a:latin typeface="+mn-lt"/>
                <a:ea typeface="+mn-ea"/>
                <a:cs typeface="+mn-cs"/>
              </a:rPr>
              <a:t> the price of the item, however, wellness products usually have a PV that is slightly lower. The PV can be found in the column next to the price as you place your order or below the price on the product page. </a:t>
            </a:r>
          </a:p>
          <a:p>
            <a:pPr marL="171450" indent="-171450">
              <a:buFont typeface="Arial" charset="0"/>
              <a:buChar char="•"/>
            </a:pPr>
            <a:r>
              <a:rPr lang="en-US" sz="1200" kern="1200" baseline="0" dirty="0" smtClean="0">
                <a:solidFill>
                  <a:schemeClr val="tx1"/>
                </a:solidFill>
                <a:effectLst/>
                <a:latin typeface="+mn-lt"/>
                <a:ea typeface="+mn-ea"/>
                <a:cs typeface="+mn-cs"/>
              </a:rPr>
              <a:t>To maintain your loyalty points, your monthly order simply needs to be 1PV or higher. </a:t>
            </a:r>
          </a:p>
          <a:p>
            <a:pPr marL="171450" indent="-171450">
              <a:buFont typeface="Arial" charset="0"/>
              <a:buChar char="•"/>
            </a:pPr>
            <a:r>
              <a:rPr lang="en-US" sz="1200" kern="1200" baseline="0" dirty="0" smtClean="0">
                <a:solidFill>
                  <a:schemeClr val="tx1"/>
                </a:solidFill>
                <a:effectLst/>
                <a:latin typeface="+mn-lt"/>
                <a:ea typeface="+mn-ea"/>
                <a:cs typeface="+mn-cs"/>
              </a:rPr>
              <a:t>To earn points and increase your percentage, your loyalty order must be 50PV. </a:t>
            </a:r>
          </a:p>
          <a:p>
            <a:pPr marL="171450" indent="-171450">
              <a:buFont typeface="Arial" charset="0"/>
              <a:buChar char="•"/>
            </a:pPr>
            <a:r>
              <a:rPr lang="en-US" sz="1200" kern="1200" baseline="0" dirty="0" smtClean="0">
                <a:solidFill>
                  <a:schemeClr val="tx1"/>
                </a:solidFill>
                <a:effectLst/>
                <a:latin typeface="+mn-lt"/>
                <a:ea typeface="+mn-ea"/>
                <a:cs typeface="+mn-cs"/>
              </a:rPr>
              <a:t>To earn Fast Start and Commission, your order must be 100PV.</a:t>
            </a:r>
          </a:p>
          <a:p>
            <a:pPr marL="171450" indent="-171450">
              <a:buFont typeface="Arial" charset="0"/>
              <a:buChar char="•"/>
            </a:pPr>
            <a:r>
              <a:rPr lang="en-US" sz="1200" kern="1200" baseline="0" dirty="0" smtClean="0">
                <a:solidFill>
                  <a:schemeClr val="tx1"/>
                </a:solidFill>
                <a:effectLst/>
                <a:latin typeface="+mn-lt"/>
                <a:ea typeface="+mn-ea"/>
                <a:cs typeface="+mn-cs"/>
              </a:rPr>
              <a:t>To join the Product of the Month Club, your order must be 125PV.</a:t>
            </a:r>
          </a:p>
          <a:p>
            <a:pPr marL="171450" indent="-171450">
              <a:buFont typeface="Arial" charset="0"/>
              <a:buChar char="•"/>
            </a:pPr>
            <a:r>
              <a:rPr lang="en-US" sz="1200" kern="1200" baseline="0" dirty="0" smtClean="0">
                <a:solidFill>
                  <a:schemeClr val="tx1"/>
                </a:solidFill>
                <a:effectLst/>
                <a:latin typeface="+mn-lt"/>
                <a:ea typeface="+mn-ea"/>
                <a:cs typeface="+mn-cs"/>
              </a:rPr>
              <a:t>To simplify your Power of 3 Bonus, your order should be 150PV. </a:t>
            </a:r>
          </a:p>
          <a:p>
            <a:pPr marL="171450" indent="-171450">
              <a:buFont typeface="Arial"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E265F7-395E-314D-818E-B623665B0F83}" type="slidenum">
              <a:rPr lang="en-US" smtClean="0"/>
              <a:t>3</a:t>
            </a:fld>
            <a:endParaRPr lang="en-US"/>
          </a:p>
        </p:txBody>
      </p:sp>
    </p:spTree>
    <p:extLst>
      <p:ext uri="{BB962C8B-B14F-4D97-AF65-F5344CB8AC3E}">
        <p14:creationId xmlns:p14="http://schemas.microsoft.com/office/powerpoint/2010/main" val="882330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Each</a:t>
            </a:r>
            <a:r>
              <a:rPr lang="en-US" sz="1200" kern="1200" baseline="0" dirty="0" smtClean="0">
                <a:solidFill>
                  <a:schemeClr val="tx1"/>
                </a:solidFill>
                <a:effectLst/>
                <a:latin typeface="+mn-lt"/>
                <a:ea typeface="+mn-ea"/>
                <a:cs typeface="+mn-cs"/>
              </a:rPr>
              <a:t> month </a:t>
            </a:r>
            <a:r>
              <a:rPr lang="en-US" sz="1200" dirty="0" smtClean="0">
                <a:solidFill>
                  <a:schemeClr val="bg1">
                    <a:lumMod val="50000"/>
                  </a:schemeClr>
                </a:solidFill>
                <a:latin typeface="Times New Roman" charset="0"/>
                <a:ea typeface="Times New Roman" charset="0"/>
                <a:cs typeface="Times New Roman" charset="0"/>
              </a:rPr>
              <a:t>dōTE</a:t>
            </a:r>
            <a:r>
              <a:rPr lang="en-US" sz="1200" dirty="0" smtClean="0">
                <a:solidFill>
                  <a:schemeClr val="tx1">
                    <a:lumMod val="50000"/>
                    <a:lumOff val="50000"/>
                  </a:schemeClr>
                </a:solidFill>
                <a:latin typeface="Times New Roman" charset="0"/>
                <a:ea typeface="Times New Roman" charset="0"/>
                <a:cs typeface="Times New Roman" charset="0"/>
              </a:rPr>
              <a:t>RRA will announce a new product of the month. To receive the product of the month individuals need to have a 125PV loyalty order that processes before the 15</a:t>
            </a:r>
            <a:r>
              <a:rPr lang="en-US" sz="1200" baseline="30000" dirty="0" smtClean="0">
                <a:solidFill>
                  <a:schemeClr val="tx1">
                    <a:lumMod val="50000"/>
                    <a:lumOff val="50000"/>
                  </a:schemeClr>
                </a:solidFill>
                <a:latin typeface="Times New Roman" charset="0"/>
                <a:ea typeface="Times New Roman" charset="0"/>
                <a:cs typeface="Times New Roman" charset="0"/>
              </a:rPr>
              <a:t>th</a:t>
            </a:r>
            <a:r>
              <a:rPr lang="en-US" sz="1200" dirty="0" smtClean="0">
                <a:solidFill>
                  <a:schemeClr val="tx1">
                    <a:lumMod val="50000"/>
                    <a:lumOff val="50000"/>
                  </a:schemeClr>
                </a:solidFill>
                <a:latin typeface="Times New Roman" charset="0"/>
                <a:ea typeface="Times New Roman" charset="0"/>
                <a:cs typeface="Times New Roman" charset="0"/>
              </a:rPr>
              <a:t> of the month.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E265F7-395E-314D-818E-B623665B0F83}" type="slidenum">
              <a:rPr lang="en-US" smtClean="0"/>
              <a:t>4</a:t>
            </a:fld>
            <a:endParaRPr lang="en-US"/>
          </a:p>
        </p:txBody>
      </p:sp>
    </p:spTree>
    <p:extLst>
      <p:ext uri="{BB962C8B-B14F-4D97-AF65-F5344CB8AC3E}">
        <p14:creationId xmlns:p14="http://schemas.microsoft.com/office/powerpoint/2010/main" val="2427647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small</a:t>
            </a:r>
            <a:r>
              <a:rPr lang="en-US" sz="1200" kern="1200" baseline="0" dirty="0" smtClean="0">
                <a:solidFill>
                  <a:schemeClr val="tx1"/>
                </a:solidFill>
                <a:effectLst/>
                <a:latin typeface="+mn-lt"/>
                <a:ea typeface="+mn-ea"/>
                <a:cs typeface="+mn-cs"/>
              </a:rPr>
              <a:t> shift in how you order </a:t>
            </a:r>
            <a:r>
              <a:rPr lang="en-US" sz="1200" kern="1200" dirty="0" smtClean="0">
                <a:solidFill>
                  <a:schemeClr val="tx1"/>
                </a:solidFill>
                <a:effectLst/>
                <a:latin typeface="+mn-lt"/>
                <a:ea typeface="+mn-ea"/>
                <a:cs typeface="+mn-cs"/>
              </a:rPr>
              <a:t>will allow you to focus on your families wellness while creating a big</a:t>
            </a:r>
            <a:r>
              <a:rPr lang="en-US" sz="1200" kern="1200" baseline="0" dirty="0" smtClean="0">
                <a:solidFill>
                  <a:schemeClr val="tx1"/>
                </a:solidFill>
                <a:effectLst/>
                <a:latin typeface="+mn-lt"/>
                <a:ea typeface="+mn-ea"/>
                <a:cs typeface="+mn-cs"/>
              </a:rPr>
              <a:t> impact in the rewards you earn</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E265F7-395E-314D-818E-B623665B0F83}" type="slidenum">
              <a:rPr lang="en-US" smtClean="0"/>
              <a:t>5</a:t>
            </a:fld>
            <a:endParaRPr lang="en-US"/>
          </a:p>
        </p:txBody>
      </p:sp>
    </p:spTree>
    <p:extLst>
      <p:ext uri="{BB962C8B-B14F-4D97-AF65-F5344CB8AC3E}">
        <p14:creationId xmlns:p14="http://schemas.microsoft.com/office/powerpoint/2010/main" val="291083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E265F7-395E-314D-818E-B623665B0F83}" type="slidenum">
              <a:rPr lang="en-US" smtClean="0"/>
              <a:t>6</a:t>
            </a:fld>
            <a:endParaRPr lang="en-US"/>
          </a:p>
        </p:txBody>
      </p:sp>
    </p:spTree>
    <p:extLst>
      <p:ext uri="{BB962C8B-B14F-4D97-AF65-F5344CB8AC3E}">
        <p14:creationId xmlns:p14="http://schemas.microsoft.com/office/powerpoint/2010/main" val="3557743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E265F7-395E-314D-818E-B623665B0F83}" type="slidenum">
              <a:rPr lang="en-US" smtClean="0"/>
              <a:t>7</a:t>
            </a:fld>
            <a:endParaRPr lang="en-US"/>
          </a:p>
        </p:txBody>
      </p:sp>
    </p:spTree>
    <p:extLst>
      <p:ext uri="{BB962C8B-B14F-4D97-AF65-F5344CB8AC3E}">
        <p14:creationId xmlns:p14="http://schemas.microsoft.com/office/powerpoint/2010/main" val="1029187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Lavender has been used and cherished for centuries for its unmistakable aroma and myriad benefits. In ancient times, the Egyptians and Romans used Lavender for bathing, relaxation, cooking, and as a perfume; it is widely used for its calming and relaxing qualities which continue to be Lavender’s most notable qualities. Lavender is frequently used to reduce the appearance of skin imperfections. Add to bath water to soak away stress or apply to the temples and the back of the neck. Add a few drops of Lavender to pillows, bedding, or bottoms of feet to promote a restful night’s sleep. Due to Lavender’s versatile properties, it is considered the must-have oil to have on hand at all times.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Uses: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Add a few drops of Lavender to pillows, bedding, or bottoms of feet at bedtime.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Keep a bottle of Lavender on hand to soothe occasional skin irritations.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Freshen your linen closet, mattress, car, or the air by combining Lavender with water in a spray bottle.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Take internally to reduce anxious feelings.*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Use in cooking to soften citrus flavors and add a flavorful twist to marinades, baked goods, and desserts.</a:t>
            </a: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0" i="0" kern="1200" dirty="0" smtClean="0">
                <a:solidFill>
                  <a:schemeClr val="tx1"/>
                </a:solidFill>
                <a:effectLst/>
                <a:latin typeface="+mn-lt"/>
                <a:ea typeface="+mn-ea"/>
                <a:cs typeface="+mn-cs"/>
              </a:rPr>
              <a:t>*These statements have not been evaluated by the Food and Drug Administration. This product is not intended to diagnose, treat, cure, or prevent any disease.</a:t>
            </a:r>
          </a:p>
          <a:p>
            <a:endParaRPr lang="en-US" dirty="0"/>
          </a:p>
        </p:txBody>
      </p:sp>
      <p:sp>
        <p:nvSpPr>
          <p:cNvPr id="4" name="Slide Number Placeholder 3"/>
          <p:cNvSpPr>
            <a:spLocks noGrp="1"/>
          </p:cNvSpPr>
          <p:nvPr>
            <p:ph type="sldNum" sz="quarter" idx="10"/>
          </p:nvPr>
        </p:nvSpPr>
        <p:spPr/>
        <p:txBody>
          <a:bodyPr/>
          <a:lstStyle/>
          <a:p>
            <a:fld id="{BCE265F7-395E-314D-818E-B623665B0F83}" type="slidenum">
              <a:rPr lang="en-US" smtClean="0"/>
              <a:t>8</a:t>
            </a:fld>
            <a:endParaRPr lang="en-US"/>
          </a:p>
        </p:txBody>
      </p:sp>
    </p:spTree>
    <p:extLst>
      <p:ext uri="{BB962C8B-B14F-4D97-AF65-F5344CB8AC3E}">
        <p14:creationId xmlns:p14="http://schemas.microsoft.com/office/powerpoint/2010/main" val="237998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top-selling doTERRA essential oil, Lemon has multiple benefits and uses. Lemon is a powerful cleansing agent that purifies the air and surfaces, and can be used as a non-toxic cleaner throughout the home. When added to water, Lemon provides a refreshing and healthy boost throughout the day. Lemon is frequently added to food to enhance the flavor of desserts and main dishes. Taken internally, Lemon provides cleansing and digestive benefits and supports healthy respiratory function.* When diffused, Lemon is very uplifting and energizing and has been shown to help improve mood.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Uses: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Take internally to assist with seasonal respiratory discomfort.*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Add Lemon oil to a spray bottle of water to clean tables, countertops, and other surfaces. Lemon oil also makes a great furniture polish; simply add a few drops to olive oil to clean, protect, and shine wood finishes.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Use a cloth soaked in Lemon oil to preserve and protect your leather furniture and other leather surfaces or garments.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Lemon oil is a great remedy for the early stages of tarnish on silver and other metals.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Diffuse to create an uplifting environment.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Directions for Use:</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Diffusion: </a:t>
            </a:r>
            <a:r>
              <a:rPr lang="en-US" sz="1200" b="0" i="0" kern="1200" dirty="0" smtClean="0">
                <a:solidFill>
                  <a:schemeClr val="tx1"/>
                </a:solidFill>
                <a:effectLst/>
                <a:latin typeface="+mn-lt"/>
                <a:ea typeface="+mn-ea"/>
                <a:cs typeface="+mn-cs"/>
              </a:rPr>
              <a:t>Use three to four drops in the diffuser of your choice.</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Internal use: </a:t>
            </a:r>
            <a:r>
              <a:rPr lang="en-US" sz="1200" b="0" i="0" kern="1200" dirty="0" smtClean="0">
                <a:solidFill>
                  <a:schemeClr val="tx1"/>
                </a:solidFill>
                <a:effectLst/>
                <a:latin typeface="+mn-lt"/>
                <a:ea typeface="+mn-ea"/>
                <a:cs typeface="+mn-cs"/>
              </a:rPr>
              <a:t>Dilute one drop in 4 fl. oz. of liquid.</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Topical use:</a:t>
            </a:r>
            <a:r>
              <a:rPr lang="en-US" sz="1200" b="0" i="0" kern="1200" dirty="0" smtClean="0">
                <a:solidFill>
                  <a:schemeClr val="tx1"/>
                </a:solidFill>
                <a:effectLst/>
                <a:latin typeface="+mn-lt"/>
                <a:ea typeface="+mn-ea"/>
                <a:cs typeface="+mn-cs"/>
              </a:rPr>
              <a:t> Apply one to two drops to desired area. Dilute with doTERRA Fractionated Coconut Oil to minimize any skin sensitivity.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Cautions:</a:t>
            </a:r>
          </a:p>
          <a:p>
            <a:r>
              <a:rPr lang="en-US" sz="1200" b="0" i="0" kern="1200" dirty="0" smtClean="0">
                <a:solidFill>
                  <a:schemeClr val="tx1"/>
                </a:solidFill>
                <a:effectLst/>
                <a:latin typeface="+mn-lt"/>
                <a:ea typeface="+mn-ea"/>
                <a:cs typeface="+mn-cs"/>
              </a:rPr>
              <a:t>Possible skin sensitivity. Keep out of reach of children. If you are pregnant, nursing, or under a doctor’s care, consult your physician. Avoid contact with eyes, inner ears, and sensitive areas. Avoid sunlight or UV rays for up to 12 hours after applying product.</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Statements with asterisks refer to internal use. All others refer to aromatic or topical use.</a:t>
            </a:r>
          </a:p>
          <a:p>
            <a:endParaRPr lang="en-US" dirty="0"/>
          </a:p>
        </p:txBody>
      </p:sp>
      <p:sp>
        <p:nvSpPr>
          <p:cNvPr id="4" name="Slide Number Placeholder 3"/>
          <p:cNvSpPr>
            <a:spLocks noGrp="1"/>
          </p:cNvSpPr>
          <p:nvPr>
            <p:ph type="sldNum" sz="quarter" idx="10"/>
          </p:nvPr>
        </p:nvSpPr>
        <p:spPr/>
        <p:txBody>
          <a:bodyPr/>
          <a:lstStyle/>
          <a:p>
            <a:fld id="{BCE265F7-395E-314D-818E-B623665B0F83}" type="slidenum">
              <a:rPr lang="en-US" smtClean="0"/>
              <a:t>9</a:t>
            </a:fld>
            <a:endParaRPr lang="en-US"/>
          </a:p>
        </p:txBody>
      </p:sp>
    </p:spTree>
    <p:extLst>
      <p:ext uri="{BB962C8B-B14F-4D97-AF65-F5344CB8AC3E}">
        <p14:creationId xmlns:p14="http://schemas.microsoft.com/office/powerpoint/2010/main" val="909646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05A808-6BFE-41C8-8EE3-1985EB449C8B}"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F77D7-25DB-4D38-8E3A-AE2C61B3B10E}" type="slidenum">
              <a:rPr lang="en-US" smtClean="0"/>
              <a:t>‹#›</a:t>
            </a:fld>
            <a:endParaRPr lang="en-US"/>
          </a:p>
        </p:txBody>
      </p:sp>
    </p:spTree>
    <p:extLst>
      <p:ext uri="{BB962C8B-B14F-4D97-AF65-F5344CB8AC3E}">
        <p14:creationId xmlns:p14="http://schemas.microsoft.com/office/powerpoint/2010/main" val="297503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5A808-6BFE-41C8-8EE3-1985EB449C8B}"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F77D7-25DB-4D38-8E3A-AE2C61B3B10E}" type="slidenum">
              <a:rPr lang="en-US" smtClean="0"/>
              <a:t>‹#›</a:t>
            </a:fld>
            <a:endParaRPr lang="en-US"/>
          </a:p>
        </p:txBody>
      </p:sp>
    </p:spTree>
    <p:extLst>
      <p:ext uri="{BB962C8B-B14F-4D97-AF65-F5344CB8AC3E}">
        <p14:creationId xmlns:p14="http://schemas.microsoft.com/office/powerpoint/2010/main" val="276724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5A808-6BFE-41C8-8EE3-1985EB449C8B}"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F77D7-25DB-4D38-8E3A-AE2C61B3B10E}" type="slidenum">
              <a:rPr lang="en-US" smtClean="0"/>
              <a:t>‹#›</a:t>
            </a:fld>
            <a:endParaRPr lang="en-US"/>
          </a:p>
        </p:txBody>
      </p:sp>
    </p:spTree>
    <p:extLst>
      <p:ext uri="{BB962C8B-B14F-4D97-AF65-F5344CB8AC3E}">
        <p14:creationId xmlns:p14="http://schemas.microsoft.com/office/powerpoint/2010/main" val="312141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05A808-6BFE-41C8-8EE3-1985EB449C8B}"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F77D7-25DB-4D38-8E3A-AE2C61B3B10E}" type="slidenum">
              <a:rPr lang="en-US" smtClean="0"/>
              <a:t>‹#›</a:t>
            </a:fld>
            <a:endParaRPr lang="en-US"/>
          </a:p>
        </p:txBody>
      </p:sp>
    </p:spTree>
    <p:extLst>
      <p:ext uri="{BB962C8B-B14F-4D97-AF65-F5344CB8AC3E}">
        <p14:creationId xmlns:p14="http://schemas.microsoft.com/office/powerpoint/2010/main" val="2660067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05A808-6BFE-41C8-8EE3-1985EB449C8B}"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F77D7-25DB-4D38-8E3A-AE2C61B3B10E}" type="slidenum">
              <a:rPr lang="en-US" smtClean="0"/>
              <a:t>‹#›</a:t>
            </a:fld>
            <a:endParaRPr lang="en-US"/>
          </a:p>
        </p:txBody>
      </p:sp>
    </p:spTree>
    <p:extLst>
      <p:ext uri="{BB962C8B-B14F-4D97-AF65-F5344CB8AC3E}">
        <p14:creationId xmlns:p14="http://schemas.microsoft.com/office/powerpoint/2010/main" val="1666608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05A808-6BFE-41C8-8EE3-1985EB449C8B}"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F77D7-25DB-4D38-8E3A-AE2C61B3B10E}" type="slidenum">
              <a:rPr lang="en-US" smtClean="0"/>
              <a:t>‹#›</a:t>
            </a:fld>
            <a:endParaRPr lang="en-US"/>
          </a:p>
        </p:txBody>
      </p:sp>
    </p:spTree>
    <p:extLst>
      <p:ext uri="{BB962C8B-B14F-4D97-AF65-F5344CB8AC3E}">
        <p14:creationId xmlns:p14="http://schemas.microsoft.com/office/powerpoint/2010/main" val="3877196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05A808-6BFE-41C8-8EE3-1985EB449C8B}" type="datetimeFigureOut">
              <a:rPr lang="en-US" smtClean="0"/>
              <a:t>5/26/2017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5F77D7-25DB-4D38-8E3A-AE2C61B3B10E}" type="slidenum">
              <a:rPr lang="en-US" smtClean="0"/>
              <a:t>‹#›</a:t>
            </a:fld>
            <a:endParaRPr lang="en-US"/>
          </a:p>
        </p:txBody>
      </p:sp>
    </p:spTree>
    <p:extLst>
      <p:ext uri="{BB962C8B-B14F-4D97-AF65-F5344CB8AC3E}">
        <p14:creationId xmlns:p14="http://schemas.microsoft.com/office/powerpoint/2010/main" val="271886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05A808-6BFE-41C8-8EE3-1985EB449C8B}" type="datetimeFigureOut">
              <a:rPr lang="en-US" smtClean="0"/>
              <a:t>5/26/2017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F77D7-25DB-4D38-8E3A-AE2C61B3B10E}" type="slidenum">
              <a:rPr lang="en-US" smtClean="0"/>
              <a:t>‹#›</a:t>
            </a:fld>
            <a:endParaRPr lang="en-US"/>
          </a:p>
        </p:txBody>
      </p:sp>
    </p:spTree>
    <p:extLst>
      <p:ext uri="{BB962C8B-B14F-4D97-AF65-F5344CB8AC3E}">
        <p14:creationId xmlns:p14="http://schemas.microsoft.com/office/powerpoint/2010/main" val="44462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5A808-6BFE-41C8-8EE3-1985EB449C8B}" type="datetimeFigureOut">
              <a:rPr lang="en-US" smtClean="0"/>
              <a:t>5/26/2017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5F77D7-25DB-4D38-8E3A-AE2C61B3B10E}" type="slidenum">
              <a:rPr lang="en-US" smtClean="0"/>
              <a:t>‹#›</a:t>
            </a:fld>
            <a:endParaRPr lang="en-US"/>
          </a:p>
        </p:txBody>
      </p:sp>
    </p:spTree>
    <p:extLst>
      <p:ext uri="{BB962C8B-B14F-4D97-AF65-F5344CB8AC3E}">
        <p14:creationId xmlns:p14="http://schemas.microsoft.com/office/powerpoint/2010/main" val="1783850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05A808-6BFE-41C8-8EE3-1985EB449C8B}"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F77D7-25DB-4D38-8E3A-AE2C61B3B10E}" type="slidenum">
              <a:rPr lang="en-US" smtClean="0"/>
              <a:t>‹#›</a:t>
            </a:fld>
            <a:endParaRPr lang="en-US"/>
          </a:p>
        </p:txBody>
      </p:sp>
    </p:spTree>
    <p:extLst>
      <p:ext uri="{BB962C8B-B14F-4D97-AF65-F5344CB8AC3E}">
        <p14:creationId xmlns:p14="http://schemas.microsoft.com/office/powerpoint/2010/main" val="4172185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05A808-6BFE-41C8-8EE3-1985EB449C8B}"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F77D7-25DB-4D38-8E3A-AE2C61B3B10E}" type="slidenum">
              <a:rPr lang="en-US" smtClean="0"/>
              <a:t>‹#›</a:t>
            </a:fld>
            <a:endParaRPr lang="en-US"/>
          </a:p>
        </p:txBody>
      </p:sp>
    </p:spTree>
    <p:extLst>
      <p:ext uri="{BB962C8B-B14F-4D97-AF65-F5344CB8AC3E}">
        <p14:creationId xmlns:p14="http://schemas.microsoft.com/office/powerpoint/2010/main" val="165816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5A808-6BFE-41C8-8EE3-1985EB449C8B}" type="datetimeFigureOut">
              <a:rPr lang="en-US" smtClean="0"/>
              <a:t>5/26/2017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5F77D7-25DB-4D38-8E3A-AE2C61B3B10E}" type="slidenum">
              <a:rPr lang="en-US" smtClean="0"/>
              <a:t>‹#›</a:t>
            </a:fld>
            <a:endParaRPr lang="en-US"/>
          </a:p>
        </p:txBody>
      </p:sp>
    </p:spTree>
    <p:extLst>
      <p:ext uri="{BB962C8B-B14F-4D97-AF65-F5344CB8AC3E}">
        <p14:creationId xmlns:p14="http://schemas.microsoft.com/office/powerpoint/2010/main" val="766430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txBox="1">
            <a:spLocks/>
          </p:cNvSpPr>
          <p:nvPr/>
        </p:nvSpPr>
        <p:spPr>
          <a:xfrm>
            <a:off x="6275513" y="332568"/>
            <a:ext cx="5632532" cy="2011547"/>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500" dirty="0" smtClean="0">
                <a:solidFill>
                  <a:schemeClr val="tx1">
                    <a:lumMod val="50000"/>
                    <a:lumOff val="50000"/>
                  </a:schemeClr>
                </a:solidFill>
                <a:latin typeface="Raleway Medium" charset="0"/>
                <a:ea typeface="Raleway Medium" charset="0"/>
                <a:cs typeface="Raleway Medium" charset="0"/>
              </a:rPr>
              <a:t>Empowered</a:t>
            </a:r>
          </a:p>
          <a:p>
            <a:r>
              <a:rPr lang="en-US" sz="5500" spc="60" dirty="0" smtClean="0">
                <a:solidFill>
                  <a:schemeClr val="tx1">
                    <a:lumMod val="50000"/>
                    <a:lumOff val="50000"/>
                  </a:schemeClr>
                </a:solidFill>
                <a:latin typeface="Raleway Medium" charset="0"/>
                <a:ea typeface="Raleway Medium" charset="0"/>
                <a:cs typeface="Raleway Medium" charset="0"/>
              </a:rPr>
              <a:t> Natural Living</a:t>
            </a:r>
          </a:p>
        </p:txBody>
      </p:sp>
    </p:spTree>
    <p:extLst>
      <p:ext uri="{BB962C8B-B14F-4D97-AF65-F5344CB8AC3E}">
        <p14:creationId xmlns:p14="http://schemas.microsoft.com/office/powerpoint/2010/main" val="653458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731011" y="689323"/>
            <a:ext cx="8460989" cy="811055"/>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5800" dirty="0" smtClean="0">
                <a:solidFill>
                  <a:schemeClr val="tx1">
                    <a:lumMod val="50000"/>
                    <a:lumOff val="50000"/>
                  </a:schemeClr>
                </a:solidFill>
                <a:latin typeface="Raleway Medium" charset="0"/>
                <a:ea typeface="Raleway Medium" charset="0"/>
                <a:cs typeface="Raleway Medium" charset="0"/>
              </a:rPr>
              <a:t>Peppermint</a:t>
            </a:r>
            <a:endParaRPr lang="en-US" sz="5800" dirty="0">
              <a:solidFill>
                <a:schemeClr val="tx1">
                  <a:lumMod val="50000"/>
                  <a:lumOff val="50000"/>
                </a:schemeClr>
              </a:solidFill>
              <a:latin typeface="Raleway Medium" charset="0"/>
              <a:ea typeface="Raleway Medium" charset="0"/>
              <a:cs typeface="Raleway Medium" charset="0"/>
            </a:endParaRPr>
          </a:p>
        </p:txBody>
      </p:sp>
      <p:sp>
        <p:nvSpPr>
          <p:cNvPr id="8" name="Content Placeholder 2"/>
          <p:cNvSpPr txBox="1">
            <a:spLocks/>
          </p:cNvSpPr>
          <p:nvPr/>
        </p:nvSpPr>
        <p:spPr>
          <a:xfrm>
            <a:off x="3716851" y="1700241"/>
            <a:ext cx="7768905" cy="44440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3000"/>
              </a:lnSpc>
            </a:pPr>
            <a:r>
              <a:rPr lang="en-US" sz="2800" dirty="0">
                <a:solidFill>
                  <a:srgbClr val="80AAF6"/>
                </a:solidFill>
                <a:latin typeface="Raleway Medium" charset="0"/>
                <a:ea typeface="Raleway Medium" charset="0"/>
                <a:cs typeface="Raleway Medium" charset="0"/>
              </a:rPr>
              <a:t>The high menthol content of </a:t>
            </a:r>
            <a:r>
              <a:rPr lang="en-US" sz="2800" dirty="0">
                <a:solidFill>
                  <a:srgbClr val="80AAF6"/>
                </a:solidFill>
                <a:latin typeface="Raleway Medium" charset="0"/>
                <a:ea typeface="Raleway Medium" charset="0"/>
                <a:cs typeface="Raleway Medium" charset="0"/>
              </a:rPr>
              <a:t>the dōTERRA</a:t>
            </a:r>
            <a:r>
              <a:rPr lang="en-US" sz="2000" baseline="90000" dirty="0">
                <a:solidFill>
                  <a:srgbClr val="80AAF6"/>
                </a:solidFill>
                <a:latin typeface="Raleway" charset="0"/>
                <a:ea typeface="Raleway" charset="0"/>
                <a:cs typeface="Raleway" charset="0"/>
              </a:rPr>
              <a:t>®</a:t>
            </a:r>
            <a:r>
              <a:rPr lang="en-US" sz="2800" dirty="0">
                <a:solidFill>
                  <a:srgbClr val="80AAF6"/>
                </a:solidFill>
                <a:latin typeface="Raleway Medium" charset="0"/>
                <a:ea typeface="Raleway Medium" charset="0"/>
                <a:cs typeface="Raleway Medium" charset="0"/>
              </a:rPr>
              <a:t> Peppermint </a:t>
            </a:r>
            <a:r>
              <a:rPr lang="en-US" sz="2800" dirty="0">
                <a:solidFill>
                  <a:srgbClr val="80AAF6"/>
                </a:solidFill>
                <a:latin typeface="Raleway Medium" charset="0"/>
                <a:ea typeface="Raleway Medium" charset="0"/>
                <a:cs typeface="Raleway Medium" charset="0"/>
              </a:rPr>
              <a:t>essential oil sets it apart from others when it comes to quality—making it one of the best-selling favorites among </a:t>
            </a:r>
            <a:r>
              <a:rPr lang="en-US" sz="2800" dirty="0" smtClean="0">
                <a:solidFill>
                  <a:srgbClr val="80AAF6"/>
                </a:solidFill>
                <a:latin typeface="Raleway Medium" charset="0"/>
                <a:ea typeface="Raleway Medium" charset="0"/>
                <a:cs typeface="Raleway Medium" charset="0"/>
              </a:rPr>
              <a:t>dōTERRA</a:t>
            </a:r>
            <a:r>
              <a:rPr lang="en-US" sz="2000" baseline="90000" dirty="0" smtClean="0">
                <a:solidFill>
                  <a:srgbClr val="80AAF6"/>
                </a:solidFill>
                <a:latin typeface="Raleway" charset="0"/>
                <a:ea typeface="Raleway" charset="0"/>
                <a:cs typeface="Raleway" charset="0"/>
              </a:rPr>
              <a:t>®</a:t>
            </a:r>
            <a:r>
              <a:rPr lang="en-US" sz="2800" dirty="0" smtClean="0">
                <a:solidFill>
                  <a:srgbClr val="80AAF6"/>
                </a:solidFill>
                <a:latin typeface="Raleway Medium" charset="0"/>
                <a:ea typeface="Raleway Medium" charset="0"/>
                <a:cs typeface="Raleway Medium" charset="0"/>
              </a:rPr>
              <a:t> </a:t>
            </a:r>
            <a:r>
              <a:rPr lang="en-US" sz="2800" dirty="0">
                <a:solidFill>
                  <a:srgbClr val="80AAF6"/>
                </a:solidFill>
                <a:latin typeface="Raleway Medium" charset="0"/>
                <a:ea typeface="Raleway Medium" charset="0"/>
                <a:cs typeface="Raleway Medium" charset="0"/>
              </a:rPr>
              <a:t>essential oils.</a:t>
            </a:r>
          </a:p>
          <a:p>
            <a:pPr algn="l">
              <a:lnSpc>
                <a:spcPts val="3900"/>
              </a:lnSpc>
            </a:pPr>
            <a:r>
              <a:rPr lang="en-US" dirty="0" smtClean="0">
                <a:solidFill>
                  <a:schemeClr val="bg1">
                    <a:lumMod val="50000"/>
                  </a:schemeClr>
                </a:solidFill>
                <a:latin typeface="Raleway SemiBold" charset="0"/>
                <a:ea typeface="Raleway SemiBold" charset="0"/>
                <a:cs typeface="Raleway SemiBold" charset="0"/>
              </a:rPr>
              <a:t>Primary </a:t>
            </a:r>
            <a:r>
              <a:rPr lang="en-US" dirty="0">
                <a:solidFill>
                  <a:schemeClr val="bg1">
                    <a:lumMod val="50000"/>
                  </a:schemeClr>
                </a:solidFill>
                <a:latin typeface="Raleway SemiBold" charset="0"/>
                <a:ea typeface="Raleway SemiBold" charset="0"/>
                <a:cs typeface="Raleway SemiBold" charset="0"/>
              </a:rPr>
              <a:t>Benefits</a:t>
            </a:r>
          </a:p>
          <a:p>
            <a:pPr marL="342900" indent="-342900" algn="l">
              <a:lnSpc>
                <a:spcPts val="2400"/>
              </a:lnSpc>
              <a:buFont typeface="Arial" charset="0"/>
              <a:buChar char="•"/>
            </a:pPr>
            <a:r>
              <a:rPr lang="en-US" sz="2300" dirty="0">
                <a:solidFill>
                  <a:schemeClr val="bg1">
                    <a:lumMod val="50000"/>
                  </a:schemeClr>
                </a:solidFill>
                <a:latin typeface="Raleway" charset="0"/>
                <a:ea typeface="Raleway" charset="0"/>
                <a:cs typeface="Raleway" charset="0"/>
              </a:rPr>
              <a:t>Promotes healthy respiratory function </a:t>
            </a:r>
            <a:r>
              <a:rPr lang="en-US" sz="2300" dirty="0" smtClean="0">
                <a:solidFill>
                  <a:schemeClr val="bg1">
                    <a:lumMod val="50000"/>
                  </a:schemeClr>
                </a:solidFill>
                <a:latin typeface="Raleway" charset="0"/>
                <a:ea typeface="Raleway" charset="0"/>
                <a:cs typeface="Raleway" charset="0"/>
              </a:rPr>
              <a:t/>
            </a:r>
            <a:br>
              <a:rPr lang="en-US" sz="2300" dirty="0" smtClean="0">
                <a:solidFill>
                  <a:schemeClr val="bg1">
                    <a:lumMod val="50000"/>
                  </a:schemeClr>
                </a:solidFill>
                <a:latin typeface="Raleway" charset="0"/>
                <a:ea typeface="Raleway" charset="0"/>
                <a:cs typeface="Raleway" charset="0"/>
              </a:rPr>
            </a:br>
            <a:r>
              <a:rPr lang="en-US" sz="2300" dirty="0" smtClean="0">
                <a:solidFill>
                  <a:schemeClr val="bg1">
                    <a:lumMod val="50000"/>
                  </a:schemeClr>
                </a:solidFill>
                <a:latin typeface="Raleway" charset="0"/>
                <a:ea typeface="Raleway" charset="0"/>
                <a:cs typeface="Raleway" charset="0"/>
              </a:rPr>
              <a:t>and </a:t>
            </a:r>
            <a:r>
              <a:rPr lang="en-US" sz="2300" dirty="0">
                <a:solidFill>
                  <a:schemeClr val="bg1">
                    <a:lumMod val="50000"/>
                  </a:schemeClr>
                </a:solidFill>
                <a:latin typeface="Raleway" charset="0"/>
                <a:ea typeface="Raleway" charset="0"/>
                <a:cs typeface="Raleway" charset="0"/>
              </a:rPr>
              <a:t>clear breathing*</a:t>
            </a:r>
          </a:p>
          <a:p>
            <a:pPr marL="342900" indent="-342900" algn="l">
              <a:lnSpc>
                <a:spcPts val="2400"/>
              </a:lnSpc>
              <a:buFont typeface="Arial" charset="0"/>
              <a:buChar char="•"/>
            </a:pPr>
            <a:r>
              <a:rPr lang="en-US" sz="2300" dirty="0">
                <a:solidFill>
                  <a:schemeClr val="bg1">
                    <a:lumMod val="50000"/>
                  </a:schemeClr>
                </a:solidFill>
                <a:latin typeface="Raleway" charset="0"/>
                <a:ea typeface="Raleway" charset="0"/>
                <a:cs typeface="Raleway" charset="0"/>
              </a:rPr>
              <a:t>Promotes digestive health*</a:t>
            </a:r>
          </a:p>
          <a:p>
            <a:pPr marL="342900" indent="-342900" algn="l">
              <a:lnSpc>
                <a:spcPts val="2400"/>
              </a:lnSpc>
              <a:buFont typeface="Arial" charset="0"/>
              <a:buChar char="•"/>
            </a:pPr>
            <a:r>
              <a:rPr lang="en-US" sz="2300" dirty="0">
                <a:solidFill>
                  <a:schemeClr val="bg1">
                    <a:lumMod val="50000"/>
                  </a:schemeClr>
                </a:solidFill>
                <a:latin typeface="Raleway" charset="0"/>
                <a:ea typeface="Raleway" charset="0"/>
                <a:cs typeface="Raleway" charset="0"/>
              </a:rPr>
              <a:t>Repels bugs naturally</a:t>
            </a:r>
          </a:p>
        </p:txBody>
      </p:sp>
      <p:sp>
        <p:nvSpPr>
          <p:cNvPr id="10" name="Content Placeholder 2"/>
          <p:cNvSpPr txBox="1">
            <a:spLocks/>
          </p:cNvSpPr>
          <p:nvPr/>
        </p:nvSpPr>
        <p:spPr>
          <a:xfrm>
            <a:off x="4170557" y="6389650"/>
            <a:ext cx="7794702" cy="234176"/>
          </a:xfrm>
          <a:prstGeom prst="rect">
            <a:avLst/>
          </a:prstGeom>
          <a:ln>
            <a:solidFill>
              <a:schemeClr val="tx1">
                <a:lumMod val="50000"/>
                <a:lumOff val="50000"/>
              </a:schemeClr>
            </a:solidFill>
          </a:ln>
        </p:spPr>
        <p:txBody>
          <a:bodyPr vert="horz" lIns="137160" tIns="91440" rIns="0" bIns="0" rtlCol="0" anchor="ctr" anchorCtr="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
              </a:lnSpc>
            </a:pPr>
            <a:r>
              <a:rPr lang="en-US" sz="800" dirty="0">
                <a:solidFill>
                  <a:schemeClr val="tx1">
                    <a:lumMod val="50000"/>
                    <a:lumOff val="50000"/>
                  </a:schemeClr>
                </a:solidFill>
                <a:latin typeface="Raleway Medium" charset="0"/>
                <a:ea typeface="Raleway Medium" charset="0"/>
                <a:cs typeface="Raleway Medium" charset="0"/>
              </a:rPr>
              <a:t>*These statements have not been evaluated by the Food and Drug Administration</a:t>
            </a:r>
            <a:r>
              <a:rPr lang="en-US" sz="800">
                <a:solidFill>
                  <a:schemeClr val="tx1">
                    <a:lumMod val="50000"/>
                    <a:lumOff val="50000"/>
                  </a:schemeClr>
                </a:solidFill>
                <a:latin typeface="Raleway Medium" charset="0"/>
                <a:ea typeface="Raleway Medium" charset="0"/>
                <a:cs typeface="Raleway Medium" charset="0"/>
              </a:rPr>
              <a:t>. </a:t>
            </a:r>
            <a:r>
              <a:rPr lang="en-US" sz="800" dirty="0" smtClean="0">
                <a:solidFill>
                  <a:schemeClr val="tx1">
                    <a:lumMod val="50000"/>
                    <a:lumOff val="50000"/>
                  </a:schemeClr>
                </a:solidFill>
                <a:latin typeface="Raleway Medium" charset="0"/>
                <a:ea typeface="Raleway Medium" charset="0"/>
                <a:cs typeface="Raleway Medium" charset="0"/>
              </a:rPr>
              <a:t>This product is not intended to diagnose, treat, cure, or prevent any disease.</a:t>
            </a:r>
            <a:endParaRPr lang="en-US" sz="800" dirty="0">
              <a:solidFill>
                <a:schemeClr val="tx1">
                  <a:lumMod val="50000"/>
                  <a:lumOff val="50000"/>
                </a:schemeClr>
              </a:solidFill>
              <a:latin typeface="Raleway Medium" charset="0"/>
              <a:ea typeface="Raleway Medium" charset="0"/>
              <a:cs typeface="Raleway Medium" charset="0"/>
            </a:endParaRPr>
          </a:p>
        </p:txBody>
      </p:sp>
      <p:pic>
        <p:nvPicPr>
          <p:cNvPr id="9" name="Picture 8"/>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390153" y="1745503"/>
            <a:ext cx="1592533" cy="5308440"/>
          </a:xfrm>
          <a:prstGeom prst="rect">
            <a:avLst/>
          </a:prstGeom>
        </p:spPr>
      </p:pic>
    </p:spTree>
    <p:extLst>
      <p:ext uri="{BB962C8B-B14F-4D97-AF65-F5344CB8AC3E}">
        <p14:creationId xmlns:p14="http://schemas.microsoft.com/office/powerpoint/2010/main" val="822671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731011" y="689323"/>
            <a:ext cx="8460989" cy="811055"/>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5800" dirty="0" smtClean="0">
                <a:solidFill>
                  <a:schemeClr val="tx1">
                    <a:lumMod val="50000"/>
                    <a:lumOff val="50000"/>
                  </a:schemeClr>
                </a:solidFill>
                <a:latin typeface="Raleway Medium" charset="0"/>
                <a:ea typeface="Raleway Medium" charset="0"/>
                <a:cs typeface="Raleway Medium" charset="0"/>
              </a:rPr>
              <a:t>Lemongrass</a:t>
            </a:r>
            <a:endParaRPr lang="en-US" sz="5800" dirty="0">
              <a:solidFill>
                <a:schemeClr val="tx1">
                  <a:lumMod val="50000"/>
                  <a:lumOff val="50000"/>
                </a:schemeClr>
              </a:solidFill>
              <a:latin typeface="Raleway Medium" charset="0"/>
              <a:ea typeface="Raleway Medium" charset="0"/>
              <a:cs typeface="Raleway Medium" charset="0"/>
            </a:endParaRPr>
          </a:p>
        </p:txBody>
      </p:sp>
      <p:sp>
        <p:nvSpPr>
          <p:cNvPr id="8" name="Content Placeholder 2"/>
          <p:cNvSpPr txBox="1">
            <a:spLocks/>
          </p:cNvSpPr>
          <p:nvPr/>
        </p:nvSpPr>
        <p:spPr>
          <a:xfrm>
            <a:off x="3716851" y="1700241"/>
            <a:ext cx="7768905" cy="44440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3000"/>
              </a:lnSpc>
            </a:pPr>
            <a:r>
              <a:rPr lang="en-US" sz="2800" dirty="0">
                <a:solidFill>
                  <a:srgbClr val="D8D357"/>
                </a:solidFill>
                <a:latin typeface="Raleway Medium" charset="0"/>
                <a:ea typeface="Raleway Medium" charset="0"/>
                <a:cs typeface="Raleway Medium" charset="0"/>
              </a:rPr>
              <a:t>A favorite oil for massages, Lemongrass provides a pungent, smoky aroma, and offers purifying and toning benefits for the skin.</a:t>
            </a:r>
          </a:p>
          <a:p>
            <a:pPr algn="l">
              <a:lnSpc>
                <a:spcPts val="3900"/>
              </a:lnSpc>
            </a:pPr>
            <a:r>
              <a:rPr lang="en-US" dirty="0" smtClean="0">
                <a:solidFill>
                  <a:schemeClr val="bg1">
                    <a:lumMod val="50000"/>
                  </a:schemeClr>
                </a:solidFill>
                <a:latin typeface="Raleway SemiBold" charset="0"/>
                <a:ea typeface="Raleway SemiBold" charset="0"/>
                <a:cs typeface="Raleway SemiBold" charset="0"/>
              </a:rPr>
              <a:t>Primary </a:t>
            </a:r>
            <a:r>
              <a:rPr lang="en-US" dirty="0">
                <a:solidFill>
                  <a:schemeClr val="bg1">
                    <a:lumMod val="50000"/>
                  </a:schemeClr>
                </a:solidFill>
                <a:latin typeface="Raleway SemiBold" charset="0"/>
                <a:ea typeface="Raleway SemiBold" charset="0"/>
                <a:cs typeface="Raleway SemiBold" charset="0"/>
              </a:rPr>
              <a:t>Benefits</a:t>
            </a:r>
          </a:p>
          <a:p>
            <a:pPr marL="342900" indent="-342900" algn="l">
              <a:lnSpc>
                <a:spcPts val="2400"/>
              </a:lnSpc>
              <a:buFont typeface="Arial" charset="0"/>
              <a:buChar char="•"/>
            </a:pPr>
            <a:r>
              <a:rPr lang="en-US" sz="2300" dirty="0">
                <a:solidFill>
                  <a:schemeClr val="bg1">
                    <a:lumMod val="50000"/>
                  </a:schemeClr>
                </a:solidFill>
                <a:latin typeface="Raleway" charset="0"/>
                <a:ea typeface="Raleway" charset="0"/>
                <a:cs typeface="Raleway" charset="0"/>
              </a:rPr>
              <a:t>Supports healthy digestion when taken in a capsule*</a:t>
            </a:r>
          </a:p>
          <a:p>
            <a:pPr marL="342900" indent="-342900" algn="l">
              <a:lnSpc>
                <a:spcPts val="2400"/>
              </a:lnSpc>
              <a:buFont typeface="Arial" charset="0"/>
              <a:buChar char="•"/>
            </a:pPr>
            <a:r>
              <a:rPr lang="en-US" sz="2300" dirty="0">
                <a:solidFill>
                  <a:schemeClr val="bg1">
                    <a:lumMod val="50000"/>
                  </a:schemeClr>
                </a:solidFill>
                <a:latin typeface="Raleway" charset="0"/>
                <a:ea typeface="Raleway" charset="0"/>
                <a:cs typeface="Raleway" charset="0"/>
              </a:rPr>
              <a:t>Combine with a carrier oil for soothing massage</a:t>
            </a:r>
          </a:p>
          <a:p>
            <a:pPr marL="342900" indent="-342900" algn="l">
              <a:lnSpc>
                <a:spcPts val="2400"/>
              </a:lnSpc>
              <a:buFont typeface="Arial" charset="0"/>
              <a:buChar char="•"/>
            </a:pPr>
            <a:r>
              <a:rPr lang="en-US" sz="2300" dirty="0">
                <a:solidFill>
                  <a:schemeClr val="bg1">
                    <a:lumMod val="50000"/>
                  </a:schemeClr>
                </a:solidFill>
                <a:latin typeface="Raleway" charset="0"/>
                <a:ea typeface="Raleway" charset="0"/>
                <a:cs typeface="Raleway" charset="0"/>
              </a:rPr>
              <a:t>Apply diluted after a long run for a refreshing feeling</a:t>
            </a:r>
          </a:p>
        </p:txBody>
      </p:sp>
      <p:sp>
        <p:nvSpPr>
          <p:cNvPr id="10" name="Content Placeholder 2"/>
          <p:cNvSpPr txBox="1">
            <a:spLocks/>
          </p:cNvSpPr>
          <p:nvPr/>
        </p:nvSpPr>
        <p:spPr>
          <a:xfrm>
            <a:off x="4170557" y="6389650"/>
            <a:ext cx="7794702" cy="234176"/>
          </a:xfrm>
          <a:prstGeom prst="rect">
            <a:avLst/>
          </a:prstGeom>
          <a:ln>
            <a:solidFill>
              <a:schemeClr val="tx1">
                <a:lumMod val="50000"/>
                <a:lumOff val="50000"/>
              </a:schemeClr>
            </a:solidFill>
          </a:ln>
        </p:spPr>
        <p:txBody>
          <a:bodyPr vert="horz" lIns="137160" tIns="91440" rIns="0" bIns="0" rtlCol="0" anchor="ctr" anchorCtr="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
              </a:lnSpc>
            </a:pPr>
            <a:r>
              <a:rPr lang="en-US" sz="800" dirty="0">
                <a:solidFill>
                  <a:schemeClr val="tx1">
                    <a:lumMod val="50000"/>
                    <a:lumOff val="50000"/>
                  </a:schemeClr>
                </a:solidFill>
                <a:latin typeface="Raleway Medium" charset="0"/>
                <a:ea typeface="Raleway Medium" charset="0"/>
                <a:cs typeface="Raleway Medium" charset="0"/>
              </a:rPr>
              <a:t>*These statements have not been evaluated by the Food and Drug Administration</a:t>
            </a:r>
            <a:r>
              <a:rPr lang="en-US" sz="800">
                <a:solidFill>
                  <a:schemeClr val="tx1">
                    <a:lumMod val="50000"/>
                    <a:lumOff val="50000"/>
                  </a:schemeClr>
                </a:solidFill>
                <a:latin typeface="Raleway Medium" charset="0"/>
                <a:ea typeface="Raleway Medium" charset="0"/>
                <a:cs typeface="Raleway Medium" charset="0"/>
              </a:rPr>
              <a:t>. </a:t>
            </a:r>
            <a:r>
              <a:rPr lang="en-US" sz="800" dirty="0" smtClean="0">
                <a:solidFill>
                  <a:schemeClr val="tx1">
                    <a:lumMod val="50000"/>
                    <a:lumOff val="50000"/>
                  </a:schemeClr>
                </a:solidFill>
                <a:latin typeface="Raleway Medium" charset="0"/>
                <a:ea typeface="Raleway Medium" charset="0"/>
                <a:cs typeface="Raleway Medium" charset="0"/>
              </a:rPr>
              <a:t>This product is not intended to diagnose, treat, cure, or prevent any disease.</a:t>
            </a:r>
            <a:endParaRPr lang="en-US" sz="800" dirty="0">
              <a:solidFill>
                <a:schemeClr val="tx1">
                  <a:lumMod val="50000"/>
                  <a:lumOff val="50000"/>
                </a:schemeClr>
              </a:solidFill>
              <a:latin typeface="Raleway Medium" charset="0"/>
              <a:ea typeface="Raleway Medium" charset="0"/>
              <a:cs typeface="Raleway Medium"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410" y="1752760"/>
            <a:ext cx="1592532" cy="5308440"/>
          </a:xfrm>
          <a:prstGeom prst="rect">
            <a:avLst/>
          </a:prstGeom>
        </p:spPr>
      </p:pic>
    </p:spTree>
    <p:extLst>
      <p:ext uri="{BB962C8B-B14F-4D97-AF65-F5344CB8AC3E}">
        <p14:creationId xmlns:p14="http://schemas.microsoft.com/office/powerpoint/2010/main" val="1031922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731011" y="725418"/>
            <a:ext cx="8460989" cy="811055"/>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5800" dirty="0" smtClean="0">
                <a:solidFill>
                  <a:schemeClr val="tx1">
                    <a:lumMod val="50000"/>
                    <a:lumOff val="50000"/>
                  </a:schemeClr>
                </a:solidFill>
                <a:latin typeface="Raleway Medium" charset="0"/>
                <a:ea typeface="Raleway Medium" charset="0"/>
                <a:cs typeface="Raleway Medium" charset="0"/>
              </a:rPr>
              <a:t>Zendocrine</a:t>
            </a:r>
            <a:r>
              <a:rPr lang="en-US" sz="5400" baseline="50000" dirty="0" smtClean="0">
                <a:solidFill>
                  <a:schemeClr val="tx1">
                    <a:lumMod val="50000"/>
                    <a:lumOff val="50000"/>
                  </a:schemeClr>
                </a:solidFill>
                <a:latin typeface="Raleway Medium" charset="0"/>
                <a:ea typeface="Raleway Medium" charset="0"/>
                <a:cs typeface="Raleway Medium" charset="0"/>
              </a:rPr>
              <a:t>®</a:t>
            </a:r>
            <a:endParaRPr lang="en-US" sz="5800" baseline="50000" dirty="0">
              <a:solidFill>
                <a:schemeClr val="tx1">
                  <a:lumMod val="50000"/>
                  <a:lumOff val="50000"/>
                </a:schemeClr>
              </a:solidFill>
              <a:latin typeface="Raleway Medium" charset="0"/>
              <a:ea typeface="Raleway Medium" charset="0"/>
              <a:cs typeface="Raleway Medium" charset="0"/>
            </a:endParaRPr>
          </a:p>
        </p:txBody>
      </p:sp>
      <p:sp>
        <p:nvSpPr>
          <p:cNvPr id="8" name="Content Placeholder 2"/>
          <p:cNvSpPr txBox="1">
            <a:spLocks/>
          </p:cNvSpPr>
          <p:nvPr/>
        </p:nvSpPr>
        <p:spPr>
          <a:xfrm>
            <a:off x="3716851" y="1700241"/>
            <a:ext cx="7768905" cy="44440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3000"/>
              </a:lnSpc>
            </a:pPr>
            <a:r>
              <a:rPr lang="en-US" sz="2800" dirty="0" smtClean="0">
                <a:solidFill>
                  <a:srgbClr val="F7A332"/>
                </a:solidFill>
                <a:latin typeface="Raleway Medium" charset="0"/>
                <a:ea typeface="Raleway Medium" charset="0"/>
                <a:cs typeface="Raleway Medium" charset="0"/>
              </a:rPr>
              <a:t>Zendocrine</a:t>
            </a:r>
            <a:r>
              <a:rPr lang="en-US" sz="1800" baseline="90000" dirty="0" smtClean="0">
                <a:solidFill>
                  <a:srgbClr val="F7A332"/>
                </a:solidFill>
                <a:latin typeface="Raleway" charset="0"/>
                <a:ea typeface="Raleway" charset="0"/>
                <a:cs typeface="Raleway" charset="0"/>
              </a:rPr>
              <a:t>®</a:t>
            </a:r>
            <a:r>
              <a:rPr lang="en-US" sz="2800" dirty="0" smtClean="0">
                <a:solidFill>
                  <a:srgbClr val="F7A332"/>
                </a:solidFill>
                <a:latin typeface="Raleway Medium" charset="0"/>
                <a:ea typeface="Raleway Medium" charset="0"/>
                <a:cs typeface="Raleway Medium" charset="0"/>
              </a:rPr>
              <a:t> </a:t>
            </a:r>
            <a:r>
              <a:rPr lang="en-US" sz="2800" dirty="0">
                <a:solidFill>
                  <a:srgbClr val="F7A332"/>
                </a:solidFill>
                <a:latin typeface="Raleway Medium" charset="0"/>
                <a:ea typeface="Raleway Medium" charset="0"/>
                <a:cs typeface="Raleway Medium" charset="0"/>
              </a:rPr>
              <a:t>essential oil blend supports the body’s natural ability to rid itself of unwanted substances.* </a:t>
            </a:r>
          </a:p>
          <a:p>
            <a:pPr algn="l">
              <a:lnSpc>
                <a:spcPts val="3900"/>
              </a:lnSpc>
            </a:pPr>
            <a:r>
              <a:rPr lang="en-US" dirty="0" smtClean="0">
                <a:solidFill>
                  <a:schemeClr val="bg1">
                    <a:lumMod val="50000"/>
                  </a:schemeClr>
                </a:solidFill>
                <a:latin typeface="Raleway SemiBold" charset="0"/>
                <a:ea typeface="Raleway SemiBold" charset="0"/>
                <a:cs typeface="Raleway SemiBold" charset="0"/>
              </a:rPr>
              <a:t>Primary </a:t>
            </a:r>
            <a:r>
              <a:rPr lang="en-US" dirty="0">
                <a:solidFill>
                  <a:schemeClr val="bg1">
                    <a:lumMod val="50000"/>
                  </a:schemeClr>
                </a:solidFill>
                <a:latin typeface="Raleway SemiBold" charset="0"/>
                <a:ea typeface="Raleway SemiBold" charset="0"/>
                <a:cs typeface="Raleway SemiBold" charset="0"/>
              </a:rPr>
              <a:t>Benefits</a:t>
            </a:r>
          </a:p>
          <a:p>
            <a:pPr marL="342900" indent="-342900" algn="l">
              <a:lnSpc>
                <a:spcPts val="2400"/>
              </a:lnSpc>
              <a:buFont typeface="Arial" charset="0"/>
              <a:buChar char="•"/>
            </a:pPr>
            <a:r>
              <a:rPr lang="en-US" sz="2300" dirty="0">
                <a:solidFill>
                  <a:schemeClr val="bg1">
                    <a:lumMod val="50000"/>
                  </a:schemeClr>
                </a:solidFill>
                <a:latin typeface="Raleway" charset="0"/>
                <a:ea typeface="Raleway" charset="0"/>
                <a:cs typeface="Raleway" charset="0"/>
              </a:rPr>
              <a:t>Supports the body’s natural ability to rid itself of unwanted substances*</a:t>
            </a:r>
          </a:p>
          <a:p>
            <a:pPr marL="342900" indent="-342900" algn="l">
              <a:lnSpc>
                <a:spcPts val="2400"/>
              </a:lnSpc>
              <a:buFont typeface="Arial" charset="0"/>
              <a:buChar char="•"/>
            </a:pPr>
            <a:r>
              <a:rPr lang="en-US" sz="2300" dirty="0">
                <a:solidFill>
                  <a:schemeClr val="bg1">
                    <a:lumMod val="50000"/>
                  </a:schemeClr>
                </a:solidFill>
                <a:latin typeface="Raleway" charset="0"/>
                <a:ea typeface="Raleway" charset="0"/>
                <a:cs typeface="Raleway" charset="0"/>
              </a:rPr>
              <a:t>Supports healthy liver function*</a:t>
            </a:r>
          </a:p>
          <a:p>
            <a:pPr marL="342900" indent="-342900" algn="l">
              <a:lnSpc>
                <a:spcPts val="2400"/>
              </a:lnSpc>
              <a:buFont typeface="Arial" charset="0"/>
              <a:buChar char="•"/>
            </a:pPr>
            <a:r>
              <a:rPr lang="en-US" sz="2300" dirty="0">
                <a:solidFill>
                  <a:schemeClr val="bg1">
                    <a:lumMod val="50000"/>
                  </a:schemeClr>
                </a:solidFill>
                <a:latin typeface="Raleway" charset="0"/>
                <a:ea typeface="Raleway" charset="0"/>
                <a:cs typeface="Raleway" charset="0"/>
              </a:rPr>
              <a:t>Purifying and detoxifying to the body’s systems*</a:t>
            </a:r>
          </a:p>
        </p:txBody>
      </p:sp>
      <p:sp>
        <p:nvSpPr>
          <p:cNvPr id="10" name="Content Placeholder 2"/>
          <p:cNvSpPr txBox="1">
            <a:spLocks/>
          </p:cNvSpPr>
          <p:nvPr/>
        </p:nvSpPr>
        <p:spPr>
          <a:xfrm>
            <a:off x="4170557" y="6389650"/>
            <a:ext cx="7794702" cy="234176"/>
          </a:xfrm>
          <a:prstGeom prst="rect">
            <a:avLst/>
          </a:prstGeom>
          <a:ln>
            <a:solidFill>
              <a:schemeClr val="tx1">
                <a:lumMod val="50000"/>
                <a:lumOff val="50000"/>
              </a:schemeClr>
            </a:solidFill>
          </a:ln>
        </p:spPr>
        <p:txBody>
          <a:bodyPr vert="horz" lIns="137160" tIns="91440" rIns="0" bIns="0" rtlCol="0" anchor="ctr" anchorCtr="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
              </a:lnSpc>
            </a:pPr>
            <a:r>
              <a:rPr lang="en-US" sz="800" dirty="0">
                <a:solidFill>
                  <a:schemeClr val="tx1">
                    <a:lumMod val="50000"/>
                    <a:lumOff val="50000"/>
                  </a:schemeClr>
                </a:solidFill>
                <a:latin typeface="Raleway Medium" charset="0"/>
                <a:ea typeface="Raleway Medium" charset="0"/>
                <a:cs typeface="Raleway Medium" charset="0"/>
              </a:rPr>
              <a:t>*These statements have not been evaluated by the Food and Drug Administration</a:t>
            </a:r>
            <a:r>
              <a:rPr lang="en-US" sz="800">
                <a:solidFill>
                  <a:schemeClr val="tx1">
                    <a:lumMod val="50000"/>
                    <a:lumOff val="50000"/>
                  </a:schemeClr>
                </a:solidFill>
                <a:latin typeface="Raleway Medium" charset="0"/>
                <a:ea typeface="Raleway Medium" charset="0"/>
                <a:cs typeface="Raleway Medium" charset="0"/>
              </a:rPr>
              <a:t>. </a:t>
            </a:r>
            <a:r>
              <a:rPr lang="en-US" sz="800" dirty="0" smtClean="0">
                <a:solidFill>
                  <a:schemeClr val="tx1">
                    <a:lumMod val="50000"/>
                    <a:lumOff val="50000"/>
                  </a:schemeClr>
                </a:solidFill>
                <a:latin typeface="Raleway Medium" charset="0"/>
                <a:ea typeface="Raleway Medium" charset="0"/>
                <a:cs typeface="Raleway Medium" charset="0"/>
              </a:rPr>
              <a:t>This product is not intended to diagnose, treat, cure, or prevent any disease.</a:t>
            </a:r>
            <a:endParaRPr lang="en-US" sz="800" dirty="0">
              <a:solidFill>
                <a:schemeClr val="tx1">
                  <a:lumMod val="50000"/>
                  <a:lumOff val="50000"/>
                </a:schemeClr>
              </a:solidFill>
              <a:latin typeface="Raleway Medium" charset="0"/>
              <a:ea typeface="Raleway Medium" charset="0"/>
              <a:cs typeface="Raleway Medium"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410" y="1752760"/>
            <a:ext cx="1592532" cy="5308440"/>
          </a:xfrm>
          <a:prstGeom prst="rect">
            <a:avLst/>
          </a:prstGeom>
        </p:spPr>
      </p:pic>
    </p:spTree>
    <p:extLst>
      <p:ext uri="{BB962C8B-B14F-4D97-AF65-F5344CB8AC3E}">
        <p14:creationId xmlns:p14="http://schemas.microsoft.com/office/powerpoint/2010/main" val="73745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731011" y="689323"/>
            <a:ext cx="8460989" cy="811055"/>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5800" dirty="0" smtClean="0">
                <a:solidFill>
                  <a:schemeClr val="tx1">
                    <a:lumMod val="50000"/>
                    <a:lumOff val="50000"/>
                  </a:schemeClr>
                </a:solidFill>
                <a:latin typeface="Raleway Medium" charset="0"/>
                <a:ea typeface="Raleway Medium" charset="0"/>
                <a:cs typeface="Raleway Medium" charset="0"/>
              </a:rPr>
              <a:t>DDR Prime</a:t>
            </a:r>
            <a:r>
              <a:rPr lang="en-US" sz="5400" baseline="50000" dirty="0" smtClean="0">
                <a:solidFill>
                  <a:schemeClr val="tx1">
                    <a:lumMod val="50000"/>
                    <a:lumOff val="50000"/>
                  </a:schemeClr>
                </a:solidFill>
                <a:latin typeface="Raleway Medium" charset="0"/>
                <a:ea typeface="Raleway Medium" charset="0"/>
                <a:cs typeface="Raleway Medium" charset="0"/>
              </a:rPr>
              <a:t>®</a:t>
            </a:r>
            <a:endParaRPr lang="en-US" sz="5800" dirty="0">
              <a:solidFill>
                <a:schemeClr val="tx1">
                  <a:lumMod val="50000"/>
                  <a:lumOff val="50000"/>
                </a:schemeClr>
              </a:solidFill>
              <a:latin typeface="Raleway Medium" charset="0"/>
              <a:ea typeface="Raleway Medium" charset="0"/>
              <a:cs typeface="Raleway Medium" charset="0"/>
            </a:endParaRPr>
          </a:p>
        </p:txBody>
      </p:sp>
      <p:sp>
        <p:nvSpPr>
          <p:cNvPr id="8" name="Content Placeholder 2"/>
          <p:cNvSpPr txBox="1">
            <a:spLocks/>
          </p:cNvSpPr>
          <p:nvPr/>
        </p:nvSpPr>
        <p:spPr>
          <a:xfrm>
            <a:off x="3716851" y="1598641"/>
            <a:ext cx="8148578" cy="44440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500"/>
              </a:lnSpc>
            </a:pPr>
            <a:r>
              <a:rPr lang="en-US" sz="2300" dirty="0">
                <a:solidFill>
                  <a:srgbClr val="64C4F6"/>
                </a:solidFill>
                <a:latin typeface="Raleway Medium" charset="0"/>
                <a:ea typeface="Raleway Medium" charset="0"/>
                <a:cs typeface="Raleway Medium" charset="0"/>
              </a:rPr>
              <a:t>DDR Prime is a proprietary blend of </a:t>
            </a:r>
            <a:r>
              <a:rPr lang="en-US" sz="2300" dirty="0" smtClean="0">
                <a:solidFill>
                  <a:srgbClr val="64C4F6"/>
                </a:solidFill>
                <a:latin typeface="Raleway Medium" charset="0"/>
                <a:ea typeface="Raleway Medium" charset="0"/>
                <a:cs typeface="Raleway Medium" charset="0"/>
              </a:rPr>
              <a:t>Certified </a:t>
            </a:r>
            <a:r>
              <a:rPr lang="en-US" sz="2300" dirty="0">
                <a:solidFill>
                  <a:srgbClr val="64C4F6"/>
                </a:solidFill>
                <a:latin typeface="Raleway Medium" charset="0"/>
                <a:ea typeface="Raleway Medium" charset="0"/>
                <a:cs typeface="Raleway Medium" charset="0"/>
              </a:rPr>
              <a:t>Pure Therapeutic Grade</a:t>
            </a:r>
            <a:r>
              <a:rPr lang="en-US" sz="1800" baseline="30000" dirty="0">
                <a:solidFill>
                  <a:srgbClr val="64C4F6"/>
                </a:solidFill>
                <a:latin typeface="Raleway Medium" charset="0"/>
                <a:ea typeface="Raleway Medium" charset="0"/>
                <a:cs typeface="Raleway Medium" charset="0"/>
              </a:rPr>
              <a:t>®</a:t>
            </a:r>
            <a:r>
              <a:rPr lang="en-US" sz="2300" dirty="0">
                <a:solidFill>
                  <a:srgbClr val="64C4F6"/>
                </a:solidFill>
                <a:latin typeface="Raleway Medium" charset="0"/>
                <a:ea typeface="Raleway Medium" charset="0"/>
                <a:cs typeface="Raleway Medium" charset="0"/>
              </a:rPr>
              <a:t> essential oils that help protect </a:t>
            </a:r>
            <a:r>
              <a:rPr lang="en-US" sz="2300" dirty="0" smtClean="0">
                <a:solidFill>
                  <a:srgbClr val="64C4F6"/>
                </a:solidFill>
                <a:latin typeface="Raleway Medium" charset="0"/>
                <a:ea typeface="Raleway Medium" charset="0"/>
                <a:cs typeface="Raleway Medium" charset="0"/>
              </a:rPr>
              <a:t/>
            </a:r>
            <a:br>
              <a:rPr lang="en-US" sz="2300" dirty="0" smtClean="0">
                <a:solidFill>
                  <a:srgbClr val="64C4F6"/>
                </a:solidFill>
                <a:latin typeface="Raleway Medium" charset="0"/>
                <a:ea typeface="Raleway Medium" charset="0"/>
                <a:cs typeface="Raleway Medium" charset="0"/>
              </a:rPr>
            </a:br>
            <a:r>
              <a:rPr lang="en-US" sz="2300" dirty="0" smtClean="0">
                <a:solidFill>
                  <a:srgbClr val="64C4F6"/>
                </a:solidFill>
                <a:latin typeface="Raleway Medium" charset="0"/>
                <a:ea typeface="Raleway Medium" charset="0"/>
                <a:cs typeface="Raleway Medium" charset="0"/>
              </a:rPr>
              <a:t>the body </a:t>
            </a:r>
            <a:r>
              <a:rPr lang="en-US" sz="2300" dirty="0">
                <a:solidFill>
                  <a:srgbClr val="64C4F6"/>
                </a:solidFill>
                <a:latin typeface="Raleway Medium" charset="0"/>
                <a:ea typeface="Raleway Medium" charset="0"/>
                <a:cs typeface="Raleway Medium" charset="0"/>
              </a:rPr>
              <a:t>against oxidative stress to cellular DNA.* The essential oils in DDR Prime provide antioxidant protection and support a healthy response to cellular stressors.*</a:t>
            </a:r>
          </a:p>
          <a:p>
            <a:pPr algn="l">
              <a:lnSpc>
                <a:spcPts val="3900"/>
              </a:lnSpc>
            </a:pPr>
            <a:r>
              <a:rPr lang="en-US" dirty="0" smtClean="0">
                <a:solidFill>
                  <a:schemeClr val="bg1">
                    <a:lumMod val="50000"/>
                  </a:schemeClr>
                </a:solidFill>
                <a:latin typeface="Raleway SemiBold" charset="0"/>
                <a:ea typeface="Raleway SemiBold" charset="0"/>
                <a:cs typeface="Raleway SemiBold" charset="0"/>
              </a:rPr>
              <a:t>Primary </a:t>
            </a:r>
            <a:r>
              <a:rPr lang="en-US" dirty="0">
                <a:solidFill>
                  <a:schemeClr val="bg1">
                    <a:lumMod val="50000"/>
                  </a:schemeClr>
                </a:solidFill>
                <a:latin typeface="Raleway SemiBold" charset="0"/>
                <a:ea typeface="Raleway SemiBold" charset="0"/>
                <a:cs typeface="Raleway SemiBold" charset="0"/>
              </a:rPr>
              <a:t>Benefits</a:t>
            </a:r>
          </a:p>
          <a:p>
            <a:pPr marL="342900" indent="-342900" algn="l">
              <a:lnSpc>
                <a:spcPts val="1700"/>
              </a:lnSpc>
              <a:buFont typeface="Arial" charset="0"/>
              <a:buChar char="•"/>
            </a:pPr>
            <a:r>
              <a:rPr lang="en-US" sz="1800" dirty="0">
                <a:solidFill>
                  <a:schemeClr val="bg1">
                    <a:lumMod val="50000"/>
                  </a:schemeClr>
                </a:solidFill>
                <a:latin typeface="Raleway" charset="0"/>
                <a:ea typeface="Raleway" charset="0"/>
                <a:cs typeface="Raleway" charset="0"/>
              </a:rPr>
              <a:t>May help ease indigestion and maintain overall gastrointestinal health*</a:t>
            </a:r>
          </a:p>
          <a:p>
            <a:pPr marL="342900" indent="-342900" algn="l">
              <a:lnSpc>
                <a:spcPts val="1700"/>
              </a:lnSpc>
              <a:buFont typeface="Arial" charset="0"/>
              <a:buChar char="•"/>
            </a:pPr>
            <a:r>
              <a:rPr lang="en-US" sz="1800" dirty="0">
                <a:solidFill>
                  <a:schemeClr val="bg1">
                    <a:lumMod val="50000"/>
                  </a:schemeClr>
                </a:solidFill>
                <a:latin typeface="Raleway" charset="0"/>
                <a:ea typeface="Raleway" charset="0"/>
                <a:cs typeface="Raleway" charset="0"/>
              </a:rPr>
              <a:t>Supports healthy cellular integrity.*</a:t>
            </a:r>
          </a:p>
          <a:p>
            <a:pPr marL="342900" indent="-342900" algn="l">
              <a:lnSpc>
                <a:spcPts val="1700"/>
              </a:lnSpc>
              <a:buFont typeface="Arial" charset="0"/>
              <a:buChar char="•"/>
            </a:pPr>
            <a:r>
              <a:rPr lang="en-US" sz="1800" dirty="0">
                <a:solidFill>
                  <a:schemeClr val="bg1">
                    <a:lumMod val="50000"/>
                  </a:schemeClr>
                </a:solidFill>
                <a:latin typeface="Raleway" charset="0"/>
                <a:ea typeface="Raleway" charset="0"/>
                <a:cs typeface="Raleway" charset="0"/>
              </a:rPr>
              <a:t>Pairs well with Fractionated Coconut Oil for a soothing topical massage.</a:t>
            </a:r>
          </a:p>
          <a:p>
            <a:pPr marL="342900" indent="-342900" algn="l">
              <a:lnSpc>
                <a:spcPts val="1700"/>
              </a:lnSpc>
              <a:buFont typeface="Arial" charset="0"/>
              <a:buChar char="•"/>
            </a:pPr>
            <a:r>
              <a:rPr lang="en-US" sz="1800" dirty="0">
                <a:solidFill>
                  <a:schemeClr val="bg1">
                    <a:lumMod val="50000"/>
                  </a:schemeClr>
                </a:solidFill>
                <a:latin typeface="Raleway" charset="0"/>
                <a:ea typeface="Raleway" charset="0"/>
                <a:cs typeface="Raleway" charset="0"/>
              </a:rPr>
              <a:t>Add one to two drops to citrus drinks, tea, or water and consume daily to protect the body and cells from oxidative stress.* </a:t>
            </a:r>
          </a:p>
          <a:p>
            <a:pPr marL="342900" indent="-342900" algn="l">
              <a:lnSpc>
                <a:spcPts val="1700"/>
              </a:lnSpc>
              <a:buFont typeface="Arial" charset="0"/>
              <a:buChar char="•"/>
            </a:pPr>
            <a:r>
              <a:rPr lang="en-US" sz="1800" dirty="0">
                <a:solidFill>
                  <a:schemeClr val="bg1">
                    <a:lumMod val="50000"/>
                  </a:schemeClr>
                </a:solidFill>
                <a:latin typeface="Raleway" charset="0"/>
                <a:ea typeface="Raleway" charset="0"/>
                <a:cs typeface="Raleway" charset="0"/>
              </a:rPr>
              <a:t>Provides important antioxidant benefits.*</a:t>
            </a:r>
          </a:p>
        </p:txBody>
      </p:sp>
      <p:sp>
        <p:nvSpPr>
          <p:cNvPr id="10" name="Content Placeholder 2"/>
          <p:cNvSpPr txBox="1">
            <a:spLocks/>
          </p:cNvSpPr>
          <p:nvPr/>
        </p:nvSpPr>
        <p:spPr>
          <a:xfrm>
            <a:off x="4170557" y="6389650"/>
            <a:ext cx="7794702" cy="234176"/>
          </a:xfrm>
          <a:prstGeom prst="rect">
            <a:avLst/>
          </a:prstGeom>
          <a:ln>
            <a:solidFill>
              <a:schemeClr val="tx1">
                <a:lumMod val="50000"/>
                <a:lumOff val="50000"/>
              </a:schemeClr>
            </a:solidFill>
          </a:ln>
        </p:spPr>
        <p:txBody>
          <a:bodyPr vert="horz" lIns="137160" tIns="91440" rIns="0" bIns="0" rtlCol="0" anchor="ctr" anchorCtr="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
              </a:lnSpc>
            </a:pPr>
            <a:r>
              <a:rPr lang="en-US" sz="800" dirty="0">
                <a:solidFill>
                  <a:schemeClr val="tx1">
                    <a:lumMod val="50000"/>
                    <a:lumOff val="50000"/>
                  </a:schemeClr>
                </a:solidFill>
                <a:latin typeface="Raleway Medium" charset="0"/>
                <a:ea typeface="Raleway Medium" charset="0"/>
                <a:cs typeface="Raleway Medium" charset="0"/>
              </a:rPr>
              <a:t>*These statements have not been evaluated by the Food and Drug Administration. </a:t>
            </a:r>
            <a:r>
              <a:rPr lang="en-US" sz="800" dirty="0" smtClean="0">
                <a:solidFill>
                  <a:schemeClr val="tx1">
                    <a:lumMod val="50000"/>
                    <a:lumOff val="50000"/>
                  </a:schemeClr>
                </a:solidFill>
                <a:latin typeface="Raleway Medium" charset="0"/>
                <a:ea typeface="Raleway Medium" charset="0"/>
                <a:cs typeface="Raleway Medium" charset="0"/>
              </a:rPr>
              <a:t>This product is not intended to diagnose, treat, cure, or prevent any disease.</a:t>
            </a:r>
            <a:endParaRPr lang="en-US" sz="800" dirty="0">
              <a:solidFill>
                <a:schemeClr val="tx1">
                  <a:lumMod val="50000"/>
                  <a:lumOff val="50000"/>
                </a:schemeClr>
              </a:solidFill>
              <a:latin typeface="Raleway Medium" charset="0"/>
              <a:ea typeface="Raleway Medium" charset="0"/>
              <a:cs typeface="Raleway Medium"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158" y="1618343"/>
            <a:ext cx="3353264" cy="4924130"/>
          </a:xfrm>
          <a:prstGeom prst="rect">
            <a:avLst/>
          </a:prstGeom>
        </p:spPr>
      </p:pic>
    </p:spTree>
    <p:extLst>
      <p:ext uri="{BB962C8B-B14F-4D97-AF65-F5344CB8AC3E}">
        <p14:creationId xmlns:p14="http://schemas.microsoft.com/office/powerpoint/2010/main" val="791327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731011" y="725608"/>
            <a:ext cx="8460989" cy="811055"/>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solidFill>
                  <a:schemeClr val="tx1">
                    <a:lumMod val="50000"/>
                    <a:lumOff val="50000"/>
                  </a:schemeClr>
                </a:solidFill>
                <a:latin typeface="Raleway Medium" charset="0"/>
                <a:ea typeface="Raleway Medium" charset="0"/>
                <a:cs typeface="Raleway Medium" charset="0"/>
              </a:rPr>
              <a:t>TerraZyme</a:t>
            </a:r>
            <a:r>
              <a:rPr lang="en-US" sz="4800" baseline="50000" dirty="0" smtClean="0">
                <a:solidFill>
                  <a:schemeClr val="tx1">
                    <a:lumMod val="50000"/>
                    <a:lumOff val="50000"/>
                  </a:schemeClr>
                </a:solidFill>
                <a:latin typeface="Raleway Medium" charset="0"/>
                <a:ea typeface="Raleway Medium" charset="0"/>
                <a:cs typeface="Raleway Medium" charset="0"/>
              </a:rPr>
              <a:t>®</a:t>
            </a:r>
            <a:endParaRPr lang="en-US" sz="5400" dirty="0">
              <a:solidFill>
                <a:schemeClr val="tx1">
                  <a:lumMod val="50000"/>
                  <a:lumOff val="50000"/>
                </a:schemeClr>
              </a:solidFill>
              <a:latin typeface="Raleway Medium" charset="0"/>
              <a:ea typeface="Raleway Medium" charset="0"/>
              <a:cs typeface="Raleway Medium" charset="0"/>
            </a:endParaRPr>
          </a:p>
        </p:txBody>
      </p:sp>
      <p:sp>
        <p:nvSpPr>
          <p:cNvPr id="8" name="Content Placeholder 2"/>
          <p:cNvSpPr txBox="1">
            <a:spLocks/>
          </p:cNvSpPr>
          <p:nvPr/>
        </p:nvSpPr>
        <p:spPr>
          <a:xfrm>
            <a:off x="3716851" y="1700241"/>
            <a:ext cx="8148578" cy="44440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700"/>
              </a:lnSpc>
            </a:pPr>
            <a:r>
              <a:rPr lang="en-US" sz="2300" dirty="0" smtClean="0">
                <a:solidFill>
                  <a:srgbClr val="A2B160"/>
                </a:solidFill>
                <a:latin typeface="Raleway Medium" charset="0"/>
                <a:ea typeface="Raleway Medium" charset="0"/>
                <a:cs typeface="Raleway Medium" charset="0"/>
              </a:rPr>
              <a:t>TerraZyme</a:t>
            </a:r>
            <a:r>
              <a:rPr lang="en-US" sz="2000" baseline="50000" dirty="0" smtClean="0">
                <a:solidFill>
                  <a:srgbClr val="A2B160"/>
                </a:solidFill>
                <a:latin typeface="Raleway Medium" charset="0"/>
                <a:ea typeface="Raleway Medium" charset="0"/>
                <a:cs typeface="Raleway Medium" charset="0"/>
              </a:rPr>
              <a:t>®</a:t>
            </a:r>
            <a:r>
              <a:rPr lang="en-US" sz="2300" dirty="0" smtClean="0">
                <a:solidFill>
                  <a:srgbClr val="A2B160"/>
                </a:solidFill>
                <a:latin typeface="Raleway Medium" charset="0"/>
                <a:ea typeface="Raleway Medium" charset="0"/>
                <a:cs typeface="Raleway Medium" charset="0"/>
              </a:rPr>
              <a:t> </a:t>
            </a:r>
            <a:r>
              <a:rPr lang="en-US" sz="2300" dirty="0">
                <a:solidFill>
                  <a:srgbClr val="A2B160"/>
                </a:solidFill>
                <a:latin typeface="Raleway Medium" charset="0"/>
                <a:ea typeface="Raleway Medium" charset="0"/>
                <a:cs typeface="Raleway Medium" charset="0"/>
              </a:rPr>
              <a:t>Digestive Enzyme Complex is a blend of whole-food enzymes and supporting cofactors that help strengthen the body's production of enzymes which is important in the process of healthy digestion of food nutrients and cellular metabolism of nutrients to energy.*</a:t>
            </a:r>
          </a:p>
          <a:p>
            <a:pPr algn="l">
              <a:lnSpc>
                <a:spcPts val="3900"/>
              </a:lnSpc>
            </a:pPr>
            <a:r>
              <a:rPr lang="en-US" dirty="0" smtClean="0">
                <a:solidFill>
                  <a:schemeClr val="bg1">
                    <a:lumMod val="50000"/>
                  </a:schemeClr>
                </a:solidFill>
                <a:latin typeface="Raleway SemiBold" charset="0"/>
                <a:ea typeface="Raleway SemiBold" charset="0"/>
                <a:cs typeface="Raleway SemiBold" charset="0"/>
              </a:rPr>
              <a:t>Primary </a:t>
            </a:r>
            <a:r>
              <a:rPr lang="en-US" dirty="0">
                <a:solidFill>
                  <a:schemeClr val="bg1">
                    <a:lumMod val="50000"/>
                  </a:schemeClr>
                </a:solidFill>
                <a:latin typeface="Raleway SemiBold" charset="0"/>
                <a:ea typeface="Raleway SemiBold" charset="0"/>
                <a:cs typeface="Raleway SemiBold" charset="0"/>
              </a:rPr>
              <a:t>Benefits</a:t>
            </a:r>
          </a:p>
          <a:p>
            <a:pPr marL="342900" indent="-342900" algn="l">
              <a:lnSpc>
                <a:spcPts val="1000"/>
              </a:lnSpc>
              <a:buFont typeface="Arial" charset="0"/>
              <a:buChar char="•"/>
            </a:pPr>
            <a:r>
              <a:rPr lang="en-US" sz="1500" dirty="0">
                <a:solidFill>
                  <a:schemeClr val="bg1">
                    <a:lumMod val="50000"/>
                  </a:schemeClr>
                </a:solidFill>
                <a:latin typeface="Raleway" charset="0"/>
                <a:ea typeface="Raleway" charset="0"/>
                <a:cs typeface="Raleway" charset="0"/>
              </a:rPr>
              <a:t>Supports healthy digestion and metabolism of enzyme-deficient, processed foods*</a:t>
            </a:r>
          </a:p>
          <a:p>
            <a:pPr marL="342900" indent="-342900" algn="l">
              <a:lnSpc>
                <a:spcPts val="1000"/>
              </a:lnSpc>
              <a:buFont typeface="Arial" charset="0"/>
              <a:buChar char="•"/>
            </a:pPr>
            <a:r>
              <a:rPr lang="en-US" sz="1500" dirty="0">
                <a:solidFill>
                  <a:schemeClr val="bg1">
                    <a:lumMod val="50000"/>
                  </a:schemeClr>
                </a:solidFill>
                <a:latin typeface="Raleway" charset="0"/>
                <a:ea typeface="Raleway" charset="0"/>
                <a:cs typeface="Raleway" charset="0"/>
              </a:rPr>
              <a:t>Supports conversion of food nutrients to cellular energy*</a:t>
            </a:r>
          </a:p>
          <a:p>
            <a:pPr marL="342900" indent="-342900" algn="l">
              <a:lnSpc>
                <a:spcPts val="1000"/>
              </a:lnSpc>
              <a:buFont typeface="Arial" charset="0"/>
              <a:buChar char="•"/>
            </a:pPr>
            <a:r>
              <a:rPr lang="en-US" sz="1500" dirty="0">
                <a:solidFill>
                  <a:schemeClr val="bg1">
                    <a:lumMod val="50000"/>
                  </a:schemeClr>
                </a:solidFill>
                <a:latin typeface="Raleway" charset="0"/>
                <a:ea typeface="Raleway" charset="0"/>
                <a:cs typeface="Raleway" charset="0"/>
              </a:rPr>
              <a:t>Promotes gastrointestinal comfort and food tolerance*</a:t>
            </a:r>
          </a:p>
          <a:p>
            <a:pPr marL="342900" indent="-342900" algn="l">
              <a:lnSpc>
                <a:spcPts val="1000"/>
              </a:lnSpc>
              <a:buFont typeface="Arial" charset="0"/>
              <a:buChar char="•"/>
            </a:pPr>
            <a:r>
              <a:rPr lang="en-US" sz="1500" dirty="0">
                <a:solidFill>
                  <a:schemeClr val="bg1">
                    <a:lumMod val="50000"/>
                  </a:schemeClr>
                </a:solidFill>
                <a:latin typeface="Raleway" charset="0"/>
                <a:ea typeface="Raleway" charset="0"/>
                <a:cs typeface="Raleway" charset="0"/>
              </a:rPr>
              <a:t>Supports healthy production of metabolic enzymes*</a:t>
            </a:r>
          </a:p>
          <a:p>
            <a:pPr marL="342900" indent="-342900" algn="l">
              <a:lnSpc>
                <a:spcPts val="1000"/>
              </a:lnSpc>
              <a:buFont typeface="Arial" charset="0"/>
              <a:buChar char="•"/>
            </a:pPr>
            <a:r>
              <a:rPr lang="en-US" sz="1500" dirty="0">
                <a:solidFill>
                  <a:schemeClr val="bg1">
                    <a:lumMod val="50000"/>
                  </a:schemeClr>
                </a:solidFill>
                <a:latin typeface="Raleway" charset="0"/>
                <a:ea typeface="Raleway" charset="0"/>
                <a:cs typeface="Raleway" charset="0"/>
              </a:rPr>
              <a:t>Proprietary blend of 10 active whole-food enzymes</a:t>
            </a:r>
          </a:p>
          <a:p>
            <a:pPr marL="342900" indent="-342900" algn="l">
              <a:lnSpc>
                <a:spcPts val="1000"/>
              </a:lnSpc>
              <a:buFont typeface="Arial" charset="0"/>
              <a:buChar char="•"/>
            </a:pPr>
            <a:r>
              <a:rPr lang="en-US" sz="1500" dirty="0">
                <a:solidFill>
                  <a:schemeClr val="bg1">
                    <a:lumMod val="50000"/>
                  </a:schemeClr>
                </a:solidFill>
                <a:latin typeface="Raleway" charset="0"/>
                <a:ea typeface="Raleway" charset="0"/>
                <a:cs typeface="Raleway" charset="0"/>
              </a:rPr>
              <a:t>Contains the </a:t>
            </a:r>
            <a:r>
              <a:rPr lang="en-US" sz="1500" dirty="0" err="1">
                <a:solidFill>
                  <a:schemeClr val="bg1">
                    <a:lumMod val="50000"/>
                  </a:schemeClr>
                </a:solidFill>
                <a:latin typeface="Raleway" charset="0"/>
                <a:ea typeface="Raleway" charset="0"/>
                <a:cs typeface="Raleway" charset="0"/>
              </a:rPr>
              <a:t>dōTERRA</a:t>
            </a:r>
            <a:r>
              <a:rPr lang="en-US" sz="1500" dirty="0">
                <a:solidFill>
                  <a:schemeClr val="bg1">
                    <a:lumMod val="50000"/>
                  </a:schemeClr>
                </a:solidFill>
                <a:latin typeface="Raleway" charset="0"/>
                <a:ea typeface="Raleway" charset="0"/>
                <a:cs typeface="Raleway" charset="0"/>
              </a:rPr>
              <a:t> tummy tamer blend of Peppermint, Ginger, and Caraway Seed</a:t>
            </a:r>
          </a:p>
          <a:p>
            <a:pPr marL="342900" indent="-342900" algn="l">
              <a:lnSpc>
                <a:spcPts val="1000"/>
              </a:lnSpc>
              <a:buFont typeface="Arial" charset="0"/>
              <a:buChar char="•"/>
            </a:pPr>
            <a:r>
              <a:rPr lang="en-US" sz="1500" dirty="0">
                <a:solidFill>
                  <a:schemeClr val="bg1">
                    <a:lumMod val="50000"/>
                  </a:schemeClr>
                </a:solidFill>
                <a:latin typeface="Raleway" charset="0"/>
                <a:ea typeface="Raleway" charset="0"/>
                <a:cs typeface="Raleway" charset="0"/>
              </a:rPr>
              <a:t>Sodium lauryl sulfate-free HPMC vegetable capsules</a:t>
            </a:r>
          </a:p>
          <a:p>
            <a:pPr marL="342900" indent="-342900" algn="l">
              <a:lnSpc>
                <a:spcPts val="1000"/>
              </a:lnSpc>
              <a:buFont typeface="Arial" charset="0"/>
              <a:buChar char="•"/>
            </a:pPr>
            <a:r>
              <a:rPr lang="en-US" sz="1500" dirty="0">
                <a:solidFill>
                  <a:schemeClr val="bg1">
                    <a:lumMod val="50000"/>
                  </a:schemeClr>
                </a:solidFill>
                <a:latin typeface="Raleway" charset="0"/>
                <a:ea typeface="Raleway" charset="0"/>
                <a:cs typeface="Raleway" charset="0"/>
              </a:rPr>
              <a:t>Safe and effective</a:t>
            </a:r>
          </a:p>
        </p:txBody>
      </p:sp>
      <p:sp>
        <p:nvSpPr>
          <p:cNvPr id="10" name="Content Placeholder 2"/>
          <p:cNvSpPr txBox="1">
            <a:spLocks/>
          </p:cNvSpPr>
          <p:nvPr/>
        </p:nvSpPr>
        <p:spPr>
          <a:xfrm>
            <a:off x="4170557" y="6389650"/>
            <a:ext cx="7794702" cy="234176"/>
          </a:xfrm>
          <a:prstGeom prst="rect">
            <a:avLst/>
          </a:prstGeom>
          <a:ln>
            <a:solidFill>
              <a:schemeClr val="tx1">
                <a:lumMod val="50000"/>
                <a:lumOff val="50000"/>
              </a:schemeClr>
            </a:solidFill>
          </a:ln>
        </p:spPr>
        <p:txBody>
          <a:bodyPr vert="horz" lIns="137160" tIns="91440" rIns="0" bIns="0" rtlCol="0" anchor="ctr" anchorCtr="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
              </a:lnSpc>
            </a:pPr>
            <a:r>
              <a:rPr lang="en-US" sz="800" dirty="0">
                <a:solidFill>
                  <a:schemeClr val="tx1">
                    <a:lumMod val="50000"/>
                    <a:lumOff val="50000"/>
                  </a:schemeClr>
                </a:solidFill>
                <a:latin typeface="Raleway Medium" charset="0"/>
                <a:ea typeface="Raleway Medium" charset="0"/>
                <a:cs typeface="Raleway Medium" charset="0"/>
              </a:rPr>
              <a:t>*These statements have not been evaluated by the Food and Drug Administration. </a:t>
            </a:r>
            <a:r>
              <a:rPr lang="en-US" sz="800" dirty="0" smtClean="0">
                <a:solidFill>
                  <a:schemeClr val="tx1">
                    <a:lumMod val="50000"/>
                    <a:lumOff val="50000"/>
                  </a:schemeClr>
                </a:solidFill>
                <a:latin typeface="Raleway Medium" charset="0"/>
                <a:ea typeface="Raleway Medium" charset="0"/>
                <a:cs typeface="Raleway Medium" charset="0"/>
              </a:rPr>
              <a:t>This product is not intended to diagnose, treat, cure, or prevent any disease.</a:t>
            </a:r>
            <a:endParaRPr lang="en-US" sz="800" dirty="0">
              <a:solidFill>
                <a:schemeClr val="tx1">
                  <a:lumMod val="50000"/>
                  <a:lumOff val="50000"/>
                </a:schemeClr>
              </a:solidFill>
              <a:latin typeface="Raleway Medium" charset="0"/>
              <a:ea typeface="Raleway Medium" charset="0"/>
              <a:cs typeface="Raleway Medium"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087" y="1260747"/>
            <a:ext cx="2413406" cy="5639322"/>
          </a:xfrm>
          <a:prstGeom prst="rect">
            <a:avLst/>
          </a:prstGeom>
        </p:spPr>
      </p:pic>
    </p:spTree>
    <p:extLst>
      <p:ext uri="{BB962C8B-B14F-4D97-AF65-F5344CB8AC3E}">
        <p14:creationId xmlns:p14="http://schemas.microsoft.com/office/powerpoint/2010/main" val="1012178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731011" y="689323"/>
            <a:ext cx="8460989" cy="811055"/>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5800" dirty="0" smtClean="0">
                <a:solidFill>
                  <a:schemeClr val="tx1">
                    <a:lumMod val="50000"/>
                    <a:lumOff val="50000"/>
                  </a:schemeClr>
                </a:solidFill>
                <a:latin typeface="Raleway Medium" charset="0"/>
                <a:ea typeface="Raleway Medium" charset="0"/>
                <a:cs typeface="Raleway Medium" charset="0"/>
              </a:rPr>
              <a:t>PB Assist+</a:t>
            </a:r>
            <a:r>
              <a:rPr lang="en-US" sz="5400" baseline="50000" dirty="0" smtClean="0">
                <a:solidFill>
                  <a:schemeClr val="tx1">
                    <a:lumMod val="50000"/>
                    <a:lumOff val="50000"/>
                  </a:schemeClr>
                </a:solidFill>
                <a:latin typeface="Raleway Medium" charset="0"/>
                <a:ea typeface="Raleway Medium" charset="0"/>
                <a:cs typeface="Raleway Medium" charset="0"/>
              </a:rPr>
              <a:t>®</a:t>
            </a:r>
            <a:endParaRPr lang="en-US" sz="5800" dirty="0">
              <a:solidFill>
                <a:schemeClr val="tx1">
                  <a:lumMod val="50000"/>
                  <a:lumOff val="50000"/>
                </a:schemeClr>
              </a:solidFill>
              <a:latin typeface="Raleway Medium" charset="0"/>
              <a:ea typeface="Raleway Medium" charset="0"/>
              <a:cs typeface="Raleway Medium" charset="0"/>
            </a:endParaRPr>
          </a:p>
        </p:txBody>
      </p:sp>
      <p:sp>
        <p:nvSpPr>
          <p:cNvPr id="8" name="Content Placeholder 2"/>
          <p:cNvSpPr txBox="1">
            <a:spLocks/>
          </p:cNvSpPr>
          <p:nvPr/>
        </p:nvSpPr>
        <p:spPr>
          <a:xfrm>
            <a:off x="3716851" y="1700241"/>
            <a:ext cx="8017949" cy="44440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700"/>
              </a:lnSpc>
            </a:pPr>
            <a:r>
              <a:rPr lang="en-US" sz="2200" dirty="0">
                <a:solidFill>
                  <a:srgbClr val="A2B160"/>
                </a:solidFill>
                <a:latin typeface="Raleway Medium" charset="0"/>
                <a:ea typeface="Raleway Medium" charset="0"/>
                <a:cs typeface="Raleway Medium" charset="0"/>
              </a:rPr>
              <a:t>PB Assist</a:t>
            </a:r>
            <a:r>
              <a:rPr lang="en-US" sz="2200" dirty="0" smtClean="0">
                <a:solidFill>
                  <a:srgbClr val="A2B160"/>
                </a:solidFill>
                <a:latin typeface="Raleway Medium" charset="0"/>
                <a:ea typeface="Raleway Medium" charset="0"/>
                <a:cs typeface="Raleway Medium" charset="0"/>
              </a:rPr>
              <a:t>+</a:t>
            </a:r>
            <a:r>
              <a:rPr lang="en-US" sz="2000" baseline="50000" dirty="0" smtClean="0">
                <a:solidFill>
                  <a:srgbClr val="A2B160"/>
                </a:solidFill>
                <a:latin typeface="Raleway Medium" charset="0"/>
                <a:ea typeface="Raleway Medium" charset="0"/>
                <a:cs typeface="Raleway Medium" charset="0"/>
              </a:rPr>
              <a:t>®</a:t>
            </a:r>
            <a:r>
              <a:rPr lang="en-US" sz="2200" dirty="0" smtClean="0">
                <a:solidFill>
                  <a:srgbClr val="A2B160"/>
                </a:solidFill>
                <a:latin typeface="Raleway Medium" charset="0"/>
                <a:ea typeface="Raleway Medium" charset="0"/>
                <a:cs typeface="Raleway Medium" charset="0"/>
              </a:rPr>
              <a:t> </a:t>
            </a:r>
            <a:r>
              <a:rPr lang="en-US" sz="2200" dirty="0">
                <a:solidFill>
                  <a:srgbClr val="A2B160"/>
                </a:solidFill>
                <a:latin typeface="Raleway Medium" charset="0"/>
                <a:ea typeface="Raleway Medium" charset="0"/>
                <a:cs typeface="Raleway Medium" charset="0"/>
              </a:rPr>
              <a:t>is a proprietary formula of pre-biotic fiber and probiotic microorganisms in a double-layer vegetable capsule. It delivers 6 billion CFUs of active probiotic </a:t>
            </a:r>
            <a:r>
              <a:rPr lang="en-US" sz="2150" dirty="0">
                <a:solidFill>
                  <a:srgbClr val="A2B160"/>
                </a:solidFill>
                <a:latin typeface="Raleway Medium" charset="0"/>
                <a:ea typeface="Raleway Medium" charset="0"/>
                <a:cs typeface="Raleway Medium" charset="0"/>
              </a:rPr>
              <a:t>cultures </a:t>
            </a:r>
            <a:r>
              <a:rPr lang="en-US" sz="2200" dirty="0">
                <a:solidFill>
                  <a:srgbClr val="A2B160"/>
                </a:solidFill>
                <a:latin typeface="Raleway Medium" charset="0"/>
                <a:ea typeface="Raleway Medium" charset="0"/>
                <a:cs typeface="Raleway Medium" charset="0"/>
              </a:rPr>
              <a:t>and soluble pre-biotic FOS (</a:t>
            </a:r>
            <a:r>
              <a:rPr lang="en-US" sz="2200" dirty="0" err="1">
                <a:solidFill>
                  <a:srgbClr val="A2B160"/>
                </a:solidFill>
                <a:latin typeface="Raleway Medium" charset="0"/>
                <a:ea typeface="Raleway Medium" charset="0"/>
                <a:cs typeface="Raleway Medium" charset="0"/>
              </a:rPr>
              <a:t>fructo</a:t>
            </a:r>
            <a:r>
              <a:rPr lang="en-US" sz="2200" dirty="0">
                <a:solidFill>
                  <a:srgbClr val="A2B160"/>
                </a:solidFill>
                <a:latin typeface="Raleway Medium" charset="0"/>
                <a:ea typeface="Raleway Medium" charset="0"/>
                <a:cs typeface="Raleway Medium" charset="0"/>
              </a:rPr>
              <a:t>-oligosaccharides) </a:t>
            </a:r>
            <a:r>
              <a:rPr lang="en-US" sz="2200" dirty="0" smtClean="0">
                <a:solidFill>
                  <a:srgbClr val="A2B160"/>
                </a:solidFill>
                <a:latin typeface="Raleway Medium" charset="0"/>
                <a:ea typeface="Raleway Medium" charset="0"/>
                <a:cs typeface="Raleway Medium" charset="0"/>
              </a:rPr>
              <a:t>that </a:t>
            </a:r>
            <a:r>
              <a:rPr lang="en-US" sz="2200" dirty="0">
                <a:solidFill>
                  <a:srgbClr val="A2B160"/>
                </a:solidFill>
                <a:latin typeface="Raleway Medium" charset="0"/>
                <a:ea typeface="Raleway Medium" charset="0"/>
                <a:cs typeface="Raleway Medium" charset="0"/>
              </a:rPr>
              <a:t>encourage friendly bacterial growth.*</a:t>
            </a:r>
          </a:p>
          <a:p>
            <a:pPr algn="l">
              <a:lnSpc>
                <a:spcPts val="3900"/>
              </a:lnSpc>
            </a:pPr>
            <a:r>
              <a:rPr lang="en-US" dirty="0" smtClean="0">
                <a:solidFill>
                  <a:schemeClr val="bg1">
                    <a:lumMod val="50000"/>
                  </a:schemeClr>
                </a:solidFill>
                <a:latin typeface="Raleway SemiBold" charset="0"/>
                <a:ea typeface="Raleway SemiBold" charset="0"/>
                <a:cs typeface="Raleway SemiBold" charset="0"/>
              </a:rPr>
              <a:t>Primary </a:t>
            </a:r>
            <a:r>
              <a:rPr lang="en-US" dirty="0">
                <a:solidFill>
                  <a:schemeClr val="bg1">
                    <a:lumMod val="50000"/>
                  </a:schemeClr>
                </a:solidFill>
                <a:latin typeface="Raleway SemiBold" charset="0"/>
                <a:ea typeface="Raleway SemiBold" charset="0"/>
                <a:cs typeface="Raleway SemiBold" charset="0"/>
              </a:rPr>
              <a:t>Benefits</a:t>
            </a:r>
          </a:p>
          <a:p>
            <a:pPr marL="342900" indent="-342900" algn="l">
              <a:lnSpc>
                <a:spcPts val="1800"/>
              </a:lnSpc>
              <a:buFont typeface="Arial" charset="0"/>
              <a:buChar char="•"/>
            </a:pPr>
            <a:r>
              <a:rPr lang="en-US" sz="1750" dirty="0">
                <a:solidFill>
                  <a:schemeClr val="bg1">
                    <a:lumMod val="50000"/>
                  </a:schemeClr>
                </a:solidFill>
                <a:latin typeface="Raleway" charset="0"/>
                <a:ea typeface="Raleway" charset="0"/>
                <a:cs typeface="Raleway" charset="0"/>
              </a:rPr>
              <a:t>Promotes a positive balance and proliferation of beneficial bacteria*</a:t>
            </a:r>
          </a:p>
          <a:p>
            <a:pPr marL="342900" indent="-342900" algn="l">
              <a:lnSpc>
                <a:spcPts val="1800"/>
              </a:lnSpc>
              <a:buFont typeface="Arial" charset="0"/>
              <a:buChar char="•"/>
            </a:pPr>
            <a:r>
              <a:rPr lang="en-US" sz="1750" dirty="0">
                <a:solidFill>
                  <a:schemeClr val="bg1">
                    <a:lumMod val="50000"/>
                  </a:schemeClr>
                </a:solidFill>
                <a:latin typeface="Raleway" charset="0"/>
                <a:ea typeface="Raleway" charset="0"/>
                <a:cs typeface="Raleway" charset="0"/>
              </a:rPr>
              <a:t>Maintains healthy intestinal microflora balance*</a:t>
            </a:r>
          </a:p>
          <a:p>
            <a:pPr marL="342900" indent="-342900" algn="l">
              <a:lnSpc>
                <a:spcPts val="1800"/>
              </a:lnSpc>
              <a:buFont typeface="Arial" charset="0"/>
              <a:buChar char="•"/>
            </a:pPr>
            <a:r>
              <a:rPr lang="en-US" sz="1750" dirty="0">
                <a:solidFill>
                  <a:schemeClr val="bg1">
                    <a:lumMod val="50000"/>
                  </a:schemeClr>
                </a:solidFill>
                <a:latin typeface="Raleway" charset="0"/>
                <a:ea typeface="Raleway" charset="0"/>
                <a:cs typeface="Raleway" charset="0"/>
              </a:rPr>
              <a:t>Supports healthy functioning of the digestive and immune systems*</a:t>
            </a:r>
          </a:p>
          <a:p>
            <a:pPr marL="342900" indent="-342900" algn="l">
              <a:lnSpc>
                <a:spcPts val="1800"/>
              </a:lnSpc>
              <a:buFont typeface="Arial" charset="0"/>
              <a:buChar char="•"/>
            </a:pPr>
            <a:r>
              <a:rPr lang="en-US" sz="1750" dirty="0">
                <a:solidFill>
                  <a:schemeClr val="bg1">
                    <a:lumMod val="50000"/>
                  </a:schemeClr>
                </a:solidFill>
                <a:latin typeface="Raleway" charset="0"/>
                <a:ea typeface="Raleway" charset="0"/>
                <a:cs typeface="Raleway" charset="0"/>
              </a:rPr>
              <a:t>Supports the health of the GI tract, particularly the intestines and colon*</a:t>
            </a:r>
          </a:p>
          <a:p>
            <a:pPr marL="342900" indent="-342900" algn="l">
              <a:lnSpc>
                <a:spcPts val="1800"/>
              </a:lnSpc>
              <a:buFont typeface="Arial" charset="0"/>
              <a:buChar char="•"/>
            </a:pPr>
            <a:r>
              <a:rPr lang="en-US" sz="1750" dirty="0">
                <a:solidFill>
                  <a:schemeClr val="bg1">
                    <a:lumMod val="50000"/>
                  </a:schemeClr>
                </a:solidFill>
                <a:latin typeface="Raleway" charset="0"/>
                <a:ea typeface="Raleway" charset="0"/>
                <a:cs typeface="Raleway" charset="0"/>
              </a:rPr>
              <a:t>Helps support optimal metabolism and absorption of food*</a:t>
            </a:r>
          </a:p>
        </p:txBody>
      </p:sp>
      <p:sp>
        <p:nvSpPr>
          <p:cNvPr id="10" name="Content Placeholder 2"/>
          <p:cNvSpPr txBox="1">
            <a:spLocks/>
          </p:cNvSpPr>
          <p:nvPr/>
        </p:nvSpPr>
        <p:spPr>
          <a:xfrm>
            <a:off x="4170557" y="6389650"/>
            <a:ext cx="7794702" cy="234176"/>
          </a:xfrm>
          <a:prstGeom prst="rect">
            <a:avLst/>
          </a:prstGeom>
          <a:ln>
            <a:solidFill>
              <a:schemeClr val="tx1">
                <a:lumMod val="50000"/>
                <a:lumOff val="50000"/>
              </a:schemeClr>
            </a:solidFill>
          </a:ln>
        </p:spPr>
        <p:txBody>
          <a:bodyPr vert="horz" lIns="137160" tIns="91440" rIns="0" bIns="0" rtlCol="0" anchor="ctr" anchorCtr="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
              </a:lnSpc>
            </a:pPr>
            <a:r>
              <a:rPr lang="en-US" sz="800" dirty="0">
                <a:solidFill>
                  <a:schemeClr val="tx1">
                    <a:lumMod val="50000"/>
                    <a:lumOff val="50000"/>
                  </a:schemeClr>
                </a:solidFill>
                <a:latin typeface="Raleway Medium" charset="0"/>
                <a:ea typeface="Raleway Medium" charset="0"/>
                <a:cs typeface="Raleway Medium" charset="0"/>
              </a:rPr>
              <a:t>*These statements have not been evaluated by the Food and Drug Administration</a:t>
            </a:r>
            <a:r>
              <a:rPr lang="en-US" sz="800">
                <a:solidFill>
                  <a:schemeClr val="tx1">
                    <a:lumMod val="50000"/>
                    <a:lumOff val="50000"/>
                  </a:schemeClr>
                </a:solidFill>
                <a:latin typeface="Raleway Medium" charset="0"/>
                <a:ea typeface="Raleway Medium" charset="0"/>
                <a:cs typeface="Raleway Medium" charset="0"/>
              </a:rPr>
              <a:t>. </a:t>
            </a:r>
            <a:r>
              <a:rPr lang="en-US" sz="800" dirty="0" smtClean="0">
                <a:solidFill>
                  <a:schemeClr val="tx1">
                    <a:lumMod val="50000"/>
                    <a:lumOff val="50000"/>
                  </a:schemeClr>
                </a:solidFill>
                <a:latin typeface="Raleway Medium" charset="0"/>
                <a:ea typeface="Raleway Medium" charset="0"/>
                <a:cs typeface="Raleway Medium" charset="0"/>
              </a:rPr>
              <a:t>This product is not intended to diagnose, treat, cure, or prevent any disease.</a:t>
            </a:r>
            <a:endParaRPr lang="en-US" sz="800" dirty="0">
              <a:solidFill>
                <a:schemeClr val="tx1">
                  <a:lumMod val="50000"/>
                  <a:lumOff val="50000"/>
                </a:schemeClr>
              </a:solidFill>
              <a:latin typeface="Raleway Medium" charset="0"/>
              <a:ea typeface="Raleway Medium" charset="0"/>
              <a:cs typeface="Raleway Medium"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087" y="1260748"/>
            <a:ext cx="2413406" cy="5639319"/>
          </a:xfrm>
          <a:prstGeom prst="rect">
            <a:avLst/>
          </a:prstGeom>
        </p:spPr>
      </p:pic>
    </p:spTree>
    <p:extLst>
      <p:ext uri="{BB962C8B-B14F-4D97-AF65-F5344CB8AC3E}">
        <p14:creationId xmlns:p14="http://schemas.microsoft.com/office/powerpoint/2010/main" val="1997042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731011" y="957838"/>
            <a:ext cx="8460989" cy="811055"/>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5800" dirty="0" smtClean="0">
                <a:solidFill>
                  <a:schemeClr val="tx1">
                    <a:lumMod val="50000"/>
                    <a:lumOff val="50000"/>
                  </a:schemeClr>
                </a:solidFill>
                <a:latin typeface="Raleway Medium" charset="0"/>
                <a:ea typeface="Raleway Medium" charset="0"/>
                <a:cs typeface="Raleway Medium" charset="0"/>
              </a:rPr>
              <a:t>Immortelle</a:t>
            </a:r>
            <a:endParaRPr lang="en-US" sz="5800" dirty="0">
              <a:solidFill>
                <a:schemeClr val="tx1">
                  <a:lumMod val="50000"/>
                  <a:lumOff val="50000"/>
                </a:schemeClr>
              </a:solidFill>
              <a:latin typeface="Raleway Medium" charset="0"/>
              <a:ea typeface="Raleway Medium" charset="0"/>
              <a:cs typeface="Raleway Medium" charset="0"/>
            </a:endParaRPr>
          </a:p>
        </p:txBody>
      </p:sp>
      <p:sp>
        <p:nvSpPr>
          <p:cNvPr id="8" name="Content Placeholder 2"/>
          <p:cNvSpPr txBox="1">
            <a:spLocks/>
          </p:cNvSpPr>
          <p:nvPr/>
        </p:nvSpPr>
        <p:spPr>
          <a:xfrm>
            <a:off x="3716852" y="1968756"/>
            <a:ext cx="7700448" cy="44440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3000"/>
              </a:lnSpc>
            </a:pPr>
            <a:r>
              <a:rPr lang="en-US" dirty="0">
                <a:solidFill>
                  <a:srgbClr val="A2B160"/>
                </a:solidFill>
                <a:latin typeface="Raleway Medium" charset="0"/>
                <a:ea typeface="Raleway Medium" charset="0"/>
                <a:cs typeface="Raleway Medium" charset="0"/>
              </a:rPr>
              <a:t>With a blend of powerful oils in every drop, Immortelle Anti-Aging Blend is formulated </a:t>
            </a:r>
            <a:r>
              <a:rPr lang="en-US" dirty="0" smtClean="0">
                <a:solidFill>
                  <a:srgbClr val="A2B160"/>
                </a:solidFill>
                <a:latin typeface="Raleway Medium" charset="0"/>
                <a:ea typeface="Raleway Medium" charset="0"/>
                <a:cs typeface="Raleway Medium" charset="0"/>
              </a:rPr>
              <a:t>to </a:t>
            </a:r>
            <a:r>
              <a:rPr lang="en-US" dirty="0">
                <a:solidFill>
                  <a:srgbClr val="A2B160"/>
                </a:solidFill>
                <a:latin typeface="Raleway Medium" charset="0"/>
                <a:ea typeface="Raleway Medium" charset="0"/>
                <a:cs typeface="Raleway Medium" charset="0"/>
              </a:rPr>
              <a:t>protect and nourish skin while helping to reduce contributing factors to </a:t>
            </a:r>
            <a:r>
              <a:rPr lang="en-US" dirty="0" smtClean="0">
                <a:solidFill>
                  <a:srgbClr val="A2B160"/>
                </a:solidFill>
                <a:latin typeface="Raleway Medium" charset="0"/>
                <a:ea typeface="Raleway Medium" charset="0"/>
                <a:cs typeface="Raleway Medium" charset="0"/>
              </a:rPr>
              <a:t>the appearance of </a:t>
            </a:r>
            <a:r>
              <a:rPr lang="en-US" dirty="0">
                <a:solidFill>
                  <a:srgbClr val="A2B160"/>
                </a:solidFill>
                <a:latin typeface="Raleway Medium" charset="0"/>
                <a:ea typeface="Raleway Medium" charset="0"/>
                <a:cs typeface="Raleway Medium" charset="0"/>
              </a:rPr>
              <a:t>aging skin.</a:t>
            </a:r>
          </a:p>
          <a:p>
            <a:pPr algn="l">
              <a:lnSpc>
                <a:spcPts val="3900"/>
              </a:lnSpc>
            </a:pPr>
            <a:r>
              <a:rPr lang="en-US" dirty="0" smtClean="0">
                <a:solidFill>
                  <a:schemeClr val="bg1">
                    <a:lumMod val="50000"/>
                  </a:schemeClr>
                </a:solidFill>
                <a:latin typeface="Raleway SemiBold" charset="0"/>
                <a:ea typeface="Raleway SemiBold" charset="0"/>
                <a:cs typeface="Raleway SemiBold" charset="0"/>
              </a:rPr>
              <a:t>Primary </a:t>
            </a:r>
            <a:r>
              <a:rPr lang="en-US" dirty="0">
                <a:solidFill>
                  <a:schemeClr val="bg1">
                    <a:lumMod val="50000"/>
                  </a:schemeClr>
                </a:solidFill>
                <a:latin typeface="Raleway SemiBold" charset="0"/>
                <a:ea typeface="Raleway SemiBold" charset="0"/>
                <a:cs typeface="Raleway SemiBold" charset="0"/>
              </a:rPr>
              <a:t>Benefits</a:t>
            </a:r>
          </a:p>
          <a:p>
            <a:pPr marL="342900" indent="-342900" algn="l">
              <a:lnSpc>
                <a:spcPts val="1800"/>
              </a:lnSpc>
              <a:buFont typeface="Arial" charset="0"/>
              <a:buChar char="•"/>
            </a:pPr>
            <a:r>
              <a:rPr lang="en-US" sz="1750" dirty="0">
                <a:solidFill>
                  <a:schemeClr val="bg1">
                    <a:lumMod val="50000"/>
                  </a:schemeClr>
                </a:solidFill>
                <a:latin typeface="Raleway" charset="0"/>
                <a:ea typeface="Raleway" charset="0"/>
                <a:cs typeface="Raleway" charset="0"/>
              </a:rPr>
              <a:t>Helps to reduce the appearance of fine lines and wrinkles</a:t>
            </a:r>
          </a:p>
          <a:p>
            <a:pPr marL="342900" indent="-342900" algn="l">
              <a:lnSpc>
                <a:spcPts val="1800"/>
              </a:lnSpc>
              <a:buFont typeface="Arial" charset="0"/>
              <a:buChar char="•"/>
            </a:pPr>
            <a:r>
              <a:rPr lang="en-US" sz="1750" dirty="0">
                <a:solidFill>
                  <a:schemeClr val="bg1">
                    <a:lumMod val="50000"/>
                  </a:schemeClr>
                </a:solidFill>
                <a:latin typeface="Raleway" charset="0"/>
                <a:ea typeface="Raleway" charset="0"/>
                <a:cs typeface="Raleway" charset="0"/>
              </a:rPr>
              <a:t>Helps reduce contributing factors to the appearance of aging skin</a:t>
            </a:r>
          </a:p>
          <a:p>
            <a:pPr marL="342900" indent="-342900" algn="l">
              <a:lnSpc>
                <a:spcPts val="1800"/>
              </a:lnSpc>
              <a:buFont typeface="Arial" charset="0"/>
              <a:buChar char="•"/>
            </a:pPr>
            <a:r>
              <a:rPr lang="en-US" sz="1750" dirty="0">
                <a:solidFill>
                  <a:schemeClr val="bg1">
                    <a:lumMod val="50000"/>
                  </a:schemeClr>
                </a:solidFill>
                <a:latin typeface="Raleway" charset="0"/>
                <a:ea typeface="Raleway" charset="0"/>
                <a:cs typeface="Raleway" charset="0"/>
              </a:rPr>
              <a:t>Helps sustain smoother, more radiant, and youthful-looking skin</a:t>
            </a:r>
          </a:p>
        </p:txBody>
      </p:sp>
      <p:sp>
        <p:nvSpPr>
          <p:cNvPr id="10" name="Content Placeholder 2"/>
          <p:cNvSpPr txBox="1">
            <a:spLocks/>
          </p:cNvSpPr>
          <p:nvPr/>
        </p:nvSpPr>
        <p:spPr>
          <a:xfrm>
            <a:off x="4170557" y="6389650"/>
            <a:ext cx="7794702" cy="234176"/>
          </a:xfrm>
          <a:prstGeom prst="rect">
            <a:avLst/>
          </a:prstGeom>
          <a:ln>
            <a:solidFill>
              <a:schemeClr val="tx1">
                <a:lumMod val="50000"/>
                <a:lumOff val="50000"/>
              </a:schemeClr>
            </a:solidFill>
          </a:ln>
        </p:spPr>
        <p:txBody>
          <a:bodyPr vert="horz" lIns="137160" tIns="91440" rIns="0" bIns="0" rtlCol="0" anchor="ctr" anchorCtr="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
              </a:lnSpc>
            </a:pPr>
            <a:r>
              <a:rPr lang="en-US" sz="800" dirty="0">
                <a:solidFill>
                  <a:schemeClr val="tx1">
                    <a:lumMod val="50000"/>
                    <a:lumOff val="50000"/>
                  </a:schemeClr>
                </a:solidFill>
                <a:latin typeface="Raleway Medium" charset="0"/>
                <a:ea typeface="Raleway Medium" charset="0"/>
                <a:cs typeface="Raleway Medium" charset="0"/>
              </a:rPr>
              <a:t>*These statements have not been evaluated by the Food and Drug Administration</a:t>
            </a:r>
            <a:r>
              <a:rPr lang="en-US" sz="800">
                <a:solidFill>
                  <a:schemeClr val="tx1">
                    <a:lumMod val="50000"/>
                    <a:lumOff val="50000"/>
                  </a:schemeClr>
                </a:solidFill>
                <a:latin typeface="Raleway Medium" charset="0"/>
                <a:ea typeface="Raleway Medium" charset="0"/>
                <a:cs typeface="Raleway Medium" charset="0"/>
              </a:rPr>
              <a:t>. </a:t>
            </a:r>
            <a:r>
              <a:rPr lang="en-US" sz="800" dirty="0" smtClean="0">
                <a:solidFill>
                  <a:schemeClr val="tx1">
                    <a:lumMod val="50000"/>
                    <a:lumOff val="50000"/>
                  </a:schemeClr>
                </a:solidFill>
                <a:latin typeface="Raleway Medium" charset="0"/>
                <a:ea typeface="Raleway Medium" charset="0"/>
                <a:cs typeface="Raleway Medium" charset="0"/>
              </a:rPr>
              <a:t>This product is not intended to diagnose, treat, cure, or prevent any disease.</a:t>
            </a:r>
            <a:endParaRPr lang="en-US" sz="800" dirty="0">
              <a:solidFill>
                <a:schemeClr val="tx1">
                  <a:lumMod val="50000"/>
                  <a:lumOff val="50000"/>
                </a:schemeClr>
              </a:solidFill>
              <a:latin typeface="Raleway Medium" charset="0"/>
              <a:ea typeface="Raleway Medium" charset="0"/>
              <a:cs typeface="Raleway Medium" charset="0"/>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27256"/>
          <a:stretch/>
        </p:blipFill>
        <p:spPr>
          <a:xfrm>
            <a:off x="1636894" y="731720"/>
            <a:ext cx="1229678" cy="5798966"/>
          </a:xfrm>
          <a:prstGeom prst="rect">
            <a:avLst/>
          </a:prstGeom>
        </p:spPr>
      </p:pic>
    </p:spTree>
    <p:extLst>
      <p:ext uri="{BB962C8B-B14F-4D97-AF65-F5344CB8AC3E}">
        <p14:creationId xmlns:p14="http://schemas.microsoft.com/office/powerpoint/2010/main" val="1282159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731011" y="957838"/>
            <a:ext cx="8460989" cy="811055"/>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5800" dirty="0" smtClean="0">
                <a:solidFill>
                  <a:schemeClr val="tx1">
                    <a:lumMod val="50000"/>
                    <a:lumOff val="50000"/>
                  </a:schemeClr>
                </a:solidFill>
                <a:latin typeface="Raleway Medium" charset="0"/>
                <a:ea typeface="Raleway Medium" charset="0"/>
                <a:cs typeface="Raleway Medium" charset="0"/>
              </a:rPr>
              <a:t>Product of the Month</a:t>
            </a:r>
            <a:endParaRPr lang="en-US" sz="5800" dirty="0">
              <a:solidFill>
                <a:schemeClr val="tx1">
                  <a:lumMod val="50000"/>
                  <a:lumOff val="50000"/>
                </a:schemeClr>
              </a:solidFill>
              <a:latin typeface="Raleway Medium" charset="0"/>
              <a:ea typeface="Raleway Medium" charset="0"/>
              <a:cs typeface="Raleway Medium" charset="0"/>
            </a:endParaRPr>
          </a:p>
        </p:txBody>
      </p:sp>
      <p:sp>
        <p:nvSpPr>
          <p:cNvPr id="8" name="Content Placeholder 2"/>
          <p:cNvSpPr txBox="1">
            <a:spLocks/>
          </p:cNvSpPr>
          <p:nvPr/>
        </p:nvSpPr>
        <p:spPr>
          <a:xfrm>
            <a:off x="3731010" y="1968756"/>
            <a:ext cx="7357903" cy="42288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3000"/>
              </a:lnSpc>
            </a:pPr>
            <a:r>
              <a:rPr lang="en-US" sz="2800" dirty="0" smtClean="0">
                <a:solidFill>
                  <a:srgbClr val="AE90D3"/>
                </a:solidFill>
                <a:latin typeface="Raleway Medium" charset="0"/>
                <a:ea typeface="Raleway Medium" charset="0"/>
                <a:cs typeface="Raleway Medium" charset="0"/>
              </a:rPr>
              <a:t>d</a:t>
            </a:r>
            <a:r>
              <a:rPr lang="en-US" sz="2800" dirty="0">
                <a:solidFill>
                  <a:srgbClr val="AE90D3"/>
                </a:solidFill>
                <a:latin typeface="Raleway Medium" charset="0"/>
                <a:ea typeface="Raleway Medium" charset="0"/>
                <a:cs typeface="Raleway Medium" charset="0"/>
              </a:rPr>
              <a:t>ō</a:t>
            </a:r>
            <a:r>
              <a:rPr lang="en-US" sz="2800" dirty="0">
                <a:solidFill>
                  <a:srgbClr val="AE90D3"/>
                </a:solidFill>
                <a:latin typeface="Raleway Medium" charset="0"/>
                <a:ea typeface="Raleway Medium" charset="0"/>
                <a:cs typeface="Raleway Medium" charset="0"/>
              </a:rPr>
              <a:t>T</a:t>
            </a:r>
            <a:r>
              <a:rPr lang="en-US" sz="2800" dirty="0" smtClean="0">
                <a:solidFill>
                  <a:srgbClr val="AE90D3"/>
                </a:solidFill>
                <a:latin typeface="Raleway Medium" charset="0"/>
                <a:ea typeface="Raleway Medium" charset="0"/>
                <a:cs typeface="Raleway Medium" charset="0"/>
              </a:rPr>
              <a:t>ERRA Serenity</a:t>
            </a:r>
            <a:r>
              <a:rPr lang="en-US" sz="1800" baseline="90000" dirty="0" smtClean="0">
                <a:solidFill>
                  <a:srgbClr val="AE90D3"/>
                </a:solidFill>
                <a:latin typeface="Raleway" charset="0"/>
                <a:ea typeface="Raleway" charset="0"/>
                <a:cs typeface="Raleway" charset="0"/>
              </a:rPr>
              <a:t>®</a:t>
            </a:r>
            <a:r>
              <a:rPr lang="en-US" sz="2800" dirty="0" smtClean="0">
                <a:solidFill>
                  <a:srgbClr val="AE90D3"/>
                </a:solidFill>
                <a:latin typeface="Raleway Medium" charset="0"/>
                <a:ea typeface="Raleway Medium" charset="0"/>
                <a:cs typeface="Raleway Medium" charset="0"/>
              </a:rPr>
              <a:t> </a:t>
            </a:r>
            <a:r>
              <a:rPr lang="en-US" sz="2800" dirty="0">
                <a:solidFill>
                  <a:srgbClr val="AE90D3"/>
                </a:solidFill>
                <a:latin typeface="Raleway Medium" charset="0"/>
                <a:ea typeface="Raleway Medium" charset="0"/>
                <a:cs typeface="Raleway Medium" charset="0"/>
              </a:rPr>
              <a:t>calms emotions while creating a sense of peace and well-being.</a:t>
            </a:r>
          </a:p>
          <a:p>
            <a:pPr algn="l">
              <a:lnSpc>
                <a:spcPts val="3900"/>
              </a:lnSpc>
            </a:pPr>
            <a:r>
              <a:rPr lang="en-US" dirty="0" smtClean="0">
                <a:solidFill>
                  <a:schemeClr val="bg1">
                    <a:lumMod val="50000"/>
                  </a:schemeClr>
                </a:solidFill>
                <a:latin typeface="Raleway SemiBold" charset="0"/>
                <a:ea typeface="Raleway SemiBold" charset="0"/>
                <a:cs typeface="Raleway SemiBold" charset="0"/>
              </a:rPr>
              <a:t>Primary </a:t>
            </a:r>
            <a:r>
              <a:rPr lang="en-US" dirty="0">
                <a:solidFill>
                  <a:schemeClr val="bg1">
                    <a:lumMod val="50000"/>
                  </a:schemeClr>
                </a:solidFill>
                <a:latin typeface="Raleway SemiBold" charset="0"/>
                <a:ea typeface="Raleway SemiBold" charset="0"/>
                <a:cs typeface="Raleway SemiBold" charset="0"/>
              </a:rPr>
              <a:t>Benefits</a:t>
            </a:r>
          </a:p>
          <a:p>
            <a:pPr marL="342900" indent="-342900" algn="l">
              <a:lnSpc>
                <a:spcPts val="2400"/>
              </a:lnSpc>
              <a:buFont typeface="Arial" charset="0"/>
              <a:buChar char="•"/>
            </a:pPr>
            <a:r>
              <a:rPr lang="en-US" sz="2100" dirty="0">
                <a:solidFill>
                  <a:schemeClr val="bg1">
                    <a:lumMod val="50000"/>
                  </a:schemeClr>
                </a:solidFill>
                <a:latin typeface="Raleway" charset="0"/>
                <a:ea typeface="Raleway" charset="0"/>
                <a:cs typeface="Raleway" charset="0"/>
              </a:rPr>
              <a:t>Promotes relaxation and a restful sleeping environment</a:t>
            </a:r>
          </a:p>
          <a:p>
            <a:pPr marL="342900" indent="-342900" algn="l">
              <a:lnSpc>
                <a:spcPts val="2400"/>
              </a:lnSpc>
              <a:buFont typeface="Arial" charset="0"/>
              <a:buChar char="•"/>
            </a:pPr>
            <a:r>
              <a:rPr lang="en-US" sz="2100" dirty="0">
                <a:solidFill>
                  <a:schemeClr val="bg1">
                    <a:lumMod val="50000"/>
                  </a:schemeClr>
                </a:solidFill>
                <a:latin typeface="Raleway" charset="0"/>
                <a:ea typeface="Raleway" charset="0"/>
                <a:cs typeface="Raleway" charset="0"/>
              </a:rPr>
              <a:t>Lessens feelings of tension and calms emotions</a:t>
            </a:r>
          </a:p>
          <a:p>
            <a:pPr marL="342900" indent="-342900" algn="l">
              <a:lnSpc>
                <a:spcPts val="2400"/>
              </a:lnSpc>
              <a:buFont typeface="Arial" charset="0"/>
              <a:buChar char="•"/>
            </a:pPr>
            <a:r>
              <a:rPr lang="en-US" sz="2100" dirty="0">
                <a:solidFill>
                  <a:schemeClr val="bg1">
                    <a:lumMod val="50000"/>
                  </a:schemeClr>
                </a:solidFill>
                <a:latin typeface="Raleway" charset="0"/>
                <a:ea typeface="Raleway" charset="0"/>
                <a:cs typeface="Raleway" charset="0"/>
              </a:rPr>
              <a:t>Calms the mind and soothes the senses</a:t>
            </a:r>
          </a:p>
          <a:p>
            <a:pPr marL="342900" indent="-342900" algn="l">
              <a:lnSpc>
                <a:spcPts val="2400"/>
              </a:lnSpc>
              <a:buFont typeface="Arial" charset="0"/>
              <a:buChar char="•"/>
            </a:pPr>
            <a:r>
              <a:rPr lang="en-US" sz="2100" dirty="0">
                <a:solidFill>
                  <a:schemeClr val="bg1">
                    <a:lumMod val="50000"/>
                  </a:schemeClr>
                </a:solidFill>
                <a:latin typeface="Raleway" charset="0"/>
                <a:ea typeface="Raleway" charset="0"/>
                <a:cs typeface="Raleway" charset="0"/>
              </a:rPr>
              <a:t>When accompanied with dōTERRA </a:t>
            </a:r>
            <a:r>
              <a:rPr lang="en-US" sz="2100" dirty="0" smtClean="0">
                <a:solidFill>
                  <a:schemeClr val="bg1">
                    <a:lumMod val="50000"/>
                  </a:schemeClr>
                </a:solidFill>
                <a:latin typeface="Raleway" charset="0"/>
                <a:ea typeface="Raleway" charset="0"/>
                <a:cs typeface="Raleway" charset="0"/>
              </a:rPr>
              <a:t>Serenity</a:t>
            </a:r>
            <a:r>
              <a:rPr lang="en-US" sz="1600" baseline="90000" dirty="0" smtClean="0">
                <a:solidFill>
                  <a:schemeClr val="bg1">
                    <a:lumMod val="50000"/>
                  </a:schemeClr>
                </a:solidFill>
                <a:latin typeface="Raleway" charset="0"/>
                <a:ea typeface="Raleway" charset="0"/>
                <a:cs typeface="Raleway" charset="0"/>
              </a:rPr>
              <a:t>®</a:t>
            </a:r>
            <a:r>
              <a:rPr lang="en-US" sz="2100" dirty="0" smtClean="0">
                <a:solidFill>
                  <a:schemeClr val="bg1">
                    <a:lumMod val="50000"/>
                  </a:schemeClr>
                </a:solidFill>
                <a:latin typeface="Raleway" charset="0"/>
                <a:ea typeface="Raleway" charset="0"/>
                <a:cs typeface="Raleway" charset="0"/>
              </a:rPr>
              <a:t> </a:t>
            </a:r>
            <a:r>
              <a:rPr lang="en-US" sz="2100" dirty="0">
                <a:solidFill>
                  <a:schemeClr val="bg1">
                    <a:lumMod val="50000"/>
                  </a:schemeClr>
                </a:solidFill>
                <a:latin typeface="Raleway" charset="0"/>
                <a:ea typeface="Raleway" charset="0"/>
                <a:cs typeface="Raleway" charset="0"/>
              </a:rPr>
              <a:t>Restful Complex Softgels, provides a natural solution for a restful night’s sleep*</a:t>
            </a:r>
          </a:p>
        </p:txBody>
      </p:sp>
      <p:sp>
        <p:nvSpPr>
          <p:cNvPr id="10" name="Content Placeholder 2"/>
          <p:cNvSpPr txBox="1">
            <a:spLocks/>
          </p:cNvSpPr>
          <p:nvPr/>
        </p:nvSpPr>
        <p:spPr>
          <a:xfrm>
            <a:off x="4170557" y="6389650"/>
            <a:ext cx="7794702" cy="234176"/>
          </a:xfrm>
          <a:prstGeom prst="rect">
            <a:avLst/>
          </a:prstGeom>
          <a:ln>
            <a:solidFill>
              <a:schemeClr val="tx1">
                <a:lumMod val="50000"/>
                <a:lumOff val="50000"/>
              </a:schemeClr>
            </a:solidFill>
          </a:ln>
        </p:spPr>
        <p:txBody>
          <a:bodyPr vert="horz" lIns="137160" tIns="91440" rIns="0" bIns="0" rtlCol="0" anchor="ctr" anchorCtr="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
              </a:lnSpc>
            </a:pPr>
            <a:r>
              <a:rPr lang="en-US" sz="800" dirty="0">
                <a:solidFill>
                  <a:schemeClr val="tx1">
                    <a:lumMod val="50000"/>
                    <a:lumOff val="50000"/>
                  </a:schemeClr>
                </a:solidFill>
                <a:latin typeface="Raleway Medium" charset="0"/>
                <a:ea typeface="Raleway Medium" charset="0"/>
                <a:cs typeface="Raleway Medium" charset="0"/>
              </a:rPr>
              <a:t>*These statements have not been evaluated by the Food and Drug Administration. </a:t>
            </a:r>
            <a:r>
              <a:rPr lang="en-US" sz="800" dirty="0" smtClean="0">
                <a:solidFill>
                  <a:schemeClr val="tx1">
                    <a:lumMod val="50000"/>
                    <a:lumOff val="50000"/>
                  </a:schemeClr>
                </a:solidFill>
                <a:latin typeface="Raleway Medium" charset="0"/>
                <a:ea typeface="Raleway Medium" charset="0"/>
                <a:cs typeface="Raleway Medium" charset="0"/>
              </a:rPr>
              <a:t>This product is not intended to diagnose, treat, cure, or prevent any disease.</a:t>
            </a:r>
            <a:endParaRPr lang="en-US" sz="800" dirty="0">
              <a:solidFill>
                <a:schemeClr val="tx1">
                  <a:lumMod val="50000"/>
                  <a:lumOff val="50000"/>
                </a:schemeClr>
              </a:solidFill>
              <a:latin typeface="Raleway Medium" charset="0"/>
              <a:ea typeface="Raleway Medium" charset="0"/>
              <a:cs typeface="Raleway Medium"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552" y="2338350"/>
            <a:ext cx="1285509" cy="4051300"/>
          </a:xfrm>
          <a:prstGeom prst="rect">
            <a:avLst/>
          </a:prstGeom>
        </p:spPr>
      </p:pic>
    </p:spTree>
    <p:extLst>
      <p:ext uri="{BB962C8B-B14F-4D97-AF65-F5344CB8AC3E}">
        <p14:creationId xmlns:p14="http://schemas.microsoft.com/office/powerpoint/2010/main" val="235029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379633" y="2052463"/>
            <a:ext cx="5173134" cy="40335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740"/>
              </a:lnSpc>
            </a:pPr>
            <a:r>
              <a:rPr lang="en-US" sz="3200" b="1" dirty="0" smtClean="0">
                <a:solidFill>
                  <a:srgbClr val="B8A2D3"/>
                </a:solidFill>
                <a:latin typeface="Raleway" charset="0"/>
                <a:ea typeface="Raleway" charset="0"/>
                <a:cs typeface="Raleway" charset="0"/>
              </a:rPr>
              <a:t>Do you like free product?</a:t>
            </a:r>
            <a:endParaRPr lang="en-US" sz="3200" dirty="0">
              <a:solidFill>
                <a:srgbClr val="B8A2D3"/>
              </a:solidFill>
              <a:latin typeface="Raleway" charset="0"/>
              <a:ea typeface="Raleway" charset="0"/>
              <a:cs typeface="Raleway" charset="0"/>
            </a:endParaRPr>
          </a:p>
          <a:p>
            <a:pPr marL="342900" indent="-342900" algn="l">
              <a:lnSpc>
                <a:spcPts val="2740"/>
              </a:lnSpc>
              <a:buFont typeface="Arial" charset="0"/>
              <a:buChar char="•"/>
            </a:pPr>
            <a:r>
              <a:rPr lang="en-US" dirty="0" smtClean="0">
                <a:solidFill>
                  <a:schemeClr val="bg1">
                    <a:lumMod val="50000"/>
                  </a:schemeClr>
                </a:solidFill>
                <a:latin typeface="Raleway" charset="0"/>
                <a:ea typeface="Raleway" charset="0"/>
                <a:cs typeface="Raleway" charset="0"/>
              </a:rPr>
              <a:t>dōTE</a:t>
            </a:r>
            <a:r>
              <a:rPr lang="en-US" dirty="0" smtClean="0">
                <a:solidFill>
                  <a:schemeClr val="tx1">
                    <a:lumMod val="50000"/>
                    <a:lumOff val="50000"/>
                  </a:schemeClr>
                </a:solidFill>
                <a:latin typeface="Raleway" charset="0"/>
                <a:ea typeface="Raleway" charset="0"/>
                <a:cs typeface="Raleway" charset="0"/>
              </a:rPr>
              <a:t>RRA rewards you for ordering regularly</a:t>
            </a:r>
          </a:p>
          <a:p>
            <a:pPr marL="342900" indent="-342900" algn="l">
              <a:lnSpc>
                <a:spcPts val="2740"/>
              </a:lnSpc>
              <a:buFont typeface="Arial" charset="0"/>
              <a:buChar char="•"/>
            </a:pPr>
            <a:r>
              <a:rPr lang="en-US" dirty="0" smtClean="0">
                <a:solidFill>
                  <a:schemeClr val="tx1">
                    <a:lumMod val="50000"/>
                    <a:lumOff val="50000"/>
                  </a:schemeClr>
                </a:solidFill>
                <a:latin typeface="Raleway" charset="0"/>
                <a:ea typeface="Raleway" charset="0"/>
                <a:cs typeface="Raleway" charset="0"/>
              </a:rPr>
              <a:t>Loyalty Rewards is similar to a frequent flyer program</a:t>
            </a:r>
          </a:p>
          <a:p>
            <a:pPr marL="342900" indent="-342900" algn="l">
              <a:lnSpc>
                <a:spcPts val="2740"/>
              </a:lnSpc>
              <a:buFont typeface="Arial" charset="0"/>
              <a:buChar char="•"/>
            </a:pPr>
            <a:r>
              <a:rPr lang="en-US" dirty="0" smtClean="0">
                <a:solidFill>
                  <a:schemeClr val="tx1">
                    <a:lumMod val="50000"/>
                    <a:lumOff val="50000"/>
                  </a:schemeClr>
                </a:solidFill>
                <a:latin typeface="Raleway" charset="0"/>
                <a:ea typeface="Raleway" charset="0"/>
                <a:cs typeface="Raleway" charset="0"/>
              </a:rPr>
              <a:t>Choose different products each month</a:t>
            </a:r>
          </a:p>
          <a:p>
            <a:pPr marL="342900" indent="-342900" algn="l">
              <a:lnSpc>
                <a:spcPts val="2740"/>
              </a:lnSpc>
              <a:buFont typeface="Arial" charset="0"/>
              <a:buChar char="•"/>
            </a:pPr>
            <a:r>
              <a:rPr lang="en-US" dirty="0" smtClean="0">
                <a:solidFill>
                  <a:schemeClr val="tx1">
                    <a:lumMod val="50000"/>
                    <a:lumOff val="50000"/>
                  </a:schemeClr>
                </a:solidFill>
                <a:latin typeface="Raleway" charset="0"/>
                <a:ea typeface="Raleway" charset="0"/>
                <a:cs typeface="Raleway" charset="0"/>
              </a:rPr>
              <a:t>Cancel anytime by contacting member services</a:t>
            </a:r>
          </a:p>
        </p:txBody>
      </p:sp>
      <p:sp>
        <p:nvSpPr>
          <p:cNvPr id="6" name="Title 1"/>
          <p:cNvSpPr txBox="1">
            <a:spLocks/>
          </p:cNvSpPr>
          <p:nvPr/>
        </p:nvSpPr>
        <p:spPr>
          <a:xfrm>
            <a:off x="0" y="912348"/>
            <a:ext cx="12192000" cy="811055"/>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schemeClr val="tx1">
                    <a:lumMod val="50000"/>
                    <a:lumOff val="50000"/>
                  </a:schemeClr>
                </a:solidFill>
                <a:latin typeface="Raleway Medium" charset="0"/>
                <a:ea typeface="Raleway Medium" charset="0"/>
                <a:cs typeface="Raleway Medium" charset="0"/>
              </a:rPr>
              <a:t>Loyalty Rewards Program</a:t>
            </a:r>
            <a:endParaRPr lang="en-US" sz="5000" dirty="0">
              <a:solidFill>
                <a:schemeClr val="tx1">
                  <a:lumMod val="50000"/>
                  <a:lumOff val="50000"/>
                </a:schemeClr>
              </a:solidFill>
              <a:latin typeface="Raleway Medium" charset="0"/>
              <a:ea typeface="Raleway Medium" charset="0"/>
              <a:cs typeface="Raleway Medium"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233" y="2445951"/>
            <a:ext cx="5604322" cy="2101620"/>
          </a:xfrm>
          <a:prstGeom prst="rect">
            <a:avLst/>
          </a:prstGeom>
        </p:spPr>
      </p:pic>
    </p:spTree>
    <p:extLst>
      <p:ext uri="{BB962C8B-B14F-4D97-AF65-F5344CB8AC3E}">
        <p14:creationId xmlns:p14="http://schemas.microsoft.com/office/powerpoint/2010/main" val="2302442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912348"/>
            <a:ext cx="12192000" cy="811055"/>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schemeClr val="tx1">
                    <a:lumMod val="50000"/>
                    <a:lumOff val="50000"/>
                  </a:schemeClr>
                </a:solidFill>
                <a:latin typeface="Raleway Medium" charset="0"/>
                <a:ea typeface="Raleway Medium" charset="0"/>
                <a:cs typeface="Raleway Medium" charset="0"/>
              </a:rPr>
              <a:t>Loyalty Rewards Program Tips</a:t>
            </a:r>
            <a:endParaRPr lang="en-US" sz="5000" dirty="0">
              <a:solidFill>
                <a:schemeClr val="tx1">
                  <a:lumMod val="50000"/>
                  <a:lumOff val="50000"/>
                </a:schemeClr>
              </a:solidFill>
              <a:latin typeface="Raleway Medium" charset="0"/>
              <a:ea typeface="Raleway Medium" charset="0"/>
              <a:cs typeface="Raleway Medium"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601" t="11337" r="3525" b="13862"/>
          <a:stretch/>
        </p:blipFill>
        <p:spPr>
          <a:xfrm>
            <a:off x="731520" y="2194560"/>
            <a:ext cx="10515600" cy="3108960"/>
          </a:xfrm>
          <a:prstGeom prst="rect">
            <a:avLst/>
          </a:prstGeom>
        </p:spPr>
      </p:pic>
    </p:spTree>
    <p:extLst>
      <p:ext uri="{BB962C8B-B14F-4D97-AF65-F5344CB8AC3E}">
        <p14:creationId xmlns:p14="http://schemas.microsoft.com/office/powerpoint/2010/main" val="1271026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912348"/>
            <a:ext cx="12192000" cy="811055"/>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schemeClr val="tx1">
                    <a:lumMod val="50000"/>
                    <a:lumOff val="50000"/>
                  </a:schemeClr>
                </a:solidFill>
                <a:latin typeface="Raleway Medium" charset="0"/>
                <a:ea typeface="Raleway Medium" charset="0"/>
                <a:cs typeface="Raleway Medium" charset="0"/>
              </a:rPr>
              <a:t>Product of the Month</a:t>
            </a:r>
            <a:endParaRPr lang="en-US" sz="5000" dirty="0">
              <a:solidFill>
                <a:schemeClr val="tx1">
                  <a:lumMod val="50000"/>
                  <a:lumOff val="50000"/>
                </a:schemeClr>
              </a:solidFill>
              <a:latin typeface="Raleway Medium" charset="0"/>
              <a:ea typeface="Raleway Medium" charset="0"/>
              <a:cs typeface="Raleway Medium" charset="0"/>
            </a:endParaRPr>
          </a:p>
        </p:txBody>
      </p:sp>
      <p:sp>
        <p:nvSpPr>
          <p:cNvPr id="9" name="Content Placeholder 2"/>
          <p:cNvSpPr txBox="1">
            <a:spLocks/>
          </p:cNvSpPr>
          <p:nvPr/>
        </p:nvSpPr>
        <p:spPr>
          <a:xfrm>
            <a:off x="5668433" y="2070397"/>
            <a:ext cx="6053667" cy="46228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740"/>
              </a:lnSpc>
            </a:pPr>
            <a:r>
              <a:rPr lang="en-US" sz="3200" b="1" dirty="0">
                <a:solidFill>
                  <a:schemeClr val="accent1"/>
                </a:solidFill>
                <a:latin typeface="Raleway" charset="0"/>
                <a:ea typeface="Raleway" charset="0"/>
                <a:cs typeface="Raleway" charset="0"/>
              </a:rPr>
              <a:t>How do I qualify?</a:t>
            </a:r>
            <a:endParaRPr lang="en-US" sz="3200" dirty="0">
              <a:solidFill>
                <a:schemeClr val="accent1"/>
              </a:solidFill>
              <a:latin typeface="Raleway" charset="0"/>
              <a:ea typeface="Raleway" charset="0"/>
              <a:cs typeface="Raleway" charset="0"/>
            </a:endParaRPr>
          </a:p>
          <a:p>
            <a:pPr marL="342900" indent="-342900" algn="l">
              <a:lnSpc>
                <a:spcPts val="2740"/>
              </a:lnSpc>
              <a:buFont typeface="Arial" charset="0"/>
              <a:buChar char="•"/>
            </a:pPr>
            <a:r>
              <a:rPr lang="en-US" sz="2800" dirty="0">
                <a:solidFill>
                  <a:schemeClr val="bg1">
                    <a:lumMod val="50000"/>
                  </a:schemeClr>
                </a:solidFill>
                <a:latin typeface="Raleway" charset="0"/>
                <a:ea typeface="Raleway" charset="0"/>
                <a:cs typeface="Raleway" charset="0"/>
              </a:rPr>
              <a:t>Loyalty Rewards order must be 125PV or higher</a:t>
            </a:r>
          </a:p>
          <a:p>
            <a:pPr marL="342900" indent="-342900" algn="l">
              <a:lnSpc>
                <a:spcPts val="2740"/>
              </a:lnSpc>
              <a:buFont typeface="Arial" charset="0"/>
              <a:buChar char="•"/>
            </a:pPr>
            <a:r>
              <a:rPr lang="en-US" sz="2800" dirty="0">
                <a:solidFill>
                  <a:schemeClr val="bg1">
                    <a:lumMod val="50000"/>
                  </a:schemeClr>
                </a:solidFill>
                <a:latin typeface="Raleway" charset="0"/>
                <a:ea typeface="Raleway" charset="0"/>
                <a:cs typeface="Raleway" charset="0"/>
              </a:rPr>
              <a:t>Loyalty Rewards order placed before the 15</a:t>
            </a:r>
            <a:r>
              <a:rPr lang="en-US" sz="2800" baseline="30000" dirty="0">
                <a:solidFill>
                  <a:schemeClr val="bg1">
                    <a:lumMod val="50000"/>
                  </a:schemeClr>
                </a:solidFill>
                <a:latin typeface="Raleway" charset="0"/>
                <a:ea typeface="Raleway" charset="0"/>
                <a:cs typeface="Raleway" charset="0"/>
              </a:rPr>
              <a:t>th</a:t>
            </a:r>
            <a:r>
              <a:rPr lang="en-US" sz="2800" dirty="0">
                <a:solidFill>
                  <a:schemeClr val="bg1">
                    <a:lumMod val="50000"/>
                  </a:schemeClr>
                </a:solidFill>
                <a:latin typeface="Raleway" charset="0"/>
                <a:ea typeface="Raleway" charset="0"/>
                <a:cs typeface="Raleway" charset="0"/>
              </a:rPr>
              <a:t> of  the month.</a:t>
            </a:r>
            <a:endParaRPr lang="en-US" sz="2800" dirty="0">
              <a:solidFill>
                <a:schemeClr val="tx1">
                  <a:lumMod val="50000"/>
                  <a:lumOff val="50000"/>
                </a:schemeClr>
              </a:solidFill>
              <a:latin typeface="Raleway" charset="0"/>
              <a:ea typeface="Raleway" charset="0"/>
              <a:cs typeface="Raleway"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474" y="2070397"/>
            <a:ext cx="4311772" cy="4319337"/>
          </a:xfrm>
          <a:prstGeom prst="rect">
            <a:avLst/>
          </a:prstGeom>
        </p:spPr>
      </p:pic>
    </p:spTree>
    <p:extLst>
      <p:ext uri="{BB962C8B-B14F-4D97-AF65-F5344CB8AC3E}">
        <p14:creationId xmlns:p14="http://schemas.microsoft.com/office/powerpoint/2010/main" val="381853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842"/>
            <a:ext cx="12192001" cy="6858000"/>
          </a:xfrm>
          <a:prstGeom prst="rect">
            <a:avLst/>
          </a:prstGeom>
        </p:spPr>
      </p:pic>
      <p:sp>
        <p:nvSpPr>
          <p:cNvPr id="5" name="Rectangle 4"/>
          <p:cNvSpPr/>
          <p:nvPr/>
        </p:nvSpPr>
        <p:spPr>
          <a:xfrm>
            <a:off x="0" y="4461129"/>
            <a:ext cx="12192001" cy="1524000"/>
          </a:xfrm>
          <a:prstGeom prst="rect">
            <a:avLst/>
          </a:prstGeom>
          <a:solidFill>
            <a:schemeClr val="bg2">
              <a:lumMod val="2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3741400" y="3860800"/>
            <a:ext cx="184731" cy="369332"/>
          </a:xfrm>
          <a:prstGeom prst="rect">
            <a:avLst/>
          </a:prstGeom>
          <a:noFill/>
        </p:spPr>
        <p:txBody>
          <a:bodyPr wrap="none" rtlCol="0">
            <a:spAutoFit/>
          </a:bodyPr>
          <a:lstStyle/>
          <a:p>
            <a:endParaRPr lang="en-US"/>
          </a:p>
        </p:txBody>
      </p:sp>
      <p:sp>
        <p:nvSpPr>
          <p:cNvPr id="4" name="Title 1"/>
          <p:cNvSpPr txBox="1">
            <a:spLocks/>
          </p:cNvSpPr>
          <p:nvPr/>
        </p:nvSpPr>
        <p:spPr>
          <a:xfrm>
            <a:off x="1733468" y="4655058"/>
            <a:ext cx="9721932" cy="856742"/>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6100"/>
              </a:lnSpc>
            </a:pPr>
            <a:r>
              <a:rPr lang="en-US" sz="6000" dirty="0" smtClean="0">
                <a:solidFill>
                  <a:schemeClr val="bg1"/>
                </a:solidFill>
                <a:latin typeface="Raleway Medium" charset="0"/>
                <a:ea typeface="Raleway Medium" charset="0"/>
                <a:cs typeface="Raleway Medium" charset="0"/>
              </a:rPr>
              <a:t>Little Shifts = Big Impact</a:t>
            </a:r>
            <a:endParaRPr lang="en-US" sz="6000" dirty="0">
              <a:solidFill>
                <a:schemeClr val="bg1"/>
              </a:solidFill>
              <a:latin typeface="Raleway Medium" charset="0"/>
              <a:ea typeface="Raleway Medium" charset="0"/>
              <a:cs typeface="Raleway Medium" charset="0"/>
            </a:endParaRPr>
          </a:p>
        </p:txBody>
      </p:sp>
      <p:sp>
        <p:nvSpPr>
          <p:cNvPr id="7" name="Content Placeholder 2"/>
          <p:cNvSpPr txBox="1">
            <a:spLocks/>
          </p:cNvSpPr>
          <p:nvPr/>
        </p:nvSpPr>
        <p:spPr>
          <a:xfrm>
            <a:off x="4584699" y="5407471"/>
            <a:ext cx="3022600" cy="5635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3300" dirty="0" smtClean="0">
                <a:solidFill>
                  <a:schemeClr val="bg1"/>
                </a:solidFill>
                <a:latin typeface="Raleway" charset="0"/>
                <a:ea typeface="Raleway" charset="0"/>
                <a:cs typeface="Raleway" charset="0"/>
              </a:rPr>
              <a:t>Month 1 Menu</a:t>
            </a:r>
            <a:endParaRPr lang="en-US" sz="3300" dirty="0">
              <a:solidFill>
                <a:schemeClr val="bg1"/>
              </a:solidFill>
              <a:latin typeface="Raleway" charset="0"/>
              <a:ea typeface="Raleway" charset="0"/>
              <a:cs typeface="Raleway" charset="0"/>
            </a:endParaRPr>
          </a:p>
        </p:txBody>
      </p:sp>
    </p:spTree>
    <p:extLst>
      <p:ext uri="{BB962C8B-B14F-4D97-AF65-F5344CB8AC3E}">
        <p14:creationId xmlns:p14="http://schemas.microsoft.com/office/powerpoint/2010/main" val="56088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912348"/>
            <a:ext cx="12192000" cy="811055"/>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schemeClr val="tx1">
                    <a:lumMod val="50000"/>
                    <a:lumOff val="50000"/>
                  </a:schemeClr>
                </a:solidFill>
                <a:latin typeface="Raleway Medium" charset="0"/>
                <a:ea typeface="Raleway Medium" charset="0"/>
                <a:cs typeface="Raleway Medium" charset="0"/>
              </a:rPr>
              <a:t>Month 1 Overview</a:t>
            </a:r>
            <a:endParaRPr lang="en-US" sz="5000" dirty="0">
              <a:solidFill>
                <a:schemeClr val="tx1">
                  <a:lumMod val="50000"/>
                  <a:lumOff val="50000"/>
                </a:schemeClr>
              </a:solidFill>
              <a:latin typeface="Raleway Medium" charset="0"/>
              <a:ea typeface="Raleway Medium" charset="0"/>
              <a:cs typeface="Raleway Medium" charset="0"/>
            </a:endParaRPr>
          </a:p>
        </p:txBody>
      </p:sp>
      <p:sp>
        <p:nvSpPr>
          <p:cNvPr id="5" name="Content Placeholder 2"/>
          <p:cNvSpPr txBox="1">
            <a:spLocks/>
          </p:cNvSpPr>
          <p:nvPr/>
        </p:nvSpPr>
        <p:spPr>
          <a:xfrm>
            <a:off x="5846237" y="1940952"/>
            <a:ext cx="5173134" cy="41230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300"/>
              </a:lnSpc>
            </a:pPr>
            <a:r>
              <a:rPr lang="en-US" sz="2800" b="1" dirty="0" smtClean="0">
                <a:solidFill>
                  <a:srgbClr val="85B3DE"/>
                </a:solidFill>
                <a:latin typeface="Raleway" charset="0"/>
                <a:ea typeface="Raleway" charset="0"/>
                <a:cs typeface="Raleway" charset="0"/>
              </a:rPr>
              <a:t>125Pv LRP Recommendation  </a:t>
            </a:r>
            <a:endParaRPr lang="en-US" sz="2800" b="1" dirty="0">
              <a:solidFill>
                <a:srgbClr val="85B3DE"/>
              </a:solidFill>
              <a:latin typeface="Raleway" charset="0"/>
              <a:ea typeface="Raleway" charset="0"/>
              <a:cs typeface="Raleway" charset="0"/>
            </a:endParaRPr>
          </a:p>
          <a:p>
            <a:pPr marL="342900" indent="-342900" algn="l">
              <a:lnSpc>
                <a:spcPts val="2300"/>
              </a:lnSpc>
              <a:buFont typeface="Arial" charset="0"/>
              <a:buChar char="•"/>
            </a:pPr>
            <a:r>
              <a:rPr lang="en-US" dirty="0" smtClean="0">
                <a:solidFill>
                  <a:schemeClr val="bg1">
                    <a:lumMod val="50000"/>
                  </a:schemeClr>
                </a:solidFill>
                <a:latin typeface="Raleway" charset="0"/>
                <a:ea typeface="Raleway" charset="0"/>
                <a:cs typeface="Raleway" charset="0"/>
              </a:rPr>
              <a:t>Lavender</a:t>
            </a:r>
          </a:p>
          <a:p>
            <a:pPr marL="342900" indent="-342900" algn="l">
              <a:lnSpc>
                <a:spcPts val="2300"/>
              </a:lnSpc>
              <a:buFont typeface="Arial" charset="0"/>
              <a:buChar char="•"/>
            </a:pPr>
            <a:r>
              <a:rPr lang="en-US" dirty="0" smtClean="0">
                <a:solidFill>
                  <a:schemeClr val="bg1">
                    <a:lumMod val="50000"/>
                  </a:schemeClr>
                </a:solidFill>
                <a:latin typeface="Raleway" charset="0"/>
                <a:ea typeface="Raleway" charset="0"/>
                <a:cs typeface="Raleway" charset="0"/>
              </a:rPr>
              <a:t>Lemon </a:t>
            </a:r>
          </a:p>
          <a:p>
            <a:pPr marL="342900" indent="-342900" algn="l">
              <a:lnSpc>
                <a:spcPts val="2300"/>
              </a:lnSpc>
              <a:buFont typeface="Arial" charset="0"/>
              <a:buChar char="•"/>
            </a:pPr>
            <a:r>
              <a:rPr lang="en-US" dirty="0" smtClean="0">
                <a:solidFill>
                  <a:schemeClr val="bg1">
                    <a:lumMod val="50000"/>
                  </a:schemeClr>
                </a:solidFill>
                <a:latin typeface="Raleway" charset="0"/>
                <a:ea typeface="Raleway" charset="0"/>
                <a:cs typeface="Raleway" charset="0"/>
              </a:rPr>
              <a:t>Peppermint</a:t>
            </a:r>
          </a:p>
          <a:p>
            <a:pPr marL="342900" indent="-342900" algn="l">
              <a:lnSpc>
                <a:spcPts val="2300"/>
              </a:lnSpc>
              <a:buFont typeface="Arial" charset="0"/>
              <a:buChar char="•"/>
            </a:pPr>
            <a:r>
              <a:rPr lang="en-US" dirty="0" smtClean="0">
                <a:solidFill>
                  <a:schemeClr val="bg1">
                    <a:lumMod val="50000"/>
                  </a:schemeClr>
                </a:solidFill>
                <a:latin typeface="Raleway" charset="0"/>
                <a:ea typeface="Raleway" charset="0"/>
                <a:cs typeface="Raleway" charset="0"/>
              </a:rPr>
              <a:t>Lemongrass</a:t>
            </a:r>
          </a:p>
          <a:p>
            <a:pPr marL="342900" indent="-342900" algn="l">
              <a:lnSpc>
                <a:spcPts val="2300"/>
              </a:lnSpc>
              <a:buFont typeface="Arial" charset="0"/>
              <a:buChar char="•"/>
            </a:pPr>
            <a:r>
              <a:rPr lang="en-US" dirty="0" smtClean="0">
                <a:solidFill>
                  <a:schemeClr val="bg1">
                    <a:lumMod val="50000"/>
                  </a:schemeClr>
                </a:solidFill>
                <a:latin typeface="Raleway" charset="0"/>
                <a:ea typeface="Raleway" charset="0"/>
                <a:cs typeface="Raleway" charset="0"/>
              </a:rPr>
              <a:t>DigestZen </a:t>
            </a:r>
            <a:r>
              <a:rPr lang="en-US" dirty="0" smtClean="0">
                <a:solidFill>
                  <a:schemeClr val="bg1">
                    <a:lumMod val="50000"/>
                  </a:schemeClr>
                </a:solidFill>
                <a:latin typeface="Raleway" charset="0"/>
                <a:ea typeface="Raleway" charset="0"/>
                <a:cs typeface="Raleway" charset="0"/>
              </a:rPr>
              <a:t>TerraZyme</a:t>
            </a:r>
            <a:r>
              <a:rPr lang="en-US" sz="1800" baseline="90000" dirty="0" smtClean="0">
                <a:solidFill>
                  <a:schemeClr val="bg1">
                    <a:lumMod val="50000"/>
                  </a:schemeClr>
                </a:solidFill>
                <a:latin typeface="Raleway" charset="0"/>
                <a:ea typeface="Raleway" charset="0"/>
                <a:cs typeface="Raleway" charset="0"/>
              </a:rPr>
              <a:t>®</a:t>
            </a:r>
            <a:endParaRPr lang="en-US" dirty="0" smtClean="0">
              <a:solidFill>
                <a:schemeClr val="bg1">
                  <a:lumMod val="50000"/>
                </a:schemeClr>
              </a:solidFill>
              <a:latin typeface="Raleway" charset="0"/>
              <a:ea typeface="Raleway" charset="0"/>
              <a:cs typeface="Raleway" charset="0"/>
            </a:endParaRPr>
          </a:p>
          <a:p>
            <a:pPr marL="342900" indent="-342900" algn="l">
              <a:lnSpc>
                <a:spcPts val="2300"/>
              </a:lnSpc>
              <a:buFont typeface="Arial" charset="0"/>
              <a:buChar char="•"/>
            </a:pPr>
            <a:r>
              <a:rPr lang="en-US" dirty="0" smtClean="0">
                <a:solidFill>
                  <a:schemeClr val="bg1">
                    <a:lumMod val="50000"/>
                  </a:schemeClr>
                </a:solidFill>
                <a:latin typeface="Raleway" charset="0"/>
                <a:ea typeface="Raleway" charset="0"/>
                <a:cs typeface="Raleway" charset="0"/>
              </a:rPr>
              <a:t>PB Assist</a:t>
            </a:r>
            <a:r>
              <a:rPr lang="en-US" dirty="0" smtClean="0">
                <a:solidFill>
                  <a:schemeClr val="bg1">
                    <a:lumMod val="50000"/>
                  </a:schemeClr>
                </a:solidFill>
                <a:latin typeface="Raleway" charset="0"/>
                <a:ea typeface="Raleway" charset="0"/>
                <a:cs typeface="Raleway" charset="0"/>
              </a:rPr>
              <a:t>+</a:t>
            </a:r>
            <a:r>
              <a:rPr lang="en-US" sz="1800" baseline="90000" dirty="0" smtClean="0">
                <a:solidFill>
                  <a:schemeClr val="bg1">
                    <a:lumMod val="50000"/>
                  </a:schemeClr>
                </a:solidFill>
                <a:latin typeface="Raleway" charset="0"/>
                <a:ea typeface="Raleway" charset="0"/>
                <a:cs typeface="Raleway" charset="0"/>
              </a:rPr>
              <a:t>®</a:t>
            </a:r>
            <a:endParaRPr lang="en-US" dirty="0" smtClean="0">
              <a:solidFill>
                <a:schemeClr val="bg1">
                  <a:lumMod val="50000"/>
                </a:schemeClr>
              </a:solidFill>
              <a:latin typeface="Raleway" charset="0"/>
              <a:ea typeface="Raleway" charset="0"/>
              <a:cs typeface="Raleway" charset="0"/>
            </a:endParaRPr>
          </a:p>
          <a:p>
            <a:pPr algn="l">
              <a:lnSpc>
                <a:spcPts val="2300"/>
              </a:lnSpc>
            </a:pPr>
            <a:r>
              <a:rPr lang="en-US" b="1" dirty="0" smtClean="0">
                <a:solidFill>
                  <a:srgbClr val="85B3DE"/>
                </a:solidFill>
                <a:latin typeface="Raleway" charset="0"/>
                <a:ea typeface="Raleway" charset="0"/>
                <a:cs typeface="Raleway" charset="0"/>
              </a:rPr>
              <a:t>Product of the Month</a:t>
            </a:r>
            <a:endParaRPr lang="en-US" b="1" dirty="0">
              <a:solidFill>
                <a:srgbClr val="85B3DE"/>
              </a:solidFill>
              <a:latin typeface="Raleway" charset="0"/>
              <a:ea typeface="Raleway" charset="0"/>
              <a:cs typeface="Raleway" charset="0"/>
            </a:endParaRPr>
          </a:p>
          <a:p>
            <a:pPr marL="342900" indent="-342900" algn="l">
              <a:lnSpc>
                <a:spcPts val="2300"/>
              </a:lnSpc>
              <a:buFont typeface="Arial" charset="0"/>
              <a:buChar char="•"/>
            </a:pPr>
            <a:r>
              <a:rPr lang="en-US" dirty="0" smtClean="0">
                <a:solidFill>
                  <a:schemeClr val="bg1">
                    <a:lumMod val="50000"/>
                  </a:schemeClr>
                </a:solidFill>
                <a:latin typeface="Raleway" charset="0"/>
                <a:ea typeface="Raleway" charset="0"/>
                <a:cs typeface="Raleway" charset="0"/>
              </a:rPr>
              <a:t>5mL </a:t>
            </a:r>
            <a:r>
              <a:rPr lang="en-US" dirty="0">
                <a:solidFill>
                  <a:schemeClr val="bg1">
                    <a:lumMod val="50000"/>
                  </a:schemeClr>
                </a:solidFill>
                <a:latin typeface="Raleway" charset="0"/>
                <a:ea typeface="Raleway" charset="0"/>
                <a:cs typeface="Raleway" charset="0"/>
              </a:rPr>
              <a:t>dōTERRA Serenity</a:t>
            </a:r>
            <a:r>
              <a:rPr lang="en-US" sz="1800" baseline="90000" dirty="0">
                <a:solidFill>
                  <a:schemeClr val="bg1">
                    <a:lumMod val="50000"/>
                  </a:schemeClr>
                </a:solidFill>
                <a:latin typeface="Raleway" charset="0"/>
                <a:ea typeface="Raleway" charset="0"/>
                <a:cs typeface="Raleway" charset="0"/>
              </a:rPr>
              <a:t>®</a:t>
            </a:r>
            <a:endParaRPr lang="en-US" sz="3600" baseline="90000" dirty="0">
              <a:solidFill>
                <a:schemeClr val="tx1">
                  <a:lumMod val="50000"/>
                  <a:lumOff val="50000"/>
                </a:schemeClr>
              </a:solidFill>
              <a:latin typeface="Raleway" charset="0"/>
              <a:ea typeface="Raleway" charset="0"/>
              <a:cs typeface="Raleway"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 y="1940952"/>
            <a:ext cx="4686300" cy="4686300"/>
          </a:xfrm>
          <a:prstGeom prst="rect">
            <a:avLst/>
          </a:prstGeom>
        </p:spPr>
      </p:pic>
    </p:spTree>
    <p:extLst>
      <p:ext uri="{BB962C8B-B14F-4D97-AF65-F5344CB8AC3E}">
        <p14:creationId xmlns:p14="http://schemas.microsoft.com/office/powerpoint/2010/main" val="2581463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912348"/>
            <a:ext cx="12192000" cy="811055"/>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000" dirty="0" smtClean="0">
                <a:solidFill>
                  <a:schemeClr val="tx1">
                    <a:lumMod val="50000"/>
                    <a:lumOff val="50000"/>
                  </a:schemeClr>
                </a:solidFill>
                <a:latin typeface="Raleway Medium" charset="0"/>
                <a:ea typeface="Raleway Medium" charset="0"/>
                <a:cs typeface="Raleway Medium" charset="0"/>
              </a:rPr>
              <a:t>Month 1 Overview</a:t>
            </a:r>
            <a:endParaRPr lang="en-US" sz="5000" dirty="0">
              <a:solidFill>
                <a:schemeClr val="tx1">
                  <a:lumMod val="50000"/>
                  <a:lumOff val="50000"/>
                </a:schemeClr>
              </a:solidFill>
              <a:latin typeface="Raleway Medium" charset="0"/>
              <a:ea typeface="Raleway Medium" charset="0"/>
              <a:cs typeface="Raleway Medium" charset="0"/>
            </a:endParaRPr>
          </a:p>
        </p:txBody>
      </p:sp>
      <p:sp>
        <p:nvSpPr>
          <p:cNvPr id="5" name="Content Placeholder 2"/>
          <p:cNvSpPr txBox="1">
            <a:spLocks/>
          </p:cNvSpPr>
          <p:nvPr/>
        </p:nvSpPr>
        <p:spPr>
          <a:xfrm>
            <a:off x="5846237" y="1940312"/>
            <a:ext cx="5173134" cy="47859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300"/>
              </a:lnSpc>
            </a:pPr>
            <a:r>
              <a:rPr lang="en-US" sz="2800" b="1" dirty="0" smtClean="0">
                <a:solidFill>
                  <a:srgbClr val="85B3DE"/>
                </a:solidFill>
                <a:latin typeface="Raleway" charset="0"/>
                <a:ea typeface="Raleway" charset="0"/>
                <a:cs typeface="Raleway" charset="0"/>
              </a:rPr>
              <a:t>200Pv LRP Recommendation  </a:t>
            </a:r>
            <a:endParaRPr lang="en-US" sz="2800" b="1" dirty="0">
              <a:solidFill>
                <a:srgbClr val="85B3DE"/>
              </a:solidFill>
              <a:latin typeface="Raleway" charset="0"/>
              <a:ea typeface="Raleway" charset="0"/>
              <a:cs typeface="Raleway" charset="0"/>
            </a:endParaRPr>
          </a:p>
          <a:p>
            <a:pPr marL="342900" indent="-342900" algn="l">
              <a:lnSpc>
                <a:spcPts val="2300"/>
              </a:lnSpc>
              <a:buFont typeface="Arial" charset="0"/>
              <a:buChar char="•"/>
            </a:pPr>
            <a:r>
              <a:rPr lang="en-US" dirty="0">
                <a:solidFill>
                  <a:schemeClr val="bg1">
                    <a:lumMod val="50000"/>
                  </a:schemeClr>
                </a:solidFill>
                <a:latin typeface="Raleway" charset="0"/>
                <a:ea typeface="Raleway" charset="0"/>
                <a:cs typeface="Raleway" charset="0"/>
              </a:rPr>
              <a:t>Lavender</a:t>
            </a:r>
          </a:p>
          <a:p>
            <a:pPr marL="342900" indent="-342900" algn="l">
              <a:lnSpc>
                <a:spcPts val="2300"/>
              </a:lnSpc>
              <a:buFont typeface="Arial" charset="0"/>
              <a:buChar char="•"/>
            </a:pPr>
            <a:r>
              <a:rPr lang="en-US" dirty="0">
                <a:solidFill>
                  <a:schemeClr val="bg1">
                    <a:lumMod val="50000"/>
                  </a:schemeClr>
                </a:solidFill>
                <a:latin typeface="Raleway" charset="0"/>
                <a:ea typeface="Raleway" charset="0"/>
                <a:cs typeface="Raleway" charset="0"/>
              </a:rPr>
              <a:t>Lemon </a:t>
            </a:r>
            <a:endParaRPr lang="en-US" dirty="0" smtClean="0">
              <a:solidFill>
                <a:schemeClr val="bg1">
                  <a:lumMod val="50000"/>
                </a:schemeClr>
              </a:solidFill>
              <a:latin typeface="Raleway" charset="0"/>
              <a:ea typeface="Raleway" charset="0"/>
              <a:cs typeface="Raleway" charset="0"/>
            </a:endParaRPr>
          </a:p>
          <a:p>
            <a:pPr marL="342900" indent="-342900" algn="l">
              <a:lnSpc>
                <a:spcPts val="2300"/>
              </a:lnSpc>
              <a:buFont typeface="Arial" charset="0"/>
              <a:buChar char="•"/>
            </a:pPr>
            <a:r>
              <a:rPr lang="en-US" dirty="0" smtClean="0">
                <a:solidFill>
                  <a:schemeClr val="bg1">
                    <a:lumMod val="50000"/>
                  </a:schemeClr>
                </a:solidFill>
                <a:latin typeface="Raleway" charset="0"/>
                <a:ea typeface="Raleway" charset="0"/>
                <a:cs typeface="Raleway" charset="0"/>
              </a:rPr>
              <a:t>Peppermint</a:t>
            </a:r>
            <a:endParaRPr lang="en-US" dirty="0">
              <a:solidFill>
                <a:schemeClr val="bg1">
                  <a:lumMod val="50000"/>
                </a:schemeClr>
              </a:solidFill>
              <a:latin typeface="Raleway" charset="0"/>
              <a:ea typeface="Raleway" charset="0"/>
              <a:cs typeface="Raleway" charset="0"/>
            </a:endParaRPr>
          </a:p>
          <a:p>
            <a:pPr marL="342900" indent="-342900" algn="l">
              <a:lnSpc>
                <a:spcPts val="2300"/>
              </a:lnSpc>
              <a:buFont typeface="Arial" charset="0"/>
              <a:buChar char="•"/>
            </a:pPr>
            <a:r>
              <a:rPr lang="en-US" dirty="0">
                <a:solidFill>
                  <a:schemeClr val="bg1">
                    <a:lumMod val="50000"/>
                  </a:schemeClr>
                </a:solidFill>
                <a:latin typeface="Raleway" charset="0"/>
                <a:ea typeface="Raleway" charset="0"/>
                <a:cs typeface="Raleway" charset="0"/>
              </a:rPr>
              <a:t>Lemongrass</a:t>
            </a:r>
          </a:p>
          <a:p>
            <a:pPr marL="342900" indent="-342900" algn="l">
              <a:lnSpc>
                <a:spcPts val="2300"/>
              </a:lnSpc>
              <a:buFont typeface="Arial" charset="0"/>
              <a:buChar char="•"/>
            </a:pPr>
            <a:r>
              <a:rPr lang="en-US" dirty="0">
                <a:solidFill>
                  <a:schemeClr val="bg1">
                    <a:lumMod val="50000"/>
                  </a:schemeClr>
                </a:solidFill>
                <a:latin typeface="Raleway" charset="0"/>
                <a:ea typeface="Raleway" charset="0"/>
                <a:cs typeface="Raleway" charset="0"/>
              </a:rPr>
              <a:t>DigestZen </a:t>
            </a:r>
            <a:r>
              <a:rPr lang="en-US" dirty="0" smtClean="0">
                <a:solidFill>
                  <a:schemeClr val="bg1">
                    <a:lumMod val="50000"/>
                  </a:schemeClr>
                </a:solidFill>
                <a:latin typeface="Raleway" charset="0"/>
                <a:ea typeface="Raleway" charset="0"/>
                <a:cs typeface="Raleway" charset="0"/>
              </a:rPr>
              <a:t>TerraZyme</a:t>
            </a:r>
            <a:r>
              <a:rPr lang="en-US" sz="1400" baseline="90000" dirty="0">
                <a:solidFill>
                  <a:schemeClr val="bg1">
                    <a:lumMod val="50000"/>
                  </a:schemeClr>
                </a:solidFill>
                <a:latin typeface="Raleway" charset="0"/>
                <a:ea typeface="Raleway" charset="0"/>
                <a:cs typeface="Raleway" charset="0"/>
              </a:rPr>
              <a:t>®</a:t>
            </a:r>
          </a:p>
          <a:p>
            <a:pPr marL="342900" indent="-342900" algn="l">
              <a:lnSpc>
                <a:spcPts val="2300"/>
              </a:lnSpc>
              <a:buFont typeface="Arial" charset="0"/>
              <a:buChar char="•"/>
            </a:pPr>
            <a:r>
              <a:rPr lang="en-US" dirty="0">
                <a:solidFill>
                  <a:schemeClr val="bg1">
                    <a:lumMod val="50000"/>
                  </a:schemeClr>
                </a:solidFill>
                <a:latin typeface="Raleway" charset="0"/>
                <a:ea typeface="Raleway" charset="0"/>
                <a:cs typeface="Raleway" charset="0"/>
              </a:rPr>
              <a:t>PB Assist</a:t>
            </a:r>
            <a:r>
              <a:rPr lang="en-US" dirty="0" smtClean="0">
                <a:solidFill>
                  <a:schemeClr val="bg1">
                    <a:lumMod val="50000"/>
                  </a:schemeClr>
                </a:solidFill>
                <a:latin typeface="Raleway" charset="0"/>
                <a:ea typeface="Raleway" charset="0"/>
                <a:cs typeface="Raleway" charset="0"/>
              </a:rPr>
              <a:t>+</a:t>
            </a:r>
            <a:r>
              <a:rPr lang="en-US" sz="1400" baseline="90000" dirty="0">
                <a:solidFill>
                  <a:schemeClr val="bg1">
                    <a:lumMod val="50000"/>
                  </a:schemeClr>
                </a:solidFill>
                <a:latin typeface="Raleway" charset="0"/>
                <a:ea typeface="Raleway" charset="0"/>
                <a:cs typeface="Raleway" charset="0"/>
              </a:rPr>
              <a:t>®</a:t>
            </a:r>
          </a:p>
          <a:p>
            <a:pPr marL="342900" indent="-342900" algn="l">
              <a:lnSpc>
                <a:spcPts val="2300"/>
              </a:lnSpc>
              <a:buFont typeface="Arial" charset="0"/>
              <a:buChar char="•"/>
            </a:pPr>
            <a:r>
              <a:rPr lang="en-US" dirty="0" smtClean="0">
                <a:solidFill>
                  <a:schemeClr val="bg1">
                    <a:lumMod val="50000"/>
                  </a:schemeClr>
                </a:solidFill>
                <a:latin typeface="Raleway" charset="0"/>
                <a:ea typeface="Raleway" charset="0"/>
                <a:cs typeface="Raleway" charset="0"/>
              </a:rPr>
              <a:t>Zendocrine</a:t>
            </a:r>
            <a:r>
              <a:rPr lang="en-US" sz="1400" baseline="90000" dirty="0">
                <a:solidFill>
                  <a:schemeClr val="bg1">
                    <a:lumMod val="50000"/>
                  </a:schemeClr>
                </a:solidFill>
                <a:latin typeface="Raleway" charset="0"/>
                <a:ea typeface="Raleway" charset="0"/>
                <a:cs typeface="Raleway" charset="0"/>
              </a:rPr>
              <a:t>®</a:t>
            </a:r>
          </a:p>
          <a:p>
            <a:pPr marL="342900" indent="-342900" algn="l">
              <a:lnSpc>
                <a:spcPts val="2300"/>
              </a:lnSpc>
              <a:buFont typeface="Arial" charset="0"/>
              <a:buChar char="•"/>
            </a:pPr>
            <a:r>
              <a:rPr lang="en-US" dirty="0" smtClean="0">
                <a:solidFill>
                  <a:schemeClr val="bg1">
                    <a:lumMod val="50000"/>
                  </a:schemeClr>
                </a:solidFill>
                <a:latin typeface="Raleway" charset="0"/>
                <a:ea typeface="Raleway" charset="0"/>
                <a:cs typeface="Raleway" charset="0"/>
              </a:rPr>
              <a:t>DDR Prime</a:t>
            </a:r>
            <a:r>
              <a:rPr lang="en-US" sz="1400" baseline="90000" dirty="0">
                <a:solidFill>
                  <a:schemeClr val="bg1">
                    <a:lumMod val="50000"/>
                  </a:schemeClr>
                </a:solidFill>
                <a:latin typeface="Raleway" charset="0"/>
                <a:ea typeface="Raleway" charset="0"/>
                <a:cs typeface="Raleway" charset="0"/>
              </a:rPr>
              <a:t>®</a:t>
            </a:r>
          </a:p>
          <a:p>
            <a:pPr algn="l">
              <a:lnSpc>
                <a:spcPts val="2300"/>
              </a:lnSpc>
            </a:pPr>
            <a:r>
              <a:rPr lang="en-US" b="1" dirty="0" smtClean="0">
                <a:solidFill>
                  <a:srgbClr val="85B3DE"/>
                </a:solidFill>
                <a:latin typeface="Raleway" charset="0"/>
                <a:ea typeface="Raleway" charset="0"/>
                <a:cs typeface="Raleway" charset="0"/>
              </a:rPr>
              <a:t>Product of the Month</a:t>
            </a:r>
            <a:endParaRPr lang="en-US" b="1" dirty="0">
              <a:solidFill>
                <a:srgbClr val="85B3DE"/>
              </a:solidFill>
              <a:latin typeface="Raleway" charset="0"/>
              <a:ea typeface="Raleway" charset="0"/>
              <a:cs typeface="Raleway" charset="0"/>
            </a:endParaRPr>
          </a:p>
          <a:p>
            <a:pPr marL="342900" indent="-342900" algn="l">
              <a:lnSpc>
                <a:spcPts val="2300"/>
              </a:lnSpc>
              <a:buFont typeface="Arial" charset="0"/>
              <a:buChar char="•"/>
            </a:pPr>
            <a:r>
              <a:rPr lang="en-US" dirty="0" smtClean="0">
                <a:solidFill>
                  <a:schemeClr val="bg1">
                    <a:lumMod val="50000"/>
                  </a:schemeClr>
                </a:solidFill>
                <a:latin typeface="Raleway" charset="0"/>
                <a:ea typeface="Raleway" charset="0"/>
                <a:cs typeface="Raleway" charset="0"/>
              </a:rPr>
              <a:t>5mL </a:t>
            </a:r>
            <a:r>
              <a:rPr lang="en-US" dirty="0">
                <a:solidFill>
                  <a:schemeClr val="bg1">
                    <a:lumMod val="50000"/>
                  </a:schemeClr>
                </a:solidFill>
                <a:latin typeface="Raleway" charset="0"/>
                <a:ea typeface="Raleway" charset="0"/>
                <a:cs typeface="Raleway" charset="0"/>
              </a:rPr>
              <a:t>dōTERRA </a:t>
            </a:r>
            <a:r>
              <a:rPr lang="en-US" dirty="0" smtClean="0">
                <a:solidFill>
                  <a:schemeClr val="bg1">
                    <a:lumMod val="50000"/>
                  </a:schemeClr>
                </a:solidFill>
                <a:latin typeface="Raleway" charset="0"/>
                <a:ea typeface="Raleway" charset="0"/>
                <a:cs typeface="Raleway" charset="0"/>
              </a:rPr>
              <a:t>Serenity</a:t>
            </a:r>
            <a:r>
              <a:rPr lang="en-US" sz="1400" baseline="90000" dirty="0" smtClean="0">
                <a:solidFill>
                  <a:schemeClr val="bg1">
                    <a:lumMod val="50000"/>
                  </a:schemeClr>
                </a:solidFill>
                <a:latin typeface="Raleway" charset="0"/>
                <a:ea typeface="Raleway" charset="0"/>
                <a:cs typeface="Raleway" charset="0"/>
              </a:rPr>
              <a:t>®</a:t>
            </a:r>
            <a:endParaRPr lang="en-US" sz="2800" baseline="90000" dirty="0">
              <a:solidFill>
                <a:schemeClr val="tx1">
                  <a:lumMod val="50000"/>
                  <a:lumOff val="50000"/>
                </a:schemeClr>
              </a:solidFill>
              <a:latin typeface="Raleway" charset="0"/>
              <a:ea typeface="Raleway" charset="0"/>
              <a:cs typeface="Raleway" charset="0"/>
            </a:endParaRPr>
          </a:p>
          <a:p>
            <a:pPr marL="342900" indent="-342900" algn="l">
              <a:lnSpc>
                <a:spcPts val="2740"/>
              </a:lnSpc>
              <a:buFont typeface="Arial" charset="0"/>
              <a:buChar char="•"/>
            </a:pPr>
            <a:endParaRPr lang="en-US" dirty="0">
              <a:solidFill>
                <a:schemeClr val="tx1">
                  <a:lumMod val="50000"/>
                  <a:lumOff val="50000"/>
                </a:schemeClr>
              </a:solidFill>
              <a:latin typeface="Raleway" charset="0"/>
              <a:ea typeface="Raleway" charset="0"/>
              <a:cs typeface="Raleway"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40312"/>
            <a:ext cx="4699000" cy="4699000"/>
          </a:xfrm>
          <a:prstGeom prst="rect">
            <a:avLst/>
          </a:prstGeom>
        </p:spPr>
      </p:pic>
    </p:spTree>
    <p:extLst>
      <p:ext uri="{BB962C8B-B14F-4D97-AF65-F5344CB8AC3E}">
        <p14:creationId xmlns:p14="http://schemas.microsoft.com/office/powerpoint/2010/main" val="3160848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731011" y="689323"/>
            <a:ext cx="8460989" cy="811055"/>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5800" dirty="0" smtClean="0">
                <a:solidFill>
                  <a:schemeClr val="tx1">
                    <a:lumMod val="50000"/>
                    <a:lumOff val="50000"/>
                  </a:schemeClr>
                </a:solidFill>
                <a:latin typeface="Raleway Medium" charset="0"/>
                <a:ea typeface="Raleway Medium" charset="0"/>
                <a:cs typeface="Raleway Medium" charset="0"/>
              </a:rPr>
              <a:t>Lavender</a:t>
            </a:r>
            <a:endParaRPr lang="en-US" sz="5800" dirty="0">
              <a:solidFill>
                <a:schemeClr val="tx1">
                  <a:lumMod val="50000"/>
                  <a:lumOff val="50000"/>
                </a:schemeClr>
              </a:solidFill>
              <a:latin typeface="Raleway Medium" charset="0"/>
              <a:ea typeface="Raleway Medium" charset="0"/>
              <a:cs typeface="Raleway Medium"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3613"/>
          <a:stretch/>
        </p:blipFill>
        <p:spPr>
          <a:xfrm>
            <a:off x="1389265" y="1723987"/>
            <a:ext cx="1600200" cy="5141270"/>
          </a:xfrm>
          <a:prstGeom prst="rect">
            <a:avLst/>
          </a:prstGeom>
        </p:spPr>
      </p:pic>
      <p:sp>
        <p:nvSpPr>
          <p:cNvPr id="8" name="Content Placeholder 2"/>
          <p:cNvSpPr txBox="1">
            <a:spLocks/>
          </p:cNvSpPr>
          <p:nvPr/>
        </p:nvSpPr>
        <p:spPr>
          <a:xfrm>
            <a:off x="3716851" y="1700241"/>
            <a:ext cx="7768905" cy="44440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3000"/>
              </a:lnSpc>
            </a:pPr>
            <a:r>
              <a:rPr lang="en-US" sz="2800" dirty="0" smtClean="0">
                <a:solidFill>
                  <a:srgbClr val="AE90D3"/>
                </a:solidFill>
                <a:latin typeface="Raleway Medium" charset="0"/>
                <a:ea typeface="Raleway Medium" charset="0"/>
                <a:cs typeface="Raleway Medium" charset="0"/>
              </a:rPr>
              <a:t>A must-have </a:t>
            </a:r>
            <a:r>
              <a:rPr lang="en-US" sz="2800" dirty="0">
                <a:solidFill>
                  <a:srgbClr val="AE90D3"/>
                </a:solidFill>
                <a:latin typeface="Raleway Medium" charset="0"/>
                <a:ea typeface="Raleway Medium" charset="0"/>
                <a:cs typeface="Raleway Medium" charset="0"/>
              </a:rPr>
              <a:t>oil to keep on hand at all times due to its versatile uses, including calming and relaxing properties that promote peaceful sleep and ease feelings of tension.*</a:t>
            </a:r>
          </a:p>
          <a:p>
            <a:pPr algn="l">
              <a:lnSpc>
                <a:spcPts val="3800"/>
              </a:lnSpc>
            </a:pPr>
            <a:r>
              <a:rPr lang="en-US" dirty="0" smtClean="0">
                <a:solidFill>
                  <a:schemeClr val="bg1">
                    <a:lumMod val="50000"/>
                  </a:schemeClr>
                </a:solidFill>
                <a:latin typeface="Raleway SemiBold" charset="0"/>
                <a:ea typeface="Raleway SemiBold" charset="0"/>
                <a:cs typeface="Raleway SemiBold" charset="0"/>
              </a:rPr>
              <a:t>Primary </a:t>
            </a:r>
            <a:r>
              <a:rPr lang="en-US" dirty="0">
                <a:solidFill>
                  <a:schemeClr val="bg1">
                    <a:lumMod val="50000"/>
                  </a:schemeClr>
                </a:solidFill>
                <a:latin typeface="Raleway SemiBold" charset="0"/>
                <a:ea typeface="Raleway SemiBold" charset="0"/>
                <a:cs typeface="Raleway SemiBold" charset="0"/>
              </a:rPr>
              <a:t>Benefits</a:t>
            </a:r>
          </a:p>
          <a:p>
            <a:pPr marL="342900" indent="-342900" algn="l">
              <a:lnSpc>
                <a:spcPts val="2400"/>
              </a:lnSpc>
              <a:buFont typeface="Arial" charset="0"/>
              <a:buChar char="•"/>
            </a:pPr>
            <a:r>
              <a:rPr lang="en-US" sz="2300" dirty="0">
                <a:solidFill>
                  <a:schemeClr val="bg1">
                    <a:lumMod val="50000"/>
                  </a:schemeClr>
                </a:solidFill>
                <a:latin typeface="Raleway" charset="0"/>
                <a:ea typeface="Raleway" charset="0"/>
                <a:cs typeface="Raleway" charset="0"/>
              </a:rPr>
              <a:t>Soothes occasional skin irritations</a:t>
            </a:r>
          </a:p>
          <a:p>
            <a:pPr marL="342900" indent="-342900" algn="l">
              <a:lnSpc>
                <a:spcPts val="2400"/>
              </a:lnSpc>
              <a:buFont typeface="Arial" charset="0"/>
              <a:buChar char="•"/>
            </a:pPr>
            <a:r>
              <a:rPr lang="en-US" sz="2300" dirty="0">
                <a:solidFill>
                  <a:schemeClr val="bg1">
                    <a:lumMod val="50000"/>
                  </a:schemeClr>
                </a:solidFill>
                <a:latin typeface="Raleway" charset="0"/>
                <a:ea typeface="Raleway" charset="0"/>
                <a:cs typeface="Raleway" charset="0"/>
              </a:rPr>
              <a:t>Taken internally, Lavender reduces anxious feelings and promotes peaceful sleep*</a:t>
            </a:r>
          </a:p>
          <a:p>
            <a:pPr marL="342900" indent="-342900" algn="l">
              <a:lnSpc>
                <a:spcPts val="2400"/>
              </a:lnSpc>
              <a:buFont typeface="Arial" charset="0"/>
              <a:buChar char="•"/>
            </a:pPr>
            <a:r>
              <a:rPr lang="en-US" sz="2300" dirty="0">
                <a:solidFill>
                  <a:schemeClr val="bg1">
                    <a:lumMod val="50000"/>
                  </a:schemeClr>
                </a:solidFill>
                <a:latin typeface="Raleway" charset="0"/>
                <a:ea typeface="Raleway" charset="0"/>
                <a:cs typeface="Raleway" charset="0"/>
              </a:rPr>
              <a:t>Helps ease feelings of tension</a:t>
            </a:r>
            <a:r>
              <a:rPr lang="en-US" sz="2300" dirty="0" smtClean="0">
                <a:solidFill>
                  <a:schemeClr val="bg1">
                    <a:lumMod val="50000"/>
                  </a:schemeClr>
                </a:solidFill>
                <a:latin typeface="Raleway" charset="0"/>
                <a:ea typeface="Raleway" charset="0"/>
                <a:cs typeface="Raleway" charset="0"/>
              </a:rPr>
              <a:t>.*</a:t>
            </a:r>
            <a:endParaRPr lang="en-US" sz="2300" dirty="0">
              <a:solidFill>
                <a:schemeClr val="bg1">
                  <a:lumMod val="50000"/>
                </a:schemeClr>
              </a:solidFill>
              <a:latin typeface="Raleway" charset="0"/>
              <a:ea typeface="Raleway" charset="0"/>
              <a:cs typeface="Raleway" charset="0"/>
            </a:endParaRPr>
          </a:p>
        </p:txBody>
      </p:sp>
      <p:sp>
        <p:nvSpPr>
          <p:cNvPr id="10" name="Content Placeholder 2"/>
          <p:cNvSpPr txBox="1">
            <a:spLocks/>
          </p:cNvSpPr>
          <p:nvPr/>
        </p:nvSpPr>
        <p:spPr>
          <a:xfrm>
            <a:off x="4170557" y="6389650"/>
            <a:ext cx="7794702" cy="234176"/>
          </a:xfrm>
          <a:prstGeom prst="rect">
            <a:avLst/>
          </a:prstGeom>
          <a:ln>
            <a:solidFill>
              <a:schemeClr val="tx1">
                <a:lumMod val="50000"/>
                <a:lumOff val="50000"/>
              </a:schemeClr>
            </a:solidFill>
          </a:ln>
        </p:spPr>
        <p:txBody>
          <a:bodyPr vert="horz" lIns="137160" tIns="91440" rIns="0" bIns="0" rtlCol="0" anchor="ctr" anchorCtr="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
              </a:lnSpc>
            </a:pPr>
            <a:r>
              <a:rPr lang="en-US" sz="800" dirty="0">
                <a:solidFill>
                  <a:schemeClr val="tx1">
                    <a:lumMod val="50000"/>
                    <a:lumOff val="50000"/>
                  </a:schemeClr>
                </a:solidFill>
                <a:latin typeface="Raleway Medium" charset="0"/>
                <a:ea typeface="Raleway Medium" charset="0"/>
                <a:cs typeface="Raleway Medium" charset="0"/>
              </a:rPr>
              <a:t>*These statements have not been evaluated by the Food and Drug Administration</a:t>
            </a:r>
            <a:r>
              <a:rPr lang="en-US" sz="800">
                <a:solidFill>
                  <a:schemeClr val="tx1">
                    <a:lumMod val="50000"/>
                    <a:lumOff val="50000"/>
                  </a:schemeClr>
                </a:solidFill>
                <a:latin typeface="Raleway Medium" charset="0"/>
                <a:ea typeface="Raleway Medium" charset="0"/>
                <a:cs typeface="Raleway Medium" charset="0"/>
              </a:rPr>
              <a:t>. </a:t>
            </a:r>
            <a:r>
              <a:rPr lang="en-US" sz="800" dirty="0" smtClean="0">
                <a:solidFill>
                  <a:schemeClr val="tx1">
                    <a:lumMod val="50000"/>
                    <a:lumOff val="50000"/>
                  </a:schemeClr>
                </a:solidFill>
                <a:latin typeface="Raleway Medium" charset="0"/>
                <a:ea typeface="Raleway Medium" charset="0"/>
                <a:cs typeface="Raleway Medium" charset="0"/>
              </a:rPr>
              <a:t>This product is not intended to diagnose, treat, cure, or prevent any disease.</a:t>
            </a:r>
            <a:endParaRPr lang="en-US" sz="800" dirty="0">
              <a:solidFill>
                <a:schemeClr val="tx1">
                  <a:lumMod val="50000"/>
                  <a:lumOff val="50000"/>
                </a:schemeClr>
              </a:solidFill>
              <a:latin typeface="Raleway Medium" charset="0"/>
              <a:ea typeface="Raleway Medium" charset="0"/>
              <a:cs typeface="Raleway Medium" charset="0"/>
            </a:endParaRPr>
          </a:p>
        </p:txBody>
      </p:sp>
    </p:spTree>
    <p:extLst>
      <p:ext uri="{BB962C8B-B14F-4D97-AF65-F5344CB8AC3E}">
        <p14:creationId xmlns:p14="http://schemas.microsoft.com/office/powerpoint/2010/main" val="3885494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731011" y="689323"/>
            <a:ext cx="8460989" cy="811055"/>
          </a:xfrm>
          <a:prstGeom prst="rect">
            <a:avLst/>
          </a:prstGeom>
        </p:spPr>
        <p:txBody>
          <a:bodyPr lIns="0" tIns="0" rIns="0" bIns="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5800" dirty="0" smtClean="0">
                <a:solidFill>
                  <a:schemeClr val="tx1">
                    <a:lumMod val="50000"/>
                    <a:lumOff val="50000"/>
                  </a:schemeClr>
                </a:solidFill>
                <a:latin typeface="Raleway Medium" charset="0"/>
                <a:ea typeface="Raleway Medium" charset="0"/>
                <a:cs typeface="Raleway Medium" charset="0"/>
              </a:rPr>
              <a:t>Lemon</a:t>
            </a:r>
            <a:endParaRPr lang="en-US" sz="5800" dirty="0">
              <a:solidFill>
                <a:schemeClr val="tx1">
                  <a:lumMod val="50000"/>
                  <a:lumOff val="50000"/>
                </a:schemeClr>
              </a:solidFill>
              <a:latin typeface="Raleway Medium" charset="0"/>
              <a:ea typeface="Raleway Medium" charset="0"/>
              <a:cs typeface="Raleway Medium" charset="0"/>
            </a:endParaRPr>
          </a:p>
        </p:txBody>
      </p:sp>
      <p:sp>
        <p:nvSpPr>
          <p:cNvPr id="8" name="Content Placeholder 2"/>
          <p:cNvSpPr txBox="1">
            <a:spLocks/>
          </p:cNvSpPr>
          <p:nvPr/>
        </p:nvSpPr>
        <p:spPr>
          <a:xfrm>
            <a:off x="3716851" y="1700241"/>
            <a:ext cx="7768905" cy="44440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3000"/>
              </a:lnSpc>
            </a:pPr>
            <a:r>
              <a:rPr lang="en-US" sz="2800" dirty="0">
                <a:solidFill>
                  <a:srgbClr val="F6BE44"/>
                </a:solidFill>
                <a:latin typeface="Raleway Medium" charset="0"/>
                <a:ea typeface="Raleway Medium" charset="0"/>
                <a:cs typeface="Raleway Medium" charset="0"/>
              </a:rPr>
              <a:t>The cleansing, purifying, and invigorating properties of Lemon make it one of the most versatile oils, not to mention the top-selling essential oil that </a:t>
            </a:r>
            <a:r>
              <a:rPr lang="en-US" sz="2800" dirty="0" smtClean="0">
                <a:solidFill>
                  <a:srgbClr val="F6BE44"/>
                </a:solidFill>
                <a:latin typeface="Raleway Medium" charset="0"/>
                <a:ea typeface="Raleway Medium" charset="0"/>
                <a:cs typeface="Raleway Medium" charset="0"/>
              </a:rPr>
              <a:t>dōTERRA</a:t>
            </a:r>
            <a:r>
              <a:rPr lang="en-US" sz="2000" baseline="90000" dirty="0" smtClean="0">
                <a:solidFill>
                  <a:srgbClr val="F6BE44"/>
                </a:solidFill>
                <a:latin typeface="Raleway" charset="0"/>
                <a:ea typeface="Raleway" charset="0"/>
                <a:cs typeface="Raleway" charset="0"/>
              </a:rPr>
              <a:t>®</a:t>
            </a:r>
            <a:r>
              <a:rPr lang="en-US" sz="2800" dirty="0" smtClean="0">
                <a:solidFill>
                  <a:srgbClr val="F6BE44"/>
                </a:solidFill>
                <a:latin typeface="Raleway Medium" charset="0"/>
                <a:ea typeface="Raleway Medium" charset="0"/>
                <a:cs typeface="Raleway Medium" charset="0"/>
              </a:rPr>
              <a:t> </a:t>
            </a:r>
            <a:r>
              <a:rPr lang="en-US" sz="2800" dirty="0">
                <a:solidFill>
                  <a:srgbClr val="F6BE44"/>
                </a:solidFill>
                <a:latin typeface="Raleway Medium" charset="0"/>
                <a:ea typeface="Raleway Medium" charset="0"/>
                <a:cs typeface="Raleway Medium" charset="0"/>
              </a:rPr>
              <a:t>offers.</a:t>
            </a:r>
          </a:p>
          <a:p>
            <a:pPr algn="l">
              <a:lnSpc>
                <a:spcPts val="3900"/>
              </a:lnSpc>
            </a:pPr>
            <a:r>
              <a:rPr lang="en-US" dirty="0" smtClean="0">
                <a:solidFill>
                  <a:schemeClr val="bg1">
                    <a:lumMod val="50000"/>
                  </a:schemeClr>
                </a:solidFill>
                <a:latin typeface="Raleway SemiBold" charset="0"/>
                <a:ea typeface="Raleway SemiBold" charset="0"/>
                <a:cs typeface="Raleway SemiBold" charset="0"/>
              </a:rPr>
              <a:t>Primary </a:t>
            </a:r>
            <a:r>
              <a:rPr lang="en-US" dirty="0">
                <a:solidFill>
                  <a:schemeClr val="bg1">
                    <a:lumMod val="50000"/>
                  </a:schemeClr>
                </a:solidFill>
                <a:latin typeface="Raleway SemiBold" charset="0"/>
                <a:ea typeface="Raleway SemiBold" charset="0"/>
                <a:cs typeface="Raleway SemiBold" charset="0"/>
              </a:rPr>
              <a:t>Benefits</a:t>
            </a:r>
          </a:p>
          <a:p>
            <a:pPr marL="342900" indent="-342900" algn="l">
              <a:lnSpc>
                <a:spcPts val="2400"/>
              </a:lnSpc>
              <a:buFont typeface="Arial" charset="0"/>
              <a:buChar char="•"/>
            </a:pPr>
            <a:r>
              <a:rPr lang="en-US" sz="2300" dirty="0">
                <a:solidFill>
                  <a:schemeClr val="bg1">
                    <a:lumMod val="50000"/>
                  </a:schemeClr>
                </a:solidFill>
                <a:latin typeface="Raleway" charset="0"/>
                <a:ea typeface="Raleway" charset="0"/>
                <a:cs typeface="Raleway" charset="0"/>
              </a:rPr>
              <a:t>Cleanses and purifies the air and surfaces</a:t>
            </a:r>
          </a:p>
          <a:p>
            <a:pPr marL="342900" indent="-342900" algn="l">
              <a:lnSpc>
                <a:spcPts val="2400"/>
              </a:lnSpc>
              <a:buFont typeface="Arial" charset="0"/>
              <a:buChar char="•"/>
            </a:pPr>
            <a:r>
              <a:rPr lang="en-US" sz="2300" dirty="0">
                <a:solidFill>
                  <a:schemeClr val="bg1">
                    <a:lumMod val="50000"/>
                  </a:schemeClr>
                </a:solidFill>
                <a:latin typeface="Raleway" charset="0"/>
                <a:ea typeface="Raleway" charset="0"/>
                <a:cs typeface="Raleway" charset="0"/>
              </a:rPr>
              <a:t>Naturally cleanses the body and aids in digestion*</a:t>
            </a:r>
          </a:p>
          <a:p>
            <a:pPr marL="342900" indent="-342900" algn="l">
              <a:lnSpc>
                <a:spcPts val="2400"/>
              </a:lnSpc>
              <a:buFont typeface="Arial" charset="0"/>
              <a:buChar char="•"/>
            </a:pPr>
            <a:r>
              <a:rPr lang="en-US" sz="2300" dirty="0">
                <a:solidFill>
                  <a:schemeClr val="bg1">
                    <a:lumMod val="50000"/>
                  </a:schemeClr>
                </a:solidFill>
                <a:latin typeface="Raleway" charset="0"/>
                <a:ea typeface="Raleway" charset="0"/>
                <a:cs typeface="Raleway" charset="0"/>
              </a:rPr>
              <a:t>Supports healthy respiratory function*</a:t>
            </a:r>
          </a:p>
          <a:p>
            <a:pPr marL="342900" indent="-342900" algn="l">
              <a:lnSpc>
                <a:spcPts val="2400"/>
              </a:lnSpc>
              <a:buFont typeface="Arial" charset="0"/>
              <a:buChar char="•"/>
            </a:pPr>
            <a:r>
              <a:rPr lang="en-US" sz="2300" dirty="0">
                <a:solidFill>
                  <a:schemeClr val="bg1">
                    <a:lumMod val="50000"/>
                  </a:schemeClr>
                </a:solidFill>
                <a:latin typeface="Raleway" charset="0"/>
                <a:ea typeface="Raleway" charset="0"/>
                <a:cs typeface="Raleway" charset="0"/>
              </a:rPr>
              <a:t>Promotes a positive mood</a:t>
            </a:r>
          </a:p>
        </p:txBody>
      </p:sp>
      <p:sp>
        <p:nvSpPr>
          <p:cNvPr id="10" name="Content Placeholder 2"/>
          <p:cNvSpPr txBox="1">
            <a:spLocks/>
          </p:cNvSpPr>
          <p:nvPr/>
        </p:nvSpPr>
        <p:spPr>
          <a:xfrm>
            <a:off x="4170557" y="6389650"/>
            <a:ext cx="7794702" cy="234176"/>
          </a:xfrm>
          <a:prstGeom prst="rect">
            <a:avLst/>
          </a:prstGeom>
          <a:ln>
            <a:solidFill>
              <a:schemeClr val="tx1">
                <a:lumMod val="50000"/>
                <a:lumOff val="50000"/>
              </a:schemeClr>
            </a:solidFill>
          </a:ln>
        </p:spPr>
        <p:txBody>
          <a:bodyPr vert="horz" lIns="137160" tIns="91440" rIns="0" bIns="0" rtlCol="0" anchor="ctr" anchorCtr="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
              </a:lnSpc>
            </a:pPr>
            <a:r>
              <a:rPr lang="en-US" sz="800" dirty="0">
                <a:solidFill>
                  <a:schemeClr val="tx1">
                    <a:lumMod val="50000"/>
                    <a:lumOff val="50000"/>
                  </a:schemeClr>
                </a:solidFill>
                <a:latin typeface="Raleway Medium" charset="0"/>
                <a:ea typeface="Raleway Medium" charset="0"/>
                <a:cs typeface="Raleway Medium" charset="0"/>
              </a:rPr>
              <a:t>*These statements have not been evaluated by the Food and Drug Administration</a:t>
            </a:r>
            <a:r>
              <a:rPr lang="en-US" sz="800">
                <a:solidFill>
                  <a:schemeClr val="tx1">
                    <a:lumMod val="50000"/>
                    <a:lumOff val="50000"/>
                  </a:schemeClr>
                </a:solidFill>
                <a:latin typeface="Raleway Medium" charset="0"/>
                <a:ea typeface="Raleway Medium" charset="0"/>
                <a:cs typeface="Raleway Medium" charset="0"/>
              </a:rPr>
              <a:t>. </a:t>
            </a:r>
            <a:r>
              <a:rPr lang="en-US" sz="800" dirty="0" smtClean="0">
                <a:solidFill>
                  <a:schemeClr val="tx1">
                    <a:lumMod val="50000"/>
                    <a:lumOff val="50000"/>
                  </a:schemeClr>
                </a:solidFill>
                <a:latin typeface="Raleway Medium" charset="0"/>
                <a:ea typeface="Raleway Medium" charset="0"/>
                <a:cs typeface="Raleway Medium" charset="0"/>
              </a:rPr>
              <a:t>This product is not intended to diagnose, treat, cure, or prevent any disease.</a:t>
            </a:r>
            <a:endParaRPr lang="en-US" sz="800" dirty="0">
              <a:solidFill>
                <a:schemeClr val="tx1">
                  <a:lumMod val="50000"/>
                  <a:lumOff val="50000"/>
                </a:schemeClr>
              </a:solidFill>
              <a:latin typeface="Raleway Medium" charset="0"/>
              <a:ea typeface="Raleway Medium" charset="0"/>
              <a:cs typeface="Raleway Medium" charset="0"/>
            </a:endParaRPr>
          </a:p>
        </p:txBody>
      </p:sp>
      <p:pic>
        <p:nvPicPr>
          <p:cNvPr id="7" name="Picture 6"/>
          <p:cNvPicPr>
            <a:picLocks noChangeAspect="1"/>
          </p:cNvPicPr>
          <p:nvPr/>
        </p:nvPicPr>
        <p:blipFill rotWithShape="1">
          <a:blip r:embed="rId3" cstate="print">
            <a:alphaModFix/>
            <a:extLst>
              <a:ext uri="{28A0092B-C50C-407E-A947-70E740481C1C}">
                <a14:useLocalDpi xmlns:a14="http://schemas.microsoft.com/office/drawing/2010/main" val="0"/>
              </a:ext>
            </a:extLst>
          </a:blip>
          <a:srcRect b="3754"/>
          <a:stretch/>
        </p:blipFill>
        <p:spPr>
          <a:xfrm>
            <a:off x="1387380" y="1739968"/>
            <a:ext cx="1595306" cy="5118031"/>
          </a:xfrm>
          <a:prstGeom prst="rect">
            <a:avLst/>
          </a:prstGeom>
        </p:spPr>
      </p:pic>
    </p:spTree>
    <p:extLst>
      <p:ext uri="{BB962C8B-B14F-4D97-AF65-F5344CB8AC3E}">
        <p14:creationId xmlns:p14="http://schemas.microsoft.com/office/powerpoint/2010/main" val="241545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36639</TotalTime>
  <Words>3134</Words>
  <Application>Microsoft Office PowerPoint</Application>
  <PresentationFormat>Widescreen</PresentationFormat>
  <Paragraphs>281</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Raleway</vt:lpstr>
      <vt:lpstr>Raleway Medium</vt:lpstr>
      <vt:lpstr>Raleway SemiBold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doTERRA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Sorensen, Shelby</dc:creator>
  <cp:lastModifiedBy>Sorensen, Shelby</cp:lastModifiedBy>
  <cp:revision>50</cp:revision>
  <dcterms:created xsi:type="dcterms:W3CDTF">2017-04-27T18:08:29Z</dcterms:created>
  <dcterms:modified xsi:type="dcterms:W3CDTF">2017-05-30T20:25:09Z</dcterms:modified>
</cp:coreProperties>
</file>