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Roboto"/>
      <p:regular r:id="rId43"/>
      <p:bold r:id="rId44"/>
      <p:italic r:id="rId45"/>
      <p:boldItalic r:id="rId46"/>
    </p:embeddedFont>
    <p:embeddedFont>
      <p:font typeface="Montserrat"/>
      <p:regular r:id="rId47"/>
      <p:bold r:id="rId48"/>
      <p:italic r:id="rId49"/>
      <p:boldItalic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bold.fntdata"/><Relationship Id="rId47" Type="http://schemas.openxmlformats.org/officeDocument/2006/relationships/font" Target="fonts/Montserrat-regular.fntdata"/><Relationship Id="rId49"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regular.fntdata"/><Relationship Id="rId50" Type="http://schemas.openxmlformats.org/officeDocument/2006/relationships/font" Target="fonts/Montserrat-boldItalic.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oseman.edu/student-experience/news/roseman-university-researchers-study-doterra-essential-oils/?fbclid=IwAR3YbwzWw06dPks6rOPcYW_Bx4V7P-R0ptm7vmqMNR7-EuOCQ9GGBucm2S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nsumersadvocate.org/essential-oil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rontiersin.org/articles/10.3389/fnins.2023.1200448/full"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uffpost.com/entry/essential-oils-health_b_868303"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amp/s/abcnews.go.com/amp/Health/PainManagement/story%3fid=2739177&amp;page=1"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ealth.harvard.edu/staying-healthy/whats-in-that-supplement-sometimes-more-than-you-bargain-for"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6ac00db95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6ac00db9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Slide #1: </a:t>
            </a:r>
            <a:r>
              <a:rPr b="1" lang="en" sz="1200" u="sng">
                <a:solidFill>
                  <a:schemeClr val="dk1"/>
                </a:solidFill>
              </a:rPr>
              <a:t>Introductions and Welcome</a:t>
            </a:r>
            <a:endParaRPr sz="1200" u="sng">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u="sng">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00"/>
                </a:highlight>
              </a:rPr>
              <a:t>**START ZOOM RECORDING**</a:t>
            </a:r>
            <a:endParaRPr sz="1200">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t/>
            </a:r>
            <a:endParaRPr sz="1200" u="sng">
              <a:solidFill>
                <a:schemeClr val="dk1"/>
              </a:solidFill>
            </a:endParaRPr>
          </a:p>
          <a:p>
            <a:pPr indent="0" lvl="0" marL="0" rtl="0" algn="l">
              <a:spcBef>
                <a:spcPts val="0"/>
              </a:spcBef>
              <a:spcAft>
                <a:spcPts val="0"/>
              </a:spcAft>
              <a:buClr>
                <a:schemeClr val="dk1"/>
              </a:buClr>
              <a:buSzPts val="1100"/>
              <a:buFont typeface="Arial"/>
              <a:buNone/>
            </a:pPr>
            <a:r>
              <a:rPr b="1" i="1" lang="en" sz="1200">
                <a:solidFill>
                  <a:schemeClr val="dk1"/>
                </a:solidFill>
              </a:rPr>
              <a:t>Introduce yourself</a:t>
            </a:r>
            <a:r>
              <a:rPr lang="en" sz="1200">
                <a:solidFill>
                  <a:schemeClr val="dk1"/>
                </a:solidFill>
              </a:rPr>
              <a:t>. Welcome to our foundational health workshop. Our desire in this class is two fold. We want to first educate you on a wellness lifestyle, looking at research and our current wellness landscape. Second, we want to share some solutions that can help you walk down this road of wellness, giving you hope for your health.</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Let’s tackle some housekeeping items: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It’s helpful to have a pen and paper ready to take notes and write down questions.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class is 30-40 min. There will be a product giveaway at the end that I think you’ll love.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We will also be using the chat feature throughout this workshop.</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We’re going to start with an exercise. Try to settle your mind for a minute and think about what your life would look like if you were in perfect health. How would this impact your family and relationships? How would this impact your work? How would this impact you? Take a moment to think about this, and then share in the chat. What would your life look like if you were in perfect health?</a:t>
            </a:r>
            <a:br>
              <a:rPr lang="en" sz="1200">
                <a:solidFill>
                  <a:schemeClr val="dk1"/>
                </a:solidFill>
              </a:rPr>
            </a:br>
            <a:endParaRPr sz="1200">
              <a:solidFill>
                <a:schemeClr val="dk1"/>
              </a:solidFill>
            </a:endParaRPr>
          </a:p>
          <a:p>
            <a:pPr indent="0" lvl="0" marL="0" rtl="0" algn="l">
              <a:spcBef>
                <a:spcPts val="0"/>
              </a:spcBef>
              <a:spcAft>
                <a:spcPts val="0"/>
              </a:spcAft>
              <a:buNone/>
            </a:pPr>
            <a:br>
              <a:rPr lang="en"/>
            </a:br>
            <a:r>
              <a:rPr lang="en">
                <a:solidFill>
                  <a:schemeClr val="dk1"/>
                </a:solidFill>
                <a:highlight>
                  <a:srgbClr val="FFFF00"/>
                </a:highlight>
              </a:rPr>
              <a:t>**NEXT SLIDE**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06499071a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06499071a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know that supplements can be expensive and it can feel like taking supplements is extra. I consider this part of my food budget because it fills in the nutritional gaps my food doesn’t fill. This product will also replace many supplements you might currently be taking. So instead of adding this into your supplement regimen, work with your advocate to see what you can replace with this product!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Now if you look at this graph, you can see that getting many of the products included in VMG+ individually would prove to be much more expensive than getting them all in one with the VMG. We know that cost is a factor in your health, so at $3 a day, and with a 30-day money-back guarantee,. VMG+ is the best bang for your buck.</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06499071a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06499071a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500"/>
              </a:spcBef>
              <a:spcAft>
                <a:spcPts val="0"/>
              </a:spcAft>
              <a:buClr>
                <a:schemeClr val="dk1"/>
              </a:buClr>
              <a:buSzPts val="1100"/>
              <a:buFont typeface="Arial"/>
              <a:buNone/>
            </a:pPr>
            <a:r>
              <a:rPr lang="en" sz="1150">
                <a:solidFill>
                  <a:schemeClr val="dk1"/>
                </a:solidFill>
              </a:rPr>
              <a:t>Let’s move to Step #2 in our comprehensive foundational wellness approach - fatty acids.</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  </a:t>
            </a:r>
            <a:endParaRPr sz="1150">
              <a:solidFill>
                <a:schemeClr val="dk1"/>
              </a:solidFill>
            </a:endParaRPr>
          </a:p>
          <a:p>
            <a:pPr indent="0" lvl="0" marL="0" rtl="0" algn="l">
              <a:spcBef>
                <a:spcPts val="0"/>
              </a:spcBef>
              <a:spcAft>
                <a:spcPts val="0"/>
              </a:spcAft>
              <a:buClr>
                <a:schemeClr val="dk1"/>
              </a:buClr>
              <a:buSzPts val="1100"/>
              <a:buFont typeface="Arial"/>
              <a:buNone/>
            </a:pPr>
            <a:r>
              <a:rPr lang="en" sz="1150">
                <a:solidFill>
                  <a:schemeClr val="dk1"/>
                </a:solidFill>
              </a:rPr>
              <a:t>So let’s look at why daily omegas are so helpful. 25% of US deaths are from heart disease. 90% of heart health issues can be changed with lifestyle changes, including adding omegas to your daily routine. </a:t>
            </a:r>
            <a:endParaRPr sz="1150">
              <a:solidFill>
                <a:schemeClr val="dk1"/>
              </a:solidFill>
            </a:endParaRPr>
          </a:p>
          <a:p>
            <a:pPr indent="0" lvl="0" marL="0" rtl="0" algn="l">
              <a:spcBef>
                <a:spcPts val="0"/>
              </a:spcBef>
              <a:spcAft>
                <a:spcPts val="0"/>
              </a:spcAft>
              <a:buClr>
                <a:schemeClr val="dk1"/>
              </a:buClr>
              <a:buSzPts val="1100"/>
              <a:buFont typeface="Arial"/>
              <a:buNone/>
            </a:pPr>
            <a:r>
              <a:t/>
            </a:r>
            <a:endParaRPr sz="1150">
              <a:solidFill>
                <a:schemeClr val="dk1"/>
              </a:solidFill>
            </a:endParaRPr>
          </a:p>
          <a:p>
            <a:pPr indent="0" lvl="0" marL="0" rtl="0" algn="l">
              <a:spcBef>
                <a:spcPts val="0"/>
              </a:spcBef>
              <a:spcAft>
                <a:spcPts val="0"/>
              </a:spcAft>
              <a:buClr>
                <a:schemeClr val="dk1"/>
              </a:buClr>
              <a:buSzPts val="1100"/>
              <a:buFont typeface="Arial"/>
              <a:buNone/>
            </a:pPr>
            <a:r>
              <a:rPr lang="en" sz="1150">
                <a:solidFill>
                  <a:schemeClr val="dk1"/>
                </a:solidFill>
              </a:rPr>
              <a:t>doTERRA’s EOmega+ has 2000 mg of fish oil that contains 900 mg of fatty acids, including 800 mg of EPA and DHA! To get your required daily Omega 3 fatty acids, you would need to eat at least 2 cans of tuna each day. EO Mega+ is also a great choice because it has wild orange essential oil included for additional absorption and power. The limonene content from this essential oil also provides extra support to decrease cholesterol. This makes doTERRA’s EO Mega+  unlike anything else on the market.</a:t>
            </a:r>
            <a:endParaRPr sz="1150">
              <a:solidFill>
                <a:schemeClr val="dk1"/>
              </a:solidFill>
            </a:endParaRPr>
          </a:p>
          <a:p>
            <a:pPr indent="0" lvl="0" marL="0" rtl="0" algn="l">
              <a:spcBef>
                <a:spcPts val="0"/>
              </a:spcBef>
              <a:spcAft>
                <a:spcPts val="0"/>
              </a:spcAft>
              <a:buClr>
                <a:schemeClr val="dk1"/>
              </a:buClr>
              <a:buSzPts val="1100"/>
              <a:buFont typeface="Arial"/>
              <a:buNone/>
            </a:pPr>
            <a:r>
              <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EPA and DHA Omega 3s have SO many health benefits, but I will highlight a few. </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50">
              <a:solidFill>
                <a:schemeClr val="dk1"/>
              </a:solidFill>
            </a:endParaRPr>
          </a:p>
          <a:p>
            <a:pPr indent="-301625" lvl="0" marL="457200" rtl="0" algn="l">
              <a:lnSpc>
                <a:spcPct val="115000"/>
              </a:lnSpc>
              <a:spcBef>
                <a:spcPts val="0"/>
              </a:spcBef>
              <a:spcAft>
                <a:spcPts val="0"/>
              </a:spcAft>
              <a:buClr>
                <a:schemeClr val="dk1"/>
              </a:buClr>
              <a:buSzPts val="1150"/>
              <a:buChar char="●"/>
            </a:pPr>
            <a:r>
              <a:rPr lang="en" sz="1150">
                <a:solidFill>
                  <a:schemeClr val="dk1"/>
                </a:solidFill>
              </a:rPr>
              <a:t>Cardiovascular System</a:t>
            </a:r>
            <a:endParaRPr sz="1150">
              <a:solidFill>
                <a:schemeClr val="dk1"/>
              </a:solidFill>
            </a:endParaRPr>
          </a:p>
          <a:p>
            <a:pPr indent="-301625" lvl="1" marL="914400" rtl="0" algn="l">
              <a:lnSpc>
                <a:spcPct val="115000"/>
              </a:lnSpc>
              <a:spcBef>
                <a:spcPts val="0"/>
              </a:spcBef>
              <a:spcAft>
                <a:spcPts val="0"/>
              </a:spcAft>
              <a:buClr>
                <a:schemeClr val="dk1"/>
              </a:buClr>
              <a:buSzPts val="1150"/>
              <a:buChar char="○"/>
            </a:pPr>
            <a:r>
              <a:rPr lang="en" sz="1150">
                <a:solidFill>
                  <a:schemeClr val="dk1"/>
                </a:solidFill>
              </a:rPr>
              <a:t>reduced blood pressure and risk of getting hypertension. Several tests have shown how great they are for your Cardiovascular system.  One study showed that the resting heart rate of the participants went down 16.2%. Another study showed that participants’ blood pressure went down 42.2%)! That is huge! </a:t>
            </a:r>
            <a:endParaRPr sz="1150">
              <a:solidFill>
                <a:schemeClr val="dk1"/>
              </a:solidFill>
            </a:endParaRPr>
          </a:p>
          <a:p>
            <a:pPr indent="-301625" lvl="1" marL="914400" rtl="0" algn="l">
              <a:lnSpc>
                <a:spcPct val="115000"/>
              </a:lnSpc>
              <a:spcBef>
                <a:spcPts val="0"/>
              </a:spcBef>
              <a:spcAft>
                <a:spcPts val="0"/>
              </a:spcAft>
              <a:buClr>
                <a:schemeClr val="dk1"/>
              </a:buClr>
              <a:buSzPts val="1150"/>
              <a:buChar char="○"/>
            </a:pPr>
            <a:r>
              <a:rPr lang="en" sz="1150">
                <a:solidFill>
                  <a:schemeClr val="dk1"/>
                </a:solidFill>
              </a:rPr>
              <a:t>In addition to circulation, Omega 3s help reduce your risk of Coronary heart disease </a:t>
            </a:r>
            <a:endParaRPr sz="1150">
              <a:solidFill>
                <a:schemeClr val="dk1"/>
              </a:solidFill>
            </a:endParaRPr>
          </a:p>
          <a:p>
            <a:pPr indent="-301625" lvl="0" marL="457200" rtl="0" algn="l">
              <a:lnSpc>
                <a:spcPct val="115000"/>
              </a:lnSpc>
              <a:spcBef>
                <a:spcPts val="0"/>
              </a:spcBef>
              <a:spcAft>
                <a:spcPts val="0"/>
              </a:spcAft>
              <a:buClr>
                <a:schemeClr val="dk1"/>
              </a:buClr>
              <a:buSzPts val="1150"/>
              <a:buChar char="●"/>
            </a:pPr>
            <a:r>
              <a:rPr lang="en" sz="1150">
                <a:solidFill>
                  <a:schemeClr val="dk1"/>
                </a:solidFill>
              </a:rPr>
              <a:t>Brain and Nervous System </a:t>
            </a:r>
            <a:endParaRPr sz="1150">
              <a:solidFill>
                <a:schemeClr val="dk1"/>
              </a:solidFill>
            </a:endParaRPr>
          </a:p>
          <a:p>
            <a:pPr indent="-301625" lvl="1" marL="914400" rtl="0" algn="l">
              <a:lnSpc>
                <a:spcPct val="115000"/>
              </a:lnSpc>
              <a:spcBef>
                <a:spcPts val="0"/>
              </a:spcBef>
              <a:spcAft>
                <a:spcPts val="0"/>
              </a:spcAft>
              <a:buClr>
                <a:schemeClr val="dk1"/>
              </a:buClr>
              <a:buSzPts val="1150"/>
              <a:buChar char="○"/>
            </a:pPr>
            <a:r>
              <a:rPr lang="en" sz="1150">
                <a:solidFill>
                  <a:schemeClr val="dk1"/>
                </a:solidFill>
              </a:rPr>
              <a:t>Cognitive Performance</a:t>
            </a:r>
            <a:endParaRPr sz="1150">
              <a:solidFill>
                <a:schemeClr val="dk1"/>
              </a:solidFill>
            </a:endParaRPr>
          </a:p>
          <a:p>
            <a:pPr indent="-301625" lvl="1" marL="914400" rtl="0" algn="l">
              <a:lnSpc>
                <a:spcPct val="115000"/>
              </a:lnSpc>
              <a:spcBef>
                <a:spcPts val="0"/>
              </a:spcBef>
              <a:spcAft>
                <a:spcPts val="0"/>
              </a:spcAft>
              <a:buClr>
                <a:schemeClr val="dk1"/>
              </a:buClr>
              <a:buSzPts val="1150"/>
              <a:buChar char="○"/>
            </a:pPr>
            <a:r>
              <a:rPr lang="en" sz="1150">
                <a:solidFill>
                  <a:schemeClr val="dk1"/>
                </a:solidFill>
              </a:rPr>
              <a:t>Memory</a:t>
            </a:r>
            <a:endParaRPr sz="1150">
              <a:solidFill>
                <a:schemeClr val="dk1"/>
              </a:solidFill>
            </a:endParaRPr>
          </a:p>
          <a:p>
            <a:pPr indent="-301625" lvl="1" marL="914400" rtl="0" algn="l">
              <a:lnSpc>
                <a:spcPct val="115000"/>
              </a:lnSpc>
              <a:spcBef>
                <a:spcPts val="0"/>
              </a:spcBef>
              <a:spcAft>
                <a:spcPts val="0"/>
              </a:spcAft>
              <a:buClr>
                <a:schemeClr val="dk1"/>
              </a:buClr>
              <a:buSzPts val="1150"/>
              <a:buChar char="○"/>
            </a:pPr>
            <a:r>
              <a:rPr lang="en" sz="1150">
                <a:solidFill>
                  <a:schemeClr val="dk1"/>
                </a:solidFill>
              </a:rPr>
              <a:t>Mental Clarity</a:t>
            </a:r>
            <a:endParaRPr sz="1150">
              <a:solidFill>
                <a:schemeClr val="dk1"/>
              </a:solidFill>
            </a:endParaRPr>
          </a:p>
          <a:p>
            <a:pPr indent="-301625" lvl="0" marL="457200" rtl="0" algn="l">
              <a:lnSpc>
                <a:spcPct val="115000"/>
              </a:lnSpc>
              <a:spcBef>
                <a:spcPts val="0"/>
              </a:spcBef>
              <a:spcAft>
                <a:spcPts val="0"/>
              </a:spcAft>
              <a:buClr>
                <a:schemeClr val="dk1"/>
              </a:buClr>
              <a:buSzPts val="1150"/>
              <a:buChar char="●"/>
            </a:pPr>
            <a:r>
              <a:rPr lang="en" sz="1150">
                <a:solidFill>
                  <a:schemeClr val="dk1"/>
                </a:solidFill>
              </a:rPr>
              <a:t>Eyes (Vision and Retinal function)</a:t>
            </a:r>
            <a:endParaRPr sz="1150">
              <a:solidFill>
                <a:schemeClr val="dk1"/>
              </a:solidFill>
            </a:endParaRPr>
          </a:p>
          <a:p>
            <a:pPr indent="-301625" lvl="0" marL="457200" rtl="0" algn="l">
              <a:lnSpc>
                <a:spcPct val="115000"/>
              </a:lnSpc>
              <a:spcBef>
                <a:spcPts val="0"/>
              </a:spcBef>
              <a:spcAft>
                <a:spcPts val="0"/>
              </a:spcAft>
              <a:buClr>
                <a:schemeClr val="dk1"/>
              </a:buClr>
              <a:buSzPts val="1150"/>
              <a:buChar char="●"/>
            </a:pPr>
            <a:r>
              <a:rPr lang="en" sz="1150">
                <a:solidFill>
                  <a:schemeClr val="dk1"/>
                </a:solidFill>
              </a:rPr>
              <a:t>Many other functions- Hair, Skin, Nails, Digestion, Immune System, Respiratory System, Hormones, Joints, and longevity</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It’s not an overstatement to say that Every Cell needs fatty acids to function properly, because it plays a role in cell wall creation</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Omegas are the oil for your body, like the oil for your car engine.  The quality is crucial to ensure good performance.</a:t>
            </a:r>
            <a:endParaRPr sz="1150">
              <a:solidFill>
                <a:schemeClr val="dk1"/>
              </a:solidFill>
            </a:endParaRPr>
          </a:p>
          <a:p>
            <a:pPr indent="0" lvl="0" marL="0" rtl="0" algn="l">
              <a:spcBef>
                <a:spcPts val="0"/>
              </a:spcBef>
              <a:spcAft>
                <a:spcPts val="0"/>
              </a:spcAft>
              <a:buClr>
                <a:schemeClr val="dk1"/>
              </a:buClr>
              <a:buSzPts val="1100"/>
              <a:buFont typeface="Arial"/>
              <a:buNone/>
            </a:pPr>
            <a:r>
              <a:t/>
            </a:r>
            <a:endParaRPr sz="1150">
              <a:solidFill>
                <a:schemeClr val="dk1"/>
              </a:solidFill>
            </a:endParaRPr>
          </a:p>
          <a:p>
            <a:pPr indent="0" lvl="0" marL="0" rtl="0" algn="l">
              <a:spcBef>
                <a:spcPts val="0"/>
              </a:spcBef>
              <a:spcAft>
                <a:spcPts val="0"/>
              </a:spcAft>
              <a:buClr>
                <a:schemeClr val="dk1"/>
              </a:buClr>
              <a:buSzPts val="1100"/>
              <a:buFont typeface="Arial"/>
              <a:buNone/>
            </a:pPr>
            <a:r>
              <a:rPr lang="en" sz="1150">
                <a:solidFill>
                  <a:schemeClr val="dk1"/>
                </a:solidFill>
              </a:rPr>
              <a:t>The last thing I’d like to add is these omegas actually taste GOOD! Because of the wild orange in them, you get very little fishy taste. In fact, many people have started chewing them before they are swallowed.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6ac00db95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6ac00db95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500"/>
              </a:spcBef>
              <a:spcAft>
                <a:spcPts val="0"/>
              </a:spcAft>
              <a:buClr>
                <a:schemeClr val="dk1"/>
              </a:buClr>
              <a:buSzPts val="1100"/>
              <a:buFont typeface="Arial"/>
              <a:buNone/>
            </a:pPr>
            <a:r>
              <a:rPr lang="en" sz="1200">
                <a:solidFill>
                  <a:schemeClr val="dk1"/>
                </a:solidFill>
              </a:rPr>
              <a:t>Let’s finish our three step comprehensive wellness approach with our best selling PB RESTORE. The gut plays a vital role in our overall health and well-being. It’s often called the second brain and houses 80% of our immunity. dōTERRA’s PB restore is designed to work with VMG+ and EO Mega+: </a:t>
            </a:r>
            <a:endParaRPr sz="1200">
              <a:solidFill>
                <a:srgbClr val="050505"/>
              </a:solidFill>
              <a:highlight>
                <a:srgbClr val="F0F0F0"/>
              </a:highlight>
            </a:endParaRPr>
          </a:p>
          <a:p>
            <a:pPr indent="0" lvl="0" marL="0" rtl="0" algn="l">
              <a:spcBef>
                <a:spcPts val="0"/>
              </a:spcBef>
              <a:spcAft>
                <a:spcPts val="0"/>
              </a:spcAft>
              <a:buClr>
                <a:schemeClr val="dk1"/>
              </a:buClr>
              <a:buSzPts val="1100"/>
              <a:buFont typeface="Arial"/>
              <a:buNone/>
            </a:pPr>
            <a:r>
              <a:t/>
            </a:r>
            <a:endParaRPr sz="1200">
              <a:solidFill>
                <a:srgbClr val="050505"/>
              </a:solidFill>
              <a:highlight>
                <a:srgbClr val="F0F0F0"/>
              </a:highlight>
            </a:endParaRPr>
          </a:p>
          <a:p>
            <a:pPr indent="-76200" lvl="0" marL="457200" rtl="0" algn="l">
              <a:spcBef>
                <a:spcPts val="0"/>
              </a:spcBef>
              <a:spcAft>
                <a:spcPts val="0"/>
              </a:spcAft>
              <a:buClr>
                <a:schemeClr val="dk1"/>
              </a:buClr>
              <a:buSzPts val="1200"/>
              <a:buChar char="●"/>
            </a:pPr>
            <a:r>
              <a:rPr lang="en" sz="1200">
                <a:solidFill>
                  <a:schemeClr val="dk1"/>
                </a:solidFill>
              </a:rPr>
              <a:t> PB Restore is doTERRA’s pre, pro and postbiotic. It has a double encapsulation delivery system that releases billions of healthy intestinal flora into your digestive system.  Other probiotics dissolve in the harsh stomach acid and don’t make it to your intestines- doTERRA’s dissolves partly in the stomach, and partly in the intestines, where you need different flora and additional support of healthy bacteria.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Remember Dr Watts? He says if he could recommend everyone he knows to be on one product, it would be  PB Restore.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These three products come in the Foundational Wellness bundle with doTERRA. It would cost you less than $5 per day to address your foundational health. Now, if you want to uplevel your foundational wellness, we have one additional product we want to share.  </a:t>
            </a:r>
            <a:endParaRPr sz="1200">
              <a:solidFill>
                <a:schemeClr val="dk1"/>
              </a:solidFill>
            </a:endParaRPr>
          </a:p>
          <a:p>
            <a:pPr indent="0" lvl="0" marL="457200" rtl="0" algn="l">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**NEXT SLIDE**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6ac00db95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6ac00db95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sz="1200">
                <a:solidFill>
                  <a:schemeClr val="dk1"/>
                </a:solidFill>
              </a:rPr>
              <a:t>Slide #13: </a:t>
            </a:r>
            <a:r>
              <a:rPr b="1" lang="en" sz="1200" u="sng">
                <a:solidFill>
                  <a:schemeClr val="dk1"/>
                </a:solidFill>
              </a:rPr>
              <a:t>MetaPWR Advantage</a:t>
            </a:r>
            <a:endParaRPr b="1" sz="1200" u="sng">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150">
                <a:solidFill>
                  <a:srgbClr val="080809"/>
                </a:solidFill>
              </a:rPr>
              <a:t>Regardless of your age, collagen is a hot topic in our society.  </a:t>
            </a:r>
            <a:endParaRPr sz="1150">
              <a:solidFill>
                <a:srgbClr val="080809"/>
              </a:solidFill>
            </a:endParaRPr>
          </a:p>
          <a:p>
            <a:pPr indent="0" lvl="0" marL="0" rtl="0" algn="l">
              <a:spcBef>
                <a:spcPts val="0"/>
              </a:spcBef>
              <a:spcAft>
                <a:spcPts val="0"/>
              </a:spcAft>
              <a:buClr>
                <a:schemeClr val="dk1"/>
              </a:buClr>
              <a:buSzPts val="1100"/>
              <a:buFont typeface="Arial"/>
              <a:buNone/>
            </a:pPr>
            <a:r>
              <a:t/>
            </a:r>
            <a:endParaRPr sz="1150">
              <a:solidFill>
                <a:srgbClr val="080809"/>
              </a:solidFill>
            </a:endParaRPr>
          </a:p>
          <a:p>
            <a:pPr indent="0" lvl="0" marL="0" rtl="0" algn="l">
              <a:spcBef>
                <a:spcPts val="0"/>
              </a:spcBef>
              <a:spcAft>
                <a:spcPts val="0"/>
              </a:spcAft>
              <a:buClr>
                <a:schemeClr val="dk1"/>
              </a:buClr>
              <a:buSzPts val="1100"/>
              <a:buFont typeface="Arial"/>
              <a:buNone/>
            </a:pPr>
            <a:r>
              <a:rPr lang="en" sz="1150">
                <a:solidFill>
                  <a:srgbClr val="080809"/>
                </a:solidFill>
              </a:rPr>
              <a:t>Collagen is a protein responsible for healthy joints and skin elasticity which helps you feel good AND look good. But collagen has other benefits too.  </a:t>
            </a:r>
            <a:endParaRPr sz="1150">
              <a:solidFill>
                <a:srgbClr val="080809"/>
              </a:solidFill>
            </a:endParaRPr>
          </a:p>
          <a:p>
            <a:pPr indent="0" lvl="0" marL="0" rtl="0" algn="l">
              <a:spcBef>
                <a:spcPts val="0"/>
              </a:spcBef>
              <a:spcAft>
                <a:spcPts val="0"/>
              </a:spcAft>
              <a:buClr>
                <a:schemeClr val="dk1"/>
              </a:buClr>
              <a:buSzPts val="1100"/>
              <a:buFont typeface="Arial"/>
              <a:buNone/>
            </a:pPr>
            <a:r>
              <a:t/>
            </a:r>
            <a:endParaRPr sz="1150">
              <a:solidFill>
                <a:srgbClr val="080809"/>
              </a:solidFill>
            </a:endParaRPr>
          </a:p>
          <a:p>
            <a:pPr indent="0" lvl="0" marL="0" rtl="0" algn="l">
              <a:spcBef>
                <a:spcPts val="0"/>
              </a:spcBef>
              <a:spcAft>
                <a:spcPts val="0"/>
              </a:spcAft>
              <a:buClr>
                <a:schemeClr val="dk1"/>
              </a:buClr>
              <a:buSzPts val="1100"/>
              <a:buFont typeface="Arial"/>
              <a:buNone/>
            </a:pPr>
            <a:r>
              <a:rPr lang="en" sz="1150">
                <a:solidFill>
                  <a:srgbClr val="080809"/>
                </a:solidFill>
              </a:rPr>
              <a:t>While most collagen products only offer 1 or 2 types of collagen, dōTERRA’s  award winning collagen -MetaPWR advantage contains 9 different types of marine collagen and is 12 x more absorbable than other collagen products. All of this makes it the perfect “uplevel” to your foundational wellness routine. </a:t>
            </a:r>
            <a:endParaRPr sz="1150">
              <a:solidFill>
                <a:srgbClr val="080809"/>
              </a:solidFill>
            </a:endParaRPr>
          </a:p>
          <a:p>
            <a:pPr indent="0" lvl="0" marL="0" rtl="0" algn="l">
              <a:spcBef>
                <a:spcPts val="0"/>
              </a:spcBef>
              <a:spcAft>
                <a:spcPts val="0"/>
              </a:spcAft>
              <a:buClr>
                <a:schemeClr val="dk1"/>
              </a:buClr>
              <a:buSzPts val="1100"/>
              <a:buFont typeface="Arial"/>
              <a:buNone/>
            </a:pPr>
            <a:r>
              <a:t/>
            </a:r>
            <a:endParaRPr sz="1150">
              <a:solidFill>
                <a:srgbClr val="080809"/>
              </a:solidFill>
            </a:endParaRPr>
          </a:p>
          <a:p>
            <a:pPr indent="0" lvl="0" marL="0" rtl="0" algn="l">
              <a:spcBef>
                <a:spcPts val="0"/>
              </a:spcBef>
              <a:spcAft>
                <a:spcPts val="0"/>
              </a:spcAft>
              <a:buClr>
                <a:schemeClr val="dk1"/>
              </a:buClr>
              <a:buSzPts val="1100"/>
              <a:buFont typeface="Arial"/>
              <a:buNone/>
            </a:pPr>
            <a:r>
              <a:rPr lang="en" sz="1150">
                <a:solidFill>
                  <a:srgbClr val="080809"/>
                </a:solidFill>
              </a:rPr>
              <a:t>It not only supports hair, skin and nails but also joints, connective tissue, gut lining, and helps with mental clarity. It even helps with cardiometabolic factors like A1C, blood pressure and cholesterol. </a:t>
            </a:r>
            <a:endParaRPr sz="1150">
              <a:solidFill>
                <a:srgbClr val="080809"/>
              </a:solidFill>
            </a:endParaRPr>
          </a:p>
          <a:p>
            <a:pPr indent="0" lvl="0" marL="0" rtl="0" algn="l">
              <a:spcBef>
                <a:spcPts val="0"/>
              </a:spcBef>
              <a:spcAft>
                <a:spcPts val="0"/>
              </a:spcAft>
              <a:buClr>
                <a:schemeClr val="dk1"/>
              </a:buClr>
              <a:buSzPts val="1100"/>
              <a:buFont typeface="Arial"/>
              <a:buNone/>
            </a:pPr>
            <a:r>
              <a:t/>
            </a:r>
            <a:endParaRPr sz="1150">
              <a:solidFill>
                <a:srgbClr val="080809"/>
              </a:solidFill>
            </a:endParaRPr>
          </a:p>
          <a:p>
            <a:pPr indent="0" lvl="0" marL="0" rtl="0" algn="l">
              <a:spcBef>
                <a:spcPts val="0"/>
              </a:spcBef>
              <a:spcAft>
                <a:spcPts val="0"/>
              </a:spcAft>
              <a:buClr>
                <a:schemeClr val="dk1"/>
              </a:buClr>
              <a:buSzPts val="1100"/>
              <a:buFont typeface="Arial"/>
              <a:buNone/>
            </a:pPr>
            <a:r>
              <a:rPr lang="en" sz="1150">
                <a:solidFill>
                  <a:srgbClr val="080809"/>
                </a:solidFill>
              </a:rPr>
              <a:t>MetaPWR advantage comes in a freeze dried powder and is packaged for individual use.  By freeze drying the collagen, it allows the collagen to remain potent unlike many powders and liquids on the market. </a:t>
            </a:r>
            <a:endParaRPr sz="1150">
              <a:solidFill>
                <a:srgbClr val="080809"/>
              </a:solidFill>
            </a:endParaRPr>
          </a:p>
          <a:p>
            <a:pPr indent="0" lvl="0" marL="0" rtl="0" algn="l">
              <a:spcBef>
                <a:spcPts val="0"/>
              </a:spcBef>
              <a:spcAft>
                <a:spcPts val="0"/>
              </a:spcAft>
              <a:buClr>
                <a:schemeClr val="dk1"/>
              </a:buClr>
              <a:buSzPts val="1100"/>
              <a:buFont typeface="Arial"/>
              <a:buNone/>
            </a:pPr>
            <a:r>
              <a:t/>
            </a:r>
            <a:endParaRPr sz="1150">
              <a:solidFill>
                <a:srgbClr val="080809"/>
              </a:solidFill>
            </a:endParaRPr>
          </a:p>
          <a:p>
            <a:pPr indent="0" lvl="0" marL="0" rtl="0" algn="l">
              <a:spcBef>
                <a:spcPts val="0"/>
              </a:spcBef>
              <a:spcAft>
                <a:spcPts val="0"/>
              </a:spcAft>
              <a:buClr>
                <a:schemeClr val="dk1"/>
              </a:buClr>
              <a:buSzPts val="1100"/>
              <a:buFont typeface="Arial"/>
              <a:buNone/>
            </a:pPr>
            <a:r>
              <a:rPr lang="en" sz="1150">
                <a:solidFill>
                  <a:srgbClr val="080809"/>
                </a:solidFill>
              </a:rPr>
              <a:t>Let’s take a moment to talk about aging. You’ve probably heard people say, "It’s just part of getting older." But what if I told you that’s only partly true? Our chronological age is simply the number of years we've been alive, but our biochemical age tells a different story—it's all about how well our cells are actually functioning.</a:t>
            </a:r>
            <a:endParaRPr sz="1150">
              <a:solidFill>
                <a:srgbClr val="080809"/>
              </a:solidFill>
            </a:endParaRPr>
          </a:p>
          <a:p>
            <a:pPr indent="0" lvl="0" marL="0" rtl="0" algn="l">
              <a:spcBef>
                <a:spcPts val="0"/>
              </a:spcBef>
              <a:spcAft>
                <a:spcPts val="0"/>
              </a:spcAft>
              <a:buClr>
                <a:schemeClr val="dk1"/>
              </a:buClr>
              <a:buSzPts val="1100"/>
              <a:buFont typeface="Arial"/>
              <a:buNone/>
            </a:pPr>
            <a:r>
              <a:t/>
            </a:r>
            <a:endParaRPr sz="1150">
              <a:solidFill>
                <a:srgbClr val="080809"/>
              </a:solidFill>
            </a:endParaRPr>
          </a:p>
          <a:p>
            <a:pPr indent="0" lvl="0" marL="0" rtl="0" algn="l">
              <a:spcBef>
                <a:spcPts val="0"/>
              </a:spcBef>
              <a:spcAft>
                <a:spcPts val="0"/>
              </a:spcAft>
              <a:buClr>
                <a:schemeClr val="dk1"/>
              </a:buClr>
              <a:buSzPts val="1100"/>
              <a:buFont typeface="Arial"/>
              <a:buNone/>
            </a:pPr>
            <a:r>
              <a:rPr lang="en" sz="1150">
                <a:solidFill>
                  <a:srgbClr val="080809"/>
                </a:solidFill>
              </a:rPr>
              <a:t>Our bodies produce NAD+, a vital molecule for both cell repair and slowing down aging, but NAD+ levels decline after age 25. Think of your body like a scratched DVD—the information is still there, but the scratches make it hard to read. Similarly, when our cells can’t access the information they need, they stop functioning properly.  </a:t>
            </a:r>
            <a:endParaRPr sz="1150">
              <a:solidFill>
                <a:srgbClr val="080809"/>
              </a:solidFill>
            </a:endParaRPr>
          </a:p>
          <a:p>
            <a:pPr indent="0" lvl="0" marL="0" rtl="0" algn="l">
              <a:spcBef>
                <a:spcPts val="0"/>
              </a:spcBef>
              <a:spcAft>
                <a:spcPts val="0"/>
              </a:spcAft>
              <a:buClr>
                <a:schemeClr val="dk1"/>
              </a:buClr>
              <a:buSzPts val="1100"/>
              <a:buFont typeface="Arial"/>
              <a:buNone/>
            </a:pPr>
            <a:r>
              <a:t/>
            </a:r>
            <a:endParaRPr sz="1150">
              <a:solidFill>
                <a:srgbClr val="080809"/>
              </a:solidFill>
            </a:endParaRPr>
          </a:p>
          <a:p>
            <a:pPr indent="0" lvl="0" marL="0" rtl="0" algn="l">
              <a:spcBef>
                <a:spcPts val="0"/>
              </a:spcBef>
              <a:spcAft>
                <a:spcPts val="0"/>
              </a:spcAft>
              <a:buClr>
                <a:schemeClr val="dk1"/>
              </a:buClr>
              <a:buSzPts val="1100"/>
              <a:buFont typeface="Arial"/>
              <a:buNone/>
            </a:pPr>
            <a:r>
              <a:rPr lang="en" sz="1150">
                <a:solidFill>
                  <a:srgbClr val="080809"/>
                </a:solidFill>
              </a:rPr>
              <a:t>Without enough NAD+, cells struggle to repair, leading to aging issues like joint pain, graying hair, and wrinkles. NMN, a precursor to NAD+, can boost these levels, improving metabolism, cellular repair, and slowing signs of aging. If you want to take your foundational wellness up a level, this is our next recommendation! You can also habit stack by adding your collagen to your VMG in the mornings! Take them together!</a:t>
            </a:r>
            <a:endParaRPr sz="12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6ac00db95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6ac00db95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71450" rtl="0" algn="l">
              <a:spcBef>
                <a:spcPts val="0"/>
              </a:spcBef>
              <a:spcAft>
                <a:spcPts val="0"/>
              </a:spcAft>
              <a:buClr>
                <a:schemeClr val="dk1"/>
              </a:buClr>
              <a:buSzPts val="1100"/>
              <a:buFont typeface="Arial"/>
              <a:buNone/>
            </a:pPr>
            <a:r>
              <a:rPr lang="en" sz="1200">
                <a:solidFill>
                  <a:schemeClr val="dk1"/>
                </a:solidFill>
              </a:rPr>
              <a:t>Slide #14: </a:t>
            </a:r>
            <a:r>
              <a:rPr b="1" lang="en" sz="1200">
                <a:solidFill>
                  <a:schemeClr val="dk1"/>
                </a:solidFill>
              </a:rPr>
              <a:t>Before and Afters</a:t>
            </a:r>
            <a:endParaRPr b="1" sz="1200">
              <a:solidFill>
                <a:schemeClr val="dk1"/>
              </a:solidFill>
            </a:endParaRPr>
          </a:p>
          <a:p>
            <a:pPr indent="0" lvl="0" marL="0" rtl="0" algn="l">
              <a:spcBef>
                <a:spcPts val="0"/>
              </a:spcBef>
              <a:spcAft>
                <a:spcPts val="0"/>
              </a:spcAft>
              <a:buClr>
                <a:schemeClr val="dk1"/>
              </a:buClr>
              <a:buSzPts val="1100"/>
              <a:buFont typeface="Arial"/>
              <a:buNone/>
            </a:pPr>
            <a:r>
              <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Sarah is in the middle and on the right are the same person. She had a dramatic weight loss that left her skin loose and saggy. She took the metapwr advantage for 3 months and saw a significant improvement in her skin.</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Amy is on the left. She saw significant improvements in her skin tone and with shrinking pores.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228600" rtl="0" algn="l">
              <a:spcBef>
                <a:spcPts val="0"/>
              </a:spcBef>
              <a:spcAft>
                <a:spcPts val="0"/>
              </a:spcAft>
              <a:buClr>
                <a:schemeClr val="dk1"/>
              </a:buClr>
              <a:buSzPts val="1100"/>
              <a:buFont typeface="Arial"/>
              <a:buNone/>
            </a:pPr>
            <a:r>
              <a:rPr lang="en" sz="1200">
                <a:solidFill>
                  <a:schemeClr val="dk1"/>
                </a:solidFill>
              </a:rPr>
              <a:t>Each of these women saw distinct improvement on the outside, but also saw dramatic improvement internally as well. Many times, outward improvement is a sign that there’s an inward improvement as well.</a:t>
            </a:r>
            <a:endParaRPr sz="1200">
              <a:solidFill>
                <a:schemeClr val="dk1"/>
              </a:solidFill>
            </a:endParaRPr>
          </a:p>
          <a:p>
            <a:pPr indent="0" lvl="0" marL="22860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**NEXT SLIDE**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cec8ac5e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cec8ac5e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If you would like a comprehensive foundational health system, this is what we recommend: VMG, EO Mega, and PB restore. If you want to uplevel the benefits, consider adding on the metapwr advantage!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shift should allow you the following benefits: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Redirect where you are spending for your current supplements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Ease of knowing your major organs are being well supported so your body can work on healing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Assurance that this will help fill the nutritional gap between what our food provides and what our body needs for optimal functioning</a:t>
            </a:r>
            <a:endParaRPr>
              <a:solidFill>
                <a:schemeClr val="dk1"/>
              </a:solidFill>
            </a:endParaRPr>
          </a:p>
          <a:p>
            <a:pPr indent="0" lvl="0" marL="45720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0c3a7ef2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0c3a7ef2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also have some beautiful bundles that include both supplements and our top selling oils. Connect with your </a:t>
            </a:r>
            <a:r>
              <a:rPr lang="en"/>
              <a:t>advocate</a:t>
            </a:r>
            <a:r>
              <a:rPr lang="en"/>
              <a:t> for the best place to start!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2c41b8c1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2c41b8c1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We’re excited to share more about doTERRA’s business model. Let’s first look at how the comp plan and business model are set up. Essentially, this business is designed to create a pipeline for you. What exactly do I mean by that?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 me give you an example. There was a woman who hauled buckets of water for a living. Every day, she hauled water from the nearest source to her distant village. If she needed more money, she’d simply work longer hours and haul more buckets. After many years, she grew tired of hauling buckets. Then inspiration came. If she used her spare time to build a pipeline, she could eventually create a new kind of financial opportunity and be free from hauling buckets. She labored diligently for a few years to build her pipeline. The day she turned on the spigot, everything changed. She successfully created an unlimited supply of water, improved her villagers’ lifestyles, and secured her own financial future. Her entire life changed.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Essentially, when you’re hauling buckets, you’re exchanging dollars for hours. This is most jobs out there, including direct sales companies who have a front loaded compensation plan where the majority of their payout is for sales. This ensures you continue to haul buckets. It’s hours worked in exchange for dollars paid.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Contrast that to doTERRA’s compensation plan and business model, which allows you to build your financial pipeline as you build your business.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2c41b8c1d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2c41b8c1d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DoTERRA offers natural solutions for today’s most pressing health needs: Did you know that 70% of American have a metabolic disorder? Over 50% of children are obese or overweight. 70% of young people do not qualify for the military because of their health. This is staggering and should be a huge cause for concern for every single one of us. DoTERRA has solutions to address our health epidemic!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DoTERRA’s products are proven and highly effective. You heard about that tonight at our class.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customers are exceedingly loyal! Our customer retention rate is 75%! That’s almost unheard of in this industry. The industry average for retention is 13-18%. This lets us know our customers need the product, love the product and also find the product affordable.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inflation impacting families and expenses continuing to rise, families are being faced with pressure to find additional streams of income. I love that doTERRA offers you flexibility to fit this into your life, allow your family to live the wellness lifestyle that so many desire, and that allows you to partner with a team like ours that has incredible resources and support so you’re never alone in figuring out this business.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 but not least, doTERRA has the best commissions payout of any direct selling company. Most companies payout 40% or less of their revenue. DoTERRA pays out 48%. This is one thing that drew me to doTERRA…they were very transparent about income.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2c41b8c1d9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2c41b8c1d9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1400"/>
              <a:t>You can see what that looks like here. This graphic is a little outdated because a couple of these companies are no longer in business. But we want you to see visually how doTERRA compares.</a:t>
            </a:r>
            <a:endParaRPr sz="1400"/>
          </a:p>
          <a:p>
            <a:pPr indent="0" lvl="0" marL="0" rtl="0" algn="l">
              <a:lnSpc>
                <a:spcPct val="90000"/>
              </a:lnSpc>
              <a:spcBef>
                <a:spcPts val="0"/>
              </a:spcBef>
              <a:spcAft>
                <a:spcPts val="0"/>
              </a:spcAft>
              <a:buNone/>
            </a:pPr>
            <a:r>
              <a:t/>
            </a:r>
            <a:endParaRPr sz="1400"/>
          </a:p>
          <a:p>
            <a:pPr indent="0" lvl="0" marL="0" rtl="0" algn="l">
              <a:lnSpc>
                <a:spcPct val="90000"/>
              </a:lnSpc>
              <a:spcBef>
                <a:spcPts val="0"/>
              </a:spcBef>
              <a:spcAft>
                <a:spcPts val="0"/>
              </a:spcAft>
              <a:buNone/>
            </a:pPr>
            <a:r>
              <a:rPr lang="en" sz="1400"/>
              <a:t>We know not everyone is driven by income, but it is necessary to live our daily lives. That’s why we highlight it. The questions we often get asked are, “Is this real?” “Can this happen for me?” “Can I be successful?” So we want a few people to share how the doTERRA business has impacted them.</a:t>
            </a:r>
            <a:endParaRPr sz="1400"/>
          </a:p>
          <a:p>
            <a:pPr indent="0" lvl="0" marL="0" rtl="0" algn="l">
              <a:lnSpc>
                <a:spcPct val="90000"/>
              </a:lnSpc>
              <a:spcBef>
                <a:spcPts val="0"/>
              </a:spcBef>
              <a:spcAft>
                <a:spcPts val="0"/>
              </a:spcAft>
              <a:buNone/>
            </a:pPr>
            <a:r>
              <a:t/>
            </a:r>
            <a:endParaRPr sz="1400"/>
          </a:p>
          <a:p>
            <a:pPr indent="0" lvl="0" marL="0" rtl="0" algn="l">
              <a:lnSpc>
                <a:spcPct val="90000"/>
              </a:lnSpc>
              <a:spcBef>
                <a:spcPts val="0"/>
              </a:spcBef>
              <a:spcAft>
                <a:spcPts val="0"/>
              </a:spcAft>
              <a:buNone/>
            </a:pPr>
            <a:r>
              <a:rPr lang="en" sz="1400">
                <a:highlight>
                  <a:srgbClr val="FFFF00"/>
                </a:highlight>
              </a:rPr>
              <a:t>SHARE TESTIMONIALS</a:t>
            </a:r>
            <a:endParaRPr sz="1400">
              <a:highlight>
                <a:srgbClr val="FFFF00"/>
              </a:highlight>
            </a:endParaRPr>
          </a:p>
        </p:txBody>
      </p:sp>
      <p:sp>
        <p:nvSpPr>
          <p:cNvPr id="175" name="Google Shape;175;g32c41b8c1d9_0_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6ac00db95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6ac00db95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Slide #2: We’re going to start with a brief health assessment for you. </a:t>
            </a:r>
            <a:r>
              <a:rPr b="1" lang="en" sz="1200">
                <a:solidFill>
                  <a:schemeClr val="dk1"/>
                </a:solidFill>
              </a:rPr>
              <a:t>What areas of your health would you like help with?</a:t>
            </a:r>
            <a:endParaRPr sz="1200">
              <a:solidFill>
                <a:schemeClr val="dk1"/>
              </a:solidFill>
            </a:endParaRPr>
          </a:p>
          <a:p>
            <a:pPr indent="0" lvl="0" marL="0" rtl="0" algn="l">
              <a:spcBef>
                <a:spcPts val="1000"/>
              </a:spcBef>
              <a:spcAft>
                <a:spcPts val="0"/>
              </a:spcAft>
              <a:buClr>
                <a:schemeClr val="dk1"/>
              </a:buClr>
              <a:buSzPts val="1100"/>
              <a:buFont typeface="Arial"/>
              <a:buNone/>
            </a:pPr>
            <a:r>
              <a:rPr lang="en" sz="1200">
                <a:solidFill>
                  <a:schemeClr val="dk1"/>
                </a:solidFill>
              </a:rPr>
              <a:t>Comment in the chat the numbers representing the areas you or someone in your household struggles with.</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#1 digestive issues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#2 Headaches, pain and inflammation</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#3 Immunity issues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#4 Stress and Anxiety</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#5 Energy and Stamina</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#6 Sleep Issues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#7 Blood Sugar Regulation</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**NEXT SLIDE**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2c41b8c1d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2c41b8c1d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58750" rtl="0" algn="l">
              <a:spcBef>
                <a:spcPts val="0"/>
              </a:spcBef>
              <a:spcAft>
                <a:spcPts val="0"/>
              </a:spcAft>
              <a:buNone/>
            </a:pPr>
            <a:r>
              <a:rPr lang="en" sz="1200">
                <a:solidFill>
                  <a:schemeClr val="dk1"/>
                </a:solidFill>
              </a:rPr>
              <a:t>Slide #: </a:t>
            </a:r>
            <a:r>
              <a:rPr b="1" lang="en" sz="1200" u="sng">
                <a:solidFill>
                  <a:schemeClr val="dk1"/>
                </a:solidFill>
              </a:rPr>
              <a:t>Thank You and Close</a:t>
            </a:r>
            <a:endParaRPr b="1" sz="1200" u="sng">
              <a:solidFill>
                <a:schemeClr val="dk1"/>
              </a:solidFill>
            </a:endParaRPr>
          </a:p>
          <a:p>
            <a:pPr indent="0" lvl="0" marL="158750" rtl="0" algn="l">
              <a:spcBef>
                <a:spcPts val="0"/>
              </a:spcBef>
              <a:spcAft>
                <a:spcPts val="0"/>
              </a:spcAft>
              <a:buNone/>
            </a:pPr>
            <a:r>
              <a:t/>
            </a:r>
            <a:endParaRPr b="1" sz="1200">
              <a:solidFill>
                <a:schemeClr val="dk1"/>
              </a:solidFill>
            </a:endParaRPr>
          </a:p>
          <a:p>
            <a:pPr indent="0" lvl="0" marL="158750" rtl="0" algn="l">
              <a:spcBef>
                <a:spcPts val="0"/>
              </a:spcBef>
              <a:spcAft>
                <a:spcPts val="0"/>
              </a:spcAft>
              <a:buClr>
                <a:schemeClr val="dk1"/>
              </a:buClr>
              <a:buSzPts val="1100"/>
              <a:buFont typeface="Arial"/>
              <a:buNone/>
            </a:pPr>
            <a:r>
              <a:rPr lang="en" sz="1300">
                <a:solidFill>
                  <a:schemeClr val="dk1"/>
                </a:solidFill>
              </a:rPr>
              <a:t>If you’d like to learn even more about what our team offers, about doTERRA and more about how this business could fit into your life, I’d love to invite you to our next Learn More call. [</a:t>
            </a:r>
            <a:r>
              <a:rPr lang="en" sz="1300">
                <a:solidFill>
                  <a:schemeClr val="dk1"/>
                </a:solidFill>
                <a:highlight>
                  <a:srgbClr val="FFFF00"/>
                </a:highlight>
              </a:rPr>
              <a:t>Announce the date</a:t>
            </a:r>
            <a:r>
              <a:rPr lang="en" sz="1300">
                <a:solidFill>
                  <a:schemeClr val="dk1"/>
                </a:solidFill>
              </a:rPr>
              <a:t>] That’s where you can, of course, Learn More :).</a:t>
            </a:r>
            <a:endParaRPr sz="1300">
              <a:solidFill>
                <a:schemeClr val="dk1"/>
              </a:solidFill>
            </a:endParaRPr>
          </a:p>
          <a:p>
            <a:pPr indent="0" lvl="0" marL="158750" rtl="0" algn="l">
              <a:spcBef>
                <a:spcPts val="0"/>
              </a:spcBef>
              <a:spcAft>
                <a:spcPts val="0"/>
              </a:spcAft>
              <a:buClr>
                <a:schemeClr val="dk1"/>
              </a:buClr>
              <a:buSzPts val="1100"/>
              <a:buFont typeface="Arial"/>
              <a:buNone/>
            </a:pPr>
            <a:r>
              <a:t/>
            </a:r>
            <a:endParaRPr sz="1300">
              <a:solidFill>
                <a:schemeClr val="dk1"/>
              </a:solidFill>
            </a:endParaRPr>
          </a:p>
          <a:p>
            <a:pPr indent="0" lvl="0" marL="158750" rtl="0" algn="l">
              <a:spcBef>
                <a:spcPts val="0"/>
              </a:spcBef>
              <a:spcAft>
                <a:spcPts val="0"/>
              </a:spcAft>
              <a:buClr>
                <a:schemeClr val="dk1"/>
              </a:buClr>
              <a:buSzPts val="1100"/>
              <a:buFont typeface="Arial"/>
              <a:buNone/>
            </a:pPr>
            <a:r>
              <a:rPr lang="en" sz="1300">
                <a:solidFill>
                  <a:schemeClr val="dk1"/>
                </a:solidFill>
              </a:rPr>
              <a:t>Thank you all for joining us. Once again, the wellness advocate that invited you will be reaching out in the next day or 2 to help you find solutions for your health.</a:t>
            </a:r>
            <a:endParaRPr sz="1300">
              <a:solidFill>
                <a:schemeClr val="dk1"/>
              </a:solidFill>
            </a:endParaRPr>
          </a:p>
          <a:p>
            <a:pPr indent="0" lvl="0" marL="158750" rtl="0" algn="l">
              <a:spcBef>
                <a:spcPts val="0"/>
              </a:spcBef>
              <a:spcAft>
                <a:spcPts val="0"/>
              </a:spcAft>
              <a:buClr>
                <a:schemeClr val="dk1"/>
              </a:buClr>
              <a:buSzPts val="1100"/>
              <a:buFont typeface="Arial"/>
              <a:buNone/>
            </a:pPr>
            <a:r>
              <a:t/>
            </a:r>
            <a:endParaRPr sz="1300">
              <a:solidFill>
                <a:schemeClr val="dk1"/>
              </a:solidFill>
            </a:endParaRPr>
          </a:p>
          <a:p>
            <a:pPr indent="0" lvl="0" marL="158750" rtl="0" algn="l">
              <a:spcBef>
                <a:spcPts val="0"/>
              </a:spcBef>
              <a:spcAft>
                <a:spcPts val="0"/>
              </a:spcAft>
              <a:buClr>
                <a:schemeClr val="dk1"/>
              </a:buClr>
              <a:buSzPts val="1100"/>
              <a:buFont typeface="Arial"/>
              <a:buNone/>
            </a:pPr>
            <a:r>
              <a:rPr lang="en" sz="1300">
                <a:solidFill>
                  <a:schemeClr val="dk1"/>
                </a:solidFill>
              </a:rPr>
              <a:t>Between now and then, be sure to jot down anything else that pops in your head so you can share with your wellness advocate when you connect with them.</a:t>
            </a:r>
            <a:br>
              <a:rPr lang="en" sz="1300">
                <a:solidFill>
                  <a:schemeClr val="dk1"/>
                </a:solidFill>
              </a:rPr>
            </a:br>
            <a:br>
              <a:rPr lang="en" sz="1300">
                <a:solidFill>
                  <a:schemeClr val="dk1"/>
                </a:solidFill>
              </a:rPr>
            </a:br>
            <a:r>
              <a:rPr lang="en" sz="1300">
                <a:solidFill>
                  <a:schemeClr val="dk1"/>
                </a:solidFill>
              </a:rPr>
              <a:t>Thanks again for choosing to spend your evening with us. We look forward to seeing you in our community group soon!</a:t>
            </a:r>
            <a:endParaRPr sz="1300">
              <a:solidFill>
                <a:schemeClr val="dk1"/>
              </a:solidFill>
            </a:endParaRPr>
          </a:p>
          <a:p>
            <a:pPr indent="0" lvl="0" marL="0" rtl="0" algn="l">
              <a:spcBef>
                <a:spcPts val="0"/>
              </a:spcBef>
              <a:spcAft>
                <a:spcPts val="0"/>
              </a:spcAft>
              <a:buNone/>
            </a:pPr>
            <a:r>
              <a:t/>
            </a:r>
            <a:endParaRPr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cd5180227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cd5180227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Slide #19: </a:t>
            </a:r>
            <a:r>
              <a:rPr b="1" lang="en" sz="1200" u="sng">
                <a:solidFill>
                  <a:schemeClr val="dk1"/>
                </a:solidFill>
              </a:rPr>
              <a:t>Introductions and Welcome</a:t>
            </a:r>
            <a:endParaRPr sz="1200" u="sng">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u="sng">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00"/>
                </a:highlight>
              </a:rPr>
              <a:t>**START ZOOM RECORDING**</a:t>
            </a:r>
            <a:endParaRPr sz="1200" u="sng">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Hello and welcome to our workshop. We’re so excited to chat with you about the power of essential oils. Our goal today is to show you health options for your home that will empower you for you and your family’s health. The Modern medicine world can mostly be characterized by sick care. We want to teach you how to focus on well care!  </a:t>
            </a:r>
            <a:br>
              <a:rPr lang="en">
                <a:solidFill>
                  <a:schemeClr val="dk1"/>
                </a:solidFill>
              </a:rPr>
            </a:b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But first, there are a few housekeeping items: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It’s helpful to have a pen and paper ready to take notes and write down questions.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Stay until the end because there will be a giveaway.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will be using the chat feature throughout this workshop.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We’re going to start with you thinking about a world where, when you have a health issue and go to the doctor for diagnosis, you are then able to address the issue with tools and products available in your own home. In this world, you have the resources, the knowledge and the answers to address your health. Our desire is to help you move into the direction of this becoming a reality for you and your family.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Let’s start in the chat. Have you ever used an essential oil? If so, for what purposes have you used them?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Ok let’s learn why doTERRA is the industry leader in size and in purity in the essential oils world!</a:t>
            </a:r>
            <a:endParaRPr>
              <a:solidFill>
                <a:schemeClr val="dk1"/>
              </a:solidFill>
            </a:endParaRPr>
          </a:p>
          <a:p>
            <a:pPr indent="0" lvl="0" marL="0" rtl="0" algn="l">
              <a:spcBef>
                <a:spcPts val="0"/>
              </a:spcBef>
              <a:spcAft>
                <a:spcPts val="0"/>
              </a:spcAft>
              <a:buNone/>
            </a:pPr>
            <a:r>
              <a:t/>
            </a:r>
            <a:endParaRPr>
              <a:solidFill>
                <a:schemeClr val="dk1"/>
              </a:solidFill>
              <a:highlight>
                <a:srgbClr val="FFFF00"/>
              </a:highlight>
            </a:endParaRPr>
          </a:p>
          <a:p>
            <a:pPr indent="0" lvl="0" marL="0" rtl="0" algn="l">
              <a:spcBef>
                <a:spcPts val="0"/>
              </a:spcBef>
              <a:spcAft>
                <a:spcPts val="0"/>
              </a:spcAft>
              <a:buNone/>
            </a:pPr>
            <a:r>
              <a:rPr lang="en">
                <a:solidFill>
                  <a:schemeClr val="dk1"/>
                </a:solidFill>
                <a:highlight>
                  <a:srgbClr val="FFFF00"/>
                </a:highlight>
              </a:rPr>
              <a:t>**NEXT SLIDE**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6ac00db95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6ac00db95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sz="1200">
                <a:solidFill>
                  <a:schemeClr val="dk1"/>
                </a:solidFill>
              </a:rPr>
              <a:t>Slide #20: </a:t>
            </a:r>
            <a:r>
              <a:rPr b="1" lang="en" sz="1200" u="sng">
                <a:solidFill>
                  <a:schemeClr val="dk1"/>
                </a:solidFill>
              </a:rPr>
              <a:t>Research: Roseman University of Health Sciences</a:t>
            </a:r>
            <a:endParaRPr sz="1200" u="sng">
              <a:solidFill>
                <a:schemeClr val="dk1"/>
              </a:solidFill>
            </a:endParaRPr>
          </a:p>
          <a:p>
            <a:pPr indent="0" lvl="0" marL="0" rtl="0" algn="l">
              <a:spcBef>
                <a:spcPts val="0"/>
              </a:spcBef>
              <a:spcAft>
                <a:spcPts val="0"/>
              </a:spcAft>
              <a:buClr>
                <a:schemeClr val="dk1"/>
              </a:buClr>
              <a:buSzPts val="1100"/>
              <a:buFont typeface="Arial"/>
              <a:buNone/>
            </a:pPr>
            <a:br>
              <a:rPr lang="en" sz="1200">
                <a:solidFill>
                  <a:schemeClr val="dk1"/>
                </a:solidFill>
              </a:rPr>
            </a:br>
            <a:r>
              <a:rPr lang="en" sz="1200">
                <a:solidFill>
                  <a:schemeClr val="dk1"/>
                </a:solidFill>
              </a:rPr>
              <a:t>We’re going to start with some research.</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doTERRA prides itself on being a company who values research. Roseman University did an independent study on essential oils from a number of prominent essential oil companies. Results found doTERRA’s oils were the only ones to be:</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therapeutically-relevant in cell growth and rejuvenation (this is referring to how the body responds to the oil)</a:t>
            </a:r>
            <a:endParaRPr>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metabolic health</a:t>
            </a:r>
            <a:endParaRPr>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and healthy inflammatory responses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doTERRA oils were also the only oils found to contain no traces of contaminants, synthetics and no form of dilution. Essential oils from competitors had minimal effects. The study concluded that the therapeutic potential of essential oils is highly dependent on the complete composition of the oil, making sourcing, processing and characterization critical to their benefits.</a:t>
            </a:r>
            <a:br>
              <a:rPr lang="en" sz="1200">
                <a:solidFill>
                  <a:schemeClr val="dk1"/>
                </a:solidFill>
              </a:rPr>
            </a:br>
            <a:endParaRPr sz="1200">
              <a:solidFill>
                <a:schemeClr val="dk1"/>
              </a:solidFill>
            </a:endParaRPr>
          </a:p>
          <a:p>
            <a:pPr indent="0" lvl="0" marL="0" rtl="0" algn="l">
              <a:spcBef>
                <a:spcPts val="0"/>
              </a:spcBef>
              <a:spcAft>
                <a:spcPts val="0"/>
              </a:spcAft>
              <a:buClr>
                <a:schemeClr val="dk1"/>
              </a:buClr>
              <a:buSzPts val="1100"/>
              <a:buFont typeface="Arial"/>
              <a:buNone/>
            </a:pPr>
            <a:r>
              <a:rPr lang="en" sz="1000" u="sng">
                <a:solidFill>
                  <a:srgbClr val="2200CC"/>
                </a:solidFill>
                <a:hlinkClick r:id="rId2">
                  <a:extLst>
                    <a:ext uri="{A12FA001-AC4F-418D-AE19-62706E023703}">
                      <ahyp:hlinkClr val="tx"/>
                    </a:ext>
                  </a:extLst>
                </a:hlinkClick>
              </a:rPr>
              <a:t>https://www.roseman.edu/student-experience/news/roseman-university-researchers-study-doterra-essential-oils/?fbclid=IwAR3YbwzWw06dPks6rOPcYW_Bx4V7P-R0ptm7vmqMNR7-EuOCQ9GGBucm2Sg</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**NEXT SLIDE**</a:t>
            </a:r>
            <a:endParaRPr sz="12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6ac00db95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6ac00db95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sz="1200">
                <a:solidFill>
                  <a:schemeClr val="dk1"/>
                </a:solidFill>
              </a:rPr>
              <a:t>Slide #21: </a:t>
            </a:r>
            <a:r>
              <a:rPr b="1" lang="en" sz="1200" u="sng">
                <a:solidFill>
                  <a:schemeClr val="dk1"/>
                </a:solidFill>
              </a:rPr>
              <a:t>DoTERRA Difference</a:t>
            </a:r>
            <a:br>
              <a:rPr b="1" lang="en" sz="1200" u="sng">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DoTERRA’s oils are pure – There are no fillers, synthetic ingredients, or dilution.</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Independent lab tests show that the majority of brands available to consumers aren't pure. In addition to the Roseman University Study, I’ll put another one in the comments: </a:t>
            </a:r>
            <a:r>
              <a:rPr lang="en" sz="1200" u="sng">
                <a:solidFill>
                  <a:srgbClr val="1155CC"/>
                </a:solidFill>
                <a:hlinkClick r:id="rId2">
                  <a:extLst>
                    <a:ext uri="{A12FA001-AC4F-418D-AE19-62706E023703}">
                      <ahyp:hlinkClr val="tx"/>
                    </a:ext>
                  </a:extLst>
                </a:hlinkClick>
              </a:rPr>
              <a:t>https://www.consumersadvocate.org/essential-oils</a:t>
            </a:r>
            <a:r>
              <a:rPr lang="en" sz="1200">
                <a:solidFill>
                  <a:schemeClr val="dk1"/>
                </a:solidFill>
              </a:rPr>
              <a:t>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We source from plants grown in their ideal environments- this makes all the difference in the chemical profile and therapeutic effectiveness of the oil.</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Every batch of oil is tested for ideal chemistry and consistency</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Over 54 tests done on each batch of doTERRA oils – from the farmer to the consumer.</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doTERRA oils can be used topically, aromatically, and internally</a:t>
            </a:r>
            <a:br>
              <a:rPr lang="en" sz="1200">
                <a:solidFill>
                  <a:schemeClr val="dk1"/>
                </a:solidFill>
              </a:rPr>
            </a:br>
            <a:endParaRPr>
              <a:solidFill>
                <a:schemeClr val="dk1"/>
              </a:solidFill>
            </a:endParaRPr>
          </a:p>
          <a:p>
            <a:pPr indent="0" lvl="0" marL="0" rtl="0" algn="l">
              <a:spcBef>
                <a:spcPts val="500"/>
              </a:spcBef>
              <a:spcAft>
                <a:spcPts val="0"/>
              </a:spcAft>
              <a:buClr>
                <a:schemeClr val="dk1"/>
              </a:buClr>
              <a:buSzPts val="1100"/>
              <a:buFont typeface="Arial"/>
              <a:buNone/>
            </a:pPr>
            <a:r>
              <a:rPr lang="en">
                <a:solidFill>
                  <a:schemeClr val="dk1"/>
                </a:solidFill>
              </a:rPr>
              <a:t>People use doTERRA because they want safe, affordable and effective solutions for their family’s health.</a:t>
            </a:r>
            <a:endParaRPr>
              <a:solidFill>
                <a:schemeClr val="dk1"/>
              </a:solidFill>
            </a:endParaRPr>
          </a:p>
          <a:p>
            <a:pPr indent="0" lvl="0" marL="158750" rtl="0" algn="l">
              <a:spcBef>
                <a:spcPts val="50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**NEXT SLIDE**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6ac00db95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6ac00db95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500"/>
              </a:spcBef>
              <a:spcAft>
                <a:spcPts val="0"/>
              </a:spcAft>
              <a:buClr>
                <a:schemeClr val="dk1"/>
              </a:buClr>
              <a:buSzPts val="1100"/>
              <a:buFont typeface="Arial"/>
              <a:buNone/>
            </a:pPr>
            <a:r>
              <a:rPr lang="en" sz="1200">
                <a:solidFill>
                  <a:schemeClr val="dk1"/>
                </a:solidFill>
              </a:rPr>
              <a:t>Slide #22: </a:t>
            </a:r>
            <a:r>
              <a:rPr b="1" lang="en" sz="1200" u="sng">
                <a:solidFill>
                  <a:schemeClr val="dk1"/>
                </a:solidFill>
              </a:rPr>
              <a:t>Safety and Risk</a:t>
            </a:r>
            <a:endParaRPr sz="1200">
              <a:solidFill>
                <a:schemeClr val="dk1"/>
              </a:solidFill>
            </a:endParaRPr>
          </a:p>
          <a:p>
            <a:pPr indent="0" lvl="0" marL="0" rtl="0" algn="l">
              <a:spcBef>
                <a:spcPts val="1000"/>
              </a:spcBef>
              <a:spcAft>
                <a:spcPts val="0"/>
              </a:spcAft>
              <a:buClr>
                <a:schemeClr val="dk1"/>
              </a:buClr>
              <a:buSzPts val="1100"/>
              <a:buFont typeface="Arial"/>
              <a:buNone/>
            </a:pPr>
            <a:r>
              <a:rPr lang="en" sz="1200">
                <a:solidFill>
                  <a:schemeClr val="dk1"/>
                </a:solidFill>
              </a:rPr>
              <a:t>DoTERRA recognized that the essential oil industry didn’t have a standard for purity to ensure safety. So they created the CPTG standard that can be used throughout the essential oils industry. CPTG stands for Certified Pure Tested Grade. This standard is beyond organic and includes significant testing that isn’t cheap. Oils safe to ingest will have a food grade label.</a:t>
            </a:r>
            <a:endParaRPr sz="1200">
              <a:solidFill>
                <a:schemeClr val="dk1"/>
              </a:solidFill>
            </a:endParaRPr>
          </a:p>
          <a:p>
            <a:pPr indent="0" lvl="0" marL="0" rtl="0" algn="l">
              <a:spcBef>
                <a:spcPts val="1200"/>
              </a:spcBef>
              <a:spcAft>
                <a:spcPts val="0"/>
              </a:spcAft>
              <a:buClr>
                <a:schemeClr val="dk1"/>
              </a:buClr>
              <a:buSzPts val="1100"/>
              <a:buFont typeface="Arial"/>
              <a:buNone/>
            </a:pPr>
            <a:r>
              <a:rPr lang="en" sz="1200">
                <a:solidFill>
                  <a:schemeClr val="dk1"/>
                </a:solidFill>
              </a:rPr>
              <a:t>doTERRA oils are safe to use at any age from newborn babies to great grandparents. Brand matters for SAFETY!</a:t>
            </a:r>
            <a:br>
              <a:rPr lang="en" sz="1200">
                <a:solidFill>
                  <a:schemeClr val="dk1"/>
                </a:solidFill>
              </a:rPr>
            </a:br>
            <a:br>
              <a:rPr lang="en" sz="1200">
                <a:solidFill>
                  <a:schemeClr val="dk1"/>
                </a:solidFill>
              </a:rPr>
            </a:br>
            <a:r>
              <a:rPr lang="en" sz="1200">
                <a:solidFill>
                  <a:schemeClr val="dk1"/>
                </a:solidFill>
              </a:rPr>
              <a:t>When you are ingesting oils, please make sure they have a food grade label on the bottle. If they do, you can take essential oils in a veggie cap, put them under the tongue or in a glass of water. There are lots of ways to ingest them safely. There are times that I want the internal benefits without the taste, so the veggie caps are my favorite way to go.</a:t>
            </a:r>
            <a:br>
              <a:rPr lang="en" sz="1200">
                <a:solidFill>
                  <a:schemeClr val="dk1"/>
                </a:solidFill>
              </a:rPr>
            </a:br>
            <a:endParaRPr sz="12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**NEXT SLIDE*</a:t>
            </a:r>
            <a:endParaRPr sz="12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6ac20a3d65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6ac20a3d65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500"/>
              </a:spcBef>
              <a:spcAft>
                <a:spcPts val="0"/>
              </a:spcAft>
              <a:buClr>
                <a:schemeClr val="dk1"/>
              </a:buClr>
              <a:buSzPts val="1100"/>
              <a:buFont typeface="Arial"/>
              <a:buNone/>
            </a:pPr>
            <a:r>
              <a:rPr lang="en" sz="1200">
                <a:solidFill>
                  <a:schemeClr val="dk1"/>
                </a:solidFill>
              </a:rPr>
              <a:t>Slide #23: </a:t>
            </a:r>
            <a:r>
              <a:rPr b="1" lang="en" sz="1200" u="sng">
                <a:solidFill>
                  <a:schemeClr val="dk1"/>
                </a:solidFill>
              </a:rPr>
              <a:t>Our Essential Oils are Effective</a:t>
            </a:r>
            <a:endParaRPr b="1" sz="1200" u="sng">
              <a:solidFill>
                <a:schemeClr val="dk1"/>
              </a:solidFill>
            </a:endParaRPr>
          </a:p>
          <a:p>
            <a:pPr indent="0" lvl="0" marL="0" rtl="0" algn="l">
              <a:spcBef>
                <a:spcPts val="1000"/>
              </a:spcBef>
              <a:spcAft>
                <a:spcPts val="0"/>
              </a:spcAft>
              <a:buClr>
                <a:schemeClr val="dk1"/>
              </a:buClr>
              <a:buSzPts val="1100"/>
              <a:buFont typeface="Arial"/>
              <a:buNone/>
            </a:pPr>
            <a:r>
              <a:rPr lang="en" sz="1150">
                <a:solidFill>
                  <a:schemeClr val="dk1"/>
                </a:solidFill>
              </a:rPr>
              <a:t>Our body is made up of cells. </a:t>
            </a:r>
            <a:r>
              <a:rPr b="1" lang="en" sz="1150">
                <a:solidFill>
                  <a:schemeClr val="dk1"/>
                </a:solidFill>
              </a:rPr>
              <a:t>Each cell is surrounded by an oily membrane</a:t>
            </a:r>
            <a:r>
              <a:rPr lang="en" sz="1150">
                <a:solidFill>
                  <a:schemeClr val="dk1"/>
                </a:solidFill>
              </a:rPr>
              <a:t>. Its function is to keep the good in and the bad out.</a:t>
            </a:r>
            <a:br>
              <a:rPr lang="en" sz="1150">
                <a:solidFill>
                  <a:schemeClr val="dk1"/>
                </a:solidFill>
              </a:rPr>
            </a:br>
            <a:br>
              <a:rPr lang="en" sz="1150">
                <a:solidFill>
                  <a:schemeClr val="dk1"/>
                </a:solidFill>
              </a:rPr>
            </a:br>
            <a:r>
              <a:rPr lang="en" sz="1150">
                <a:solidFill>
                  <a:schemeClr val="dk1"/>
                </a:solidFill>
              </a:rPr>
              <a:t>When you have a </a:t>
            </a:r>
            <a:r>
              <a:rPr b="1" lang="en" sz="1150">
                <a:solidFill>
                  <a:schemeClr val="dk1"/>
                </a:solidFill>
              </a:rPr>
              <a:t>bacterial-infection</a:t>
            </a:r>
            <a:r>
              <a:rPr lang="en" sz="1150">
                <a:solidFill>
                  <a:schemeClr val="dk1"/>
                </a:solidFill>
              </a:rPr>
              <a:t> (see that green blob?), Doctors often prescribe an antibiotic to kill it, and the antibiotics often work to get rid of the symptom because </a:t>
            </a:r>
            <a:r>
              <a:rPr b="1" lang="en" sz="1150">
                <a:solidFill>
                  <a:schemeClr val="dk1"/>
                </a:solidFill>
              </a:rPr>
              <a:t>bacteria grows </a:t>
            </a:r>
            <a:r>
              <a:rPr lang="en" sz="1150">
                <a:solidFill>
                  <a:schemeClr val="dk1"/>
                </a:solidFill>
              </a:rPr>
              <a:t>on the </a:t>
            </a:r>
            <a:r>
              <a:rPr b="1" lang="en" sz="1150">
                <a:solidFill>
                  <a:schemeClr val="dk1"/>
                </a:solidFill>
              </a:rPr>
              <a:t>outside of a cell.</a:t>
            </a:r>
            <a:r>
              <a:rPr lang="en" sz="1150">
                <a:solidFill>
                  <a:schemeClr val="dk1"/>
                </a:solidFill>
              </a:rPr>
              <a:t>  </a:t>
            </a:r>
            <a:endParaRPr sz="1150">
              <a:solidFill>
                <a:schemeClr val="dk1"/>
              </a:solidFill>
            </a:endParaRPr>
          </a:p>
          <a:p>
            <a:pPr indent="0" lvl="0" marL="0" rtl="0" algn="l">
              <a:spcBef>
                <a:spcPts val="1000"/>
              </a:spcBef>
              <a:spcAft>
                <a:spcPts val="0"/>
              </a:spcAft>
              <a:buClr>
                <a:schemeClr val="dk1"/>
              </a:buClr>
              <a:buSzPts val="1100"/>
              <a:buFont typeface="Arial"/>
              <a:buNone/>
            </a:pPr>
            <a:r>
              <a:rPr lang="en" sz="1150">
                <a:solidFill>
                  <a:schemeClr val="dk1"/>
                </a:solidFill>
              </a:rPr>
              <a:t>However, you may have noticed that when you have a virus, your doctor tells you to go home, relax, and drink honey and lemon because they can’t treat it. That’s because unlike bacteria, </a:t>
            </a:r>
            <a:r>
              <a:rPr b="1" lang="en" sz="1150">
                <a:solidFill>
                  <a:schemeClr val="dk1"/>
                </a:solidFill>
              </a:rPr>
              <a:t>viruses</a:t>
            </a:r>
            <a:r>
              <a:rPr lang="en" sz="1150">
                <a:solidFill>
                  <a:schemeClr val="dk1"/>
                </a:solidFill>
              </a:rPr>
              <a:t> proliferate on the </a:t>
            </a:r>
            <a:r>
              <a:rPr b="1" lang="en" sz="1150">
                <a:solidFill>
                  <a:schemeClr val="dk1"/>
                </a:solidFill>
              </a:rPr>
              <a:t>inside</a:t>
            </a:r>
            <a:r>
              <a:rPr lang="en" sz="1150">
                <a:solidFill>
                  <a:schemeClr val="dk1"/>
                </a:solidFill>
              </a:rPr>
              <a:t> of a cell and most antibiotics can’t penetrate our body’s oily cell membrane and attack the virus. </a:t>
            </a:r>
            <a:endParaRPr sz="1150">
              <a:solidFill>
                <a:schemeClr val="dk1"/>
              </a:solidFill>
            </a:endParaRPr>
          </a:p>
          <a:p>
            <a:pPr indent="0" lvl="0" marL="0" rtl="0" algn="l">
              <a:spcBef>
                <a:spcPts val="1000"/>
              </a:spcBef>
              <a:spcAft>
                <a:spcPts val="0"/>
              </a:spcAft>
              <a:buClr>
                <a:schemeClr val="dk1"/>
              </a:buClr>
              <a:buSzPts val="1100"/>
              <a:buFont typeface="Arial"/>
              <a:buNone/>
            </a:pPr>
            <a:r>
              <a:rPr lang="en" sz="1150">
                <a:solidFill>
                  <a:schemeClr val="dk1"/>
                </a:solidFill>
              </a:rPr>
              <a:t>But guess what can easily penetrate that same oily membrane.... essential oils! Unlike most modern medicines, pure essential oils can penetrate our cell membranes and help stop viral replication. This means, true essential oils allow you to support the healing of your body immediately instead of paying a copay or waiting to see a doctor. </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OPTIONAL to SHARE: To illustrate the power of essential oils, listen to this…</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 </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One of the biggest fears of our aging population is dementia and memory loss. </a:t>
            </a:r>
            <a:r>
              <a:rPr lang="en" sz="1150">
                <a:solidFill>
                  <a:srgbClr val="222222"/>
                </a:solidFill>
              </a:rPr>
              <a:t>Check out this study recently published by UC Irvine.  Participants in the study diffused a variety of essential oils for 2 hours a night every night for 6 months. 226% increase in cognitive capacity!!!!!  Just from diffusing Essential Oils on their nightstand!  The scientists noticed a direct link between the sense of smell and the brain’s memory circuits. </a:t>
            </a:r>
            <a:r>
              <a:rPr lang="en" sz="1150">
                <a:solidFill>
                  <a:schemeClr val="dk1"/>
                </a:solidFill>
              </a:rPr>
              <a:t>You can check out the UC Irvine study here: </a:t>
            </a:r>
            <a:r>
              <a:rPr lang="en" sz="1150" u="sng">
                <a:solidFill>
                  <a:srgbClr val="1155CC"/>
                </a:solidFill>
                <a:hlinkClick r:id="rId2">
                  <a:extLst>
                    <a:ext uri="{A12FA001-AC4F-418D-AE19-62706E023703}">
                      <ahyp:hlinkClr val="tx"/>
                    </a:ext>
                  </a:extLst>
                </a:hlinkClick>
              </a:rPr>
              <a:t>https://www.frontiersin.org/articles/10.3389/fnins.2023.1200448/full</a:t>
            </a:r>
            <a:endParaRPr sz="1150">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highlight>
                  <a:srgbClr val="FFFF00"/>
                </a:highlight>
              </a:rPr>
              <a:t>**NEXT SLIDE**</a:t>
            </a:r>
            <a:endParaRPr sz="1200">
              <a:solidFill>
                <a:schemeClr val="dk1"/>
              </a:solidFill>
            </a:endParaRPr>
          </a:p>
          <a:p>
            <a:pPr indent="0" lvl="0" marL="0" rtl="0" algn="l">
              <a:spcBef>
                <a:spcPts val="100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6ac00db95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6ac00db95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sz="1200">
                <a:solidFill>
                  <a:schemeClr val="dk1"/>
                </a:solidFill>
              </a:rPr>
              <a:t>Slide #24: </a:t>
            </a:r>
            <a:r>
              <a:rPr b="1" lang="en" sz="1150" u="sng">
                <a:solidFill>
                  <a:schemeClr val="dk1"/>
                </a:solidFill>
              </a:rPr>
              <a:t>Affordable</a:t>
            </a:r>
            <a:endParaRPr b="1" sz="1150" u="sng">
              <a:solidFill>
                <a:schemeClr val="dk1"/>
              </a:solidFill>
            </a:endParaRPr>
          </a:p>
          <a:p>
            <a:pPr indent="0" lvl="0" marL="0" rtl="0" algn="l">
              <a:spcBef>
                <a:spcPts val="1000"/>
              </a:spcBef>
              <a:spcAft>
                <a:spcPts val="0"/>
              </a:spcAft>
              <a:buClr>
                <a:schemeClr val="dk1"/>
              </a:buClr>
              <a:buSzPts val="1100"/>
              <a:buFont typeface="Arial"/>
              <a:buNone/>
            </a:pPr>
            <a:r>
              <a:rPr lang="en" sz="1150">
                <a:solidFill>
                  <a:schemeClr val="dk1"/>
                </a:solidFill>
              </a:rPr>
              <a:t>Now let’s look at how much it costs to use essential oils for wellness. Did you know essential oils are 50-70 times more potent than herbs. This means a little goes a LONG way! Did you also know that one bottle of PURE oil is more affordable than one bottle of diluted or adulterated oil?</a:t>
            </a:r>
            <a:endParaRPr sz="1150">
              <a:solidFill>
                <a:schemeClr val="dk1"/>
              </a:solidFill>
            </a:endParaRPr>
          </a:p>
          <a:p>
            <a:pPr indent="0" lvl="0" marL="158750" rtl="0" algn="l">
              <a:spcBef>
                <a:spcPts val="1000"/>
              </a:spcBef>
              <a:spcAft>
                <a:spcPts val="0"/>
              </a:spcAft>
              <a:buClr>
                <a:schemeClr val="dk1"/>
              </a:buClr>
              <a:buSzPts val="1100"/>
              <a:buFont typeface="Arial"/>
              <a:buNone/>
            </a:pPr>
            <a:r>
              <a:rPr b="1" lang="en" sz="1150">
                <a:solidFill>
                  <a:schemeClr val="dk1"/>
                </a:solidFill>
              </a:rPr>
              <a:t>Using the chat feature, I want you to make a guess. A recent test of Costco peppermint oil</a:t>
            </a:r>
            <a:r>
              <a:rPr lang="en" sz="1150">
                <a:solidFill>
                  <a:schemeClr val="dk1"/>
                </a:solidFill>
              </a:rPr>
              <a:t> showed that it was not 100% peppermint oil. How much peppermint is in the Costco Peppermint oil bottle? (ANSWER: 10%). </a:t>
            </a:r>
            <a:endParaRPr sz="1150">
              <a:solidFill>
                <a:schemeClr val="dk1"/>
              </a:solidFill>
            </a:endParaRPr>
          </a:p>
          <a:p>
            <a:pPr indent="0" lvl="0" marL="158750" rtl="0" algn="l">
              <a:spcBef>
                <a:spcPts val="1000"/>
              </a:spcBef>
              <a:spcAft>
                <a:spcPts val="0"/>
              </a:spcAft>
              <a:buClr>
                <a:schemeClr val="dk1"/>
              </a:buClr>
              <a:buSzPts val="1100"/>
              <a:buFont typeface="Arial"/>
              <a:buNone/>
            </a:pPr>
            <a:r>
              <a:rPr lang="en" sz="1150">
                <a:solidFill>
                  <a:schemeClr val="dk1"/>
                </a:solidFill>
              </a:rPr>
              <a:t>When you use a DoTERRA oil, you get 100% of the oil making it much cheaper compared to other company’s oils where it is diluted.</a:t>
            </a:r>
            <a:endParaRPr sz="1150">
              <a:solidFill>
                <a:schemeClr val="dk1"/>
              </a:solidFill>
            </a:endParaRPr>
          </a:p>
          <a:p>
            <a:pPr indent="-301625" lvl="0" marL="457200" rtl="0" algn="l">
              <a:spcBef>
                <a:spcPts val="500"/>
              </a:spcBef>
              <a:spcAft>
                <a:spcPts val="0"/>
              </a:spcAft>
              <a:buClr>
                <a:schemeClr val="dk1"/>
              </a:buClr>
              <a:buSzPts val="1150"/>
              <a:buChar char="•"/>
            </a:pPr>
            <a:r>
              <a:rPr b="1" lang="en" sz="1150">
                <a:solidFill>
                  <a:schemeClr val="dk1"/>
                </a:solidFill>
              </a:rPr>
              <a:t>Each 15ml bottle has 250 drops of essential oil in it</a:t>
            </a:r>
            <a:endParaRPr sz="1150">
              <a:solidFill>
                <a:schemeClr val="dk1"/>
              </a:solidFill>
            </a:endParaRPr>
          </a:p>
          <a:p>
            <a:pPr indent="-301625" lvl="0" marL="457200" rtl="0" algn="l">
              <a:spcBef>
                <a:spcPts val="0"/>
              </a:spcBef>
              <a:spcAft>
                <a:spcPts val="0"/>
              </a:spcAft>
              <a:buClr>
                <a:schemeClr val="dk1"/>
              </a:buClr>
              <a:buSzPts val="1150"/>
              <a:buChar char="•"/>
            </a:pPr>
            <a:r>
              <a:rPr b="1" lang="en" sz="1150">
                <a:solidFill>
                  <a:schemeClr val="dk1"/>
                </a:solidFill>
              </a:rPr>
              <a:t>1 dose = 1 -2 drops</a:t>
            </a:r>
            <a:endParaRPr sz="1150">
              <a:solidFill>
                <a:schemeClr val="dk1"/>
              </a:solidFill>
            </a:endParaRPr>
          </a:p>
          <a:p>
            <a:pPr indent="-301625" lvl="0" marL="457200" rtl="0" algn="l">
              <a:spcBef>
                <a:spcPts val="0"/>
              </a:spcBef>
              <a:spcAft>
                <a:spcPts val="0"/>
              </a:spcAft>
              <a:buClr>
                <a:schemeClr val="dk1"/>
              </a:buClr>
              <a:buSzPts val="1150"/>
              <a:buChar char="•"/>
            </a:pPr>
            <a:r>
              <a:rPr b="1" lang="en" sz="1150">
                <a:solidFill>
                  <a:schemeClr val="dk1"/>
                </a:solidFill>
              </a:rPr>
              <a:t>On average, it costs about $1 to $2 to treat an acute issue with pure essential oils</a:t>
            </a:r>
            <a:endParaRPr b="1" sz="1150">
              <a:solidFill>
                <a:schemeClr val="dk1"/>
              </a:solidFill>
            </a:endParaRPr>
          </a:p>
          <a:p>
            <a:pPr indent="0" lvl="0" marL="457200" rtl="0" algn="l">
              <a:spcBef>
                <a:spcPts val="0"/>
              </a:spcBef>
              <a:spcAft>
                <a:spcPts val="0"/>
              </a:spcAft>
              <a:buClr>
                <a:schemeClr val="dk1"/>
              </a:buClr>
              <a:buSzPts val="1100"/>
              <a:buFont typeface="Arial"/>
              <a:buNone/>
            </a:pPr>
            <a:r>
              <a:t/>
            </a:r>
            <a:endParaRPr b="1" sz="1150">
              <a:solidFill>
                <a:schemeClr val="dk1"/>
              </a:solidFill>
            </a:endParaRPr>
          </a:p>
          <a:p>
            <a:pPr indent="0" lvl="0" marL="158750" rtl="0" algn="l">
              <a:spcBef>
                <a:spcPts val="1000"/>
              </a:spcBef>
              <a:spcAft>
                <a:spcPts val="0"/>
              </a:spcAft>
              <a:buClr>
                <a:schemeClr val="dk1"/>
              </a:buClr>
              <a:buSzPts val="1100"/>
              <a:buFont typeface="Arial"/>
              <a:buNone/>
            </a:pPr>
            <a:r>
              <a:rPr lang="en" sz="1150">
                <a:solidFill>
                  <a:schemeClr val="dk1"/>
                </a:solidFill>
              </a:rPr>
              <a:t>Here’s an essential oil tip…When you are treating any kind of infection, disease or ailment, use less oil more frequently throughout the day. Using 8 drops of oil on a wound at one time will not be more effective than using 1 drop of oil on a wound every 2-3 hours throughout the day. </a:t>
            </a:r>
            <a:endParaRPr sz="1150">
              <a:solidFill>
                <a:schemeClr val="dk1"/>
              </a:solidFill>
            </a:endParaRPr>
          </a:p>
          <a:p>
            <a:pPr indent="0" lvl="0" marL="158750" rtl="0" algn="ctr">
              <a:spcBef>
                <a:spcPts val="500"/>
              </a:spcBef>
              <a:spcAft>
                <a:spcPts val="0"/>
              </a:spcAft>
              <a:buClr>
                <a:schemeClr val="dk1"/>
              </a:buClr>
              <a:buSzPts val="1100"/>
              <a:buFont typeface="Arial"/>
              <a:buNone/>
            </a:pPr>
            <a:r>
              <a:t/>
            </a:r>
            <a:endParaRPr b="1" sz="115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**NEXT SLIDE**</a:t>
            </a:r>
            <a:endParaRPr sz="1200">
              <a:solidFill>
                <a:schemeClr val="dk1"/>
              </a:solidFill>
            </a:endParaRPr>
          </a:p>
          <a:p>
            <a:pPr indent="0" lvl="0" marL="0" rtl="0" algn="l">
              <a:spcBef>
                <a:spcPts val="0"/>
              </a:spcBef>
              <a:spcAft>
                <a:spcPts val="0"/>
              </a:spcAft>
              <a:buNone/>
            </a:pPr>
            <a:r>
              <a:t/>
            </a:r>
            <a:endParaRPr b="1" sz="1200" u="sng">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6ac00db95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6ac00db95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sz="1200">
                <a:solidFill>
                  <a:schemeClr val="dk1"/>
                </a:solidFill>
              </a:rPr>
              <a:t>Slide #25: </a:t>
            </a:r>
            <a:r>
              <a:rPr b="1" lang="en" sz="1200" u="sng">
                <a:solidFill>
                  <a:schemeClr val="dk1"/>
                </a:solidFill>
              </a:rPr>
              <a:t>Immune Support</a:t>
            </a:r>
            <a:endParaRPr sz="1200">
              <a:solidFill>
                <a:schemeClr val="dk1"/>
              </a:solidFill>
            </a:endParaRPr>
          </a:p>
          <a:p>
            <a:pPr indent="0" lvl="0" marL="158750" rtl="0" algn="ctr">
              <a:spcBef>
                <a:spcPts val="0"/>
              </a:spcBef>
              <a:spcAft>
                <a:spcPts val="0"/>
              </a:spcAft>
              <a:buClr>
                <a:schemeClr val="dk1"/>
              </a:buClr>
              <a:buSzPts val="1100"/>
              <a:buFont typeface="Arial"/>
              <a:buNone/>
            </a:pPr>
            <a:r>
              <a:t/>
            </a:r>
            <a:endParaRPr b="1" sz="1200">
              <a:solidFill>
                <a:schemeClr val="dk1"/>
              </a:solidFill>
            </a:endParaRPr>
          </a:p>
          <a:p>
            <a:pPr indent="0" lvl="0" marL="158750" rtl="0" algn="l">
              <a:spcBef>
                <a:spcPts val="0"/>
              </a:spcBef>
              <a:spcAft>
                <a:spcPts val="0"/>
              </a:spcAft>
              <a:buClr>
                <a:schemeClr val="dk1"/>
              </a:buClr>
              <a:buSzPts val="1100"/>
              <a:buFont typeface="Arial"/>
              <a:buNone/>
            </a:pPr>
            <a:r>
              <a:rPr b="1" lang="en" sz="1200">
                <a:solidFill>
                  <a:schemeClr val="dk1"/>
                </a:solidFill>
                <a:highlight>
                  <a:srgbClr val="FFFF00"/>
                </a:highlight>
              </a:rPr>
              <a:t>PICK 1-2 TO HIGHLIGHT ON THIS SLIDE</a:t>
            </a:r>
            <a:endParaRPr sz="1200">
              <a:solidFill>
                <a:schemeClr val="dk1"/>
              </a:solidFill>
              <a:highlight>
                <a:srgbClr val="FFFF00"/>
              </a:highlight>
            </a:endParaRPr>
          </a:p>
          <a:p>
            <a:pPr indent="0" lvl="0" marL="158750" rtl="0" algn="l">
              <a:spcBef>
                <a:spcPts val="0"/>
              </a:spcBef>
              <a:spcAft>
                <a:spcPts val="0"/>
              </a:spcAft>
              <a:buClr>
                <a:schemeClr val="dk1"/>
              </a:buClr>
              <a:buSzPts val="1100"/>
              <a:buFont typeface="Arial"/>
              <a:buNone/>
            </a:pPr>
            <a:r>
              <a:t/>
            </a:r>
            <a:endParaRPr sz="1200">
              <a:solidFill>
                <a:schemeClr val="dk1"/>
              </a:solidFill>
            </a:endParaRPr>
          </a:p>
          <a:p>
            <a:pPr indent="0" lvl="0" marL="158750" rtl="0" algn="l">
              <a:spcBef>
                <a:spcPts val="0"/>
              </a:spcBef>
              <a:spcAft>
                <a:spcPts val="0"/>
              </a:spcAft>
              <a:buClr>
                <a:schemeClr val="dk1"/>
              </a:buClr>
              <a:buSzPts val="1100"/>
              <a:buFont typeface="Arial"/>
              <a:buNone/>
            </a:pPr>
            <a:r>
              <a:rPr lang="en" sz="1200">
                <a:solidFill>
                  <a:schemeClr val="dk1"/>
                </a:solidFill>
              </a:rPr>
              <a:t>Let’s move into some specific oils now! Consider these to be options you grab from your medicine cabinet!</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sz="1200">
              <a:solidFill>
                <a:schemeClr val="dk1"/>
              </a:solidFill>
            </a:endParaRPr>
          </a:p>
          <a:p>
            <a:pPr indent="0" lvl="0" marL="158750" rtl="0" algn="l">
              <a:spcBef>
                <a:spcPts val="0"/>
              </a:spcBef>
              <a:spcAft>
                <a:spcPts val="0"/>
              </a:spcAft>
              <a:buClr>
                <a:schemeClr val="dk1"/>
              </a:buClr>
              <a:buSzPts val="1100"/>
              <a:buFont typeface="Arial"/>
              <a:buNone/>
            </a:pPr>
            <a:r>
              <a:rPr lang="en" sz="1200">
                <a:solidFill>
                  <a:schemeClr val="dk1"/>
                </a:solidFill>
              </a:rPr>
              <a:t>Did you know that research shows that essential oils, when diffused, can kill most </a:t>
            </a:r>
            <a:r>
              <a:rPr lang="en" sz="1200">
                <a:solidFill>
                  <a:schemeClr val="dk1"/>
                </a:solidFill>
              </a:rPr>
              <a:t>airborne</a:t>
            </a:r>
            <a:r>
              <a:rPr lang="en" sz="1200">
                <a:solidFill>
                  <a:schemeClr val="dk1"/>
                </a:solidFill>
              </a:rPr>
              <a:t> microorganisms?  A french study colonized 210 different microbes; within 30 minutes of diffusing a mixture of essential oils, only 4 colonies remained alive! </a:t>
            </a:r>
            <a:r>
              <a:rPr lang="en" sz="1000" u="sng">
                <a:solidFill>
                  <a:srgbClr val="0000FF"/>
                </a:solidFill>
                <a:hlinkClick r:id="rId2">
                  <a:extLst>
                    <a:ext uri="{A12FA001-AC4F-418D-AE19-62706E023703}">
                      <ahyp:hlinkClr val="tx"/>
                    </a:ext>
                  </a:extLst>
                </a:hlinkClick>
              </a:rPr>
              <a:t>https://www.huffpost.com/entry/essential-oils-health_b_868303</a:t>
            </a:r>
            <a:r>
              <a:rPr lang="en" sz="1000">
                <a:solidFill>
                  <a:schemeClr val="dk1"/>
                </a:solidFill>
              </a:rPr>
              <a:t> </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158750" rtl="0" algn="l">
              <a:spcBef>
                <a:spcPts val="0"/>
              </a:spcBef>
              <a:spcAft>
                <a:spcPts val="0"/>
              </a:spcAft>
              <a:buClr>
                <a:schemeClr val="dk1"/>
              </a:buClr>
              <a:buSzPts val="1100"/>
              <a:buFont typeface="Arial"/>
              <a:buNone/>
            </a:pPr>
            <a:br>
              <a:rPr lang="en" sz="1200">
                <a:solidFill>
                  <a:schemeClr val="dk1"/>
                </a:solidFill>
                <a:highlight>
                  <a:srgbClr val="FFFF00"/>
                </a:highlight>
              </a:rPr>
            </a:br>
            <a:r>
              <a:rPr lang="en" sz="1200">
                <a:solidFill>
                  <a:schemeClr val="dk1"/>
                </a:solidFill>
                <a:highlight>
                  <a:srgbClr val="FFFF00"/>
                </a:highlight>
              </a:rPr>
              <a:t>Use your key chain as you talk about the oils</a:t>
            </a:r>
            <a:r>
              <a:rPr lang="en" sz="1200">
                <a:solidFill>
                  <a:schemeClr val="dk1"/>
                </a:solidFill>
              </a:rPr>
              <a:t>. </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sz="1200">
              <a:solidFill>
                <a:schemeClr val="dk1"/>
              </a:solidFill>
            </a:endParaRPr>
          </a:p>
          <a:p>
            <a:pPr indent="0" lvl="0" marL="158750" rtl="0" algn="l">
              <a:spcBef>
                <a:spcPts val="0"/>
              </a:spcBef>
              <a:spcAft>
                <a:spcPts val="0"/>
              </a:spcAft>
              <a:buClr>
                <a:schemeClr val="dk1"/>
              </a:buClr>
              <a:buSzPts val="1100"/>
              <a:buFont typeface="Arial"/>
              <a:buNone/>
            </a:pPr>
            <a:r>
              <a:rPr b="1" lang="en" sz="1200">
                <a:solidFill>
                  <a:schemeClr val="dk1"/>
                </a:solidFill>
              </a:rPr>
              <a:t>Oregano</a:t>
            </a:r>
            <a:r>
              <a:rPr lang="en" sz="1200">
                <a:solidFill>
                  <a:schemeClr val="dk1"/>
                </a:solidFill>
              </a:rPr>
              <a:t> - A powerhouse antibacterial</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Use for skin tags and warts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Canker sores</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sz="1200">
              <a:solidFill>
                <a:schemeClr val="dk1"/>
              </a:solidFill>
            </a:endParaRPr>
          </a:p>
          <a:p>
            <a:pPr indent="0" lvl="0" marL="158750" rtl="0" algn="l">
              <a:spcBef>
                <a:spcPts val="0"/>
              </a:spcBef>
              <a:spcAft>
                <a:spcPts val="0"/>
              </a:spcAft>
              <a:buClr>
                <a:schemeClr val="dk1"/>
              </a:buClr>
              <a:buSzPts val="1100"/>
              <a:buFont typeface="Arial"/>
              <a:buNone/>
            </a:pPr>
            <a:r>
              <a:rPr b="1" lang="en" sz="1200">
                <a:solidFill>
                  <a:schemeClr val="dk1"/>
                </a:solidFill>
              </a:rPr>
              <a:t>Tea Tree</a:t>
            </a:r>
            <a:r>
              <a:rPr lang="en" sz="1200">
                <a:solidFill>
                  <a:schemeClr val="dk1"/>
                </a:solidFill>
              </a:rPr>
              <a:t> - Great for all things fungal or any kind of infection.</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great for acne</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Use after you shave to prevent razor burn</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Good for cold sores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Use for wounds/cuts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Amazing if you struggle with smelly armpits even when using deodorant</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b="1" sz="1200">
              <a:solidFill>
                <a:schemeClr val="dk1"/>
              </a:solidFill>
            </a:endParaRPr>
          </a:p>
          <a:p>
            <a:pPr indent="0" lvl="0" marL="158750" rtl="0" algn="l">
              <a:spcBef>
                <a:spcPts val="0"/>
              </a:spcBef>
              <a:spcAft>
                <a:spcPts val="0"/>
              </a:spcAft>
              <a:buClr>
                <a:schemeClr val="dk1"/>
              </a:buClr>
              <a:buSzPts val="1100"/>
              <a:buFont typeface="Arial"/>
              <a:buNone/>
            </a:pPr>
            <a:r>
              <a:rPr b="1" lang="en" sz="1200">
                <a:solidFill>
                  <a:schemeClr val="dk1"/>
                </a:solidFill>
              </a:rPr>
              <a:t>OnGuard</a:t>
            </a:r>
            <a:r>
              <a:rPr lang="en" sz="1200">
                <a:solidFill>
                  <a:schemeClr val="dk1"/>
                </a:solidFill>
              </a:rPr>
              <a:t> - (show in keychain) The protector. Natural immune defense. Everyone should have On Guard.</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Stops the growth of viruses and bacteria.</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Diffused it cleans the air of airborne pathogens.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Soothes sore throats and can help knock it out.</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The key is to use it frequently right away. So worth it to avoid getting sick for a week!</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b="1" sz="1200">
              <a:solidFill>
                <a:schemeClr val="dk1"/>
              </a:solidFill>
            </a:endParaRPr>
          </a:p>
          <a:p>
            <a:pPr indent="0" lvl="0" marL="158750" rtl="0" algn="l">
              <a:spcBef>
                <a:spcPts val="0"/>
              </a:spcBef>
              <a:spcAft>
                <a:spcPts val="0"/>
              </a:spcAft>
              <a:buClr>
                <a:schemeClr val="dk1"/>
              </a:buClr>
              <a:buSzPts val="1100"/>
              <a:buFont typeface="Arial"/>
              <a:buNone/>
            </a:pPr>
            <a:r>
              <a:rPr b="1" lang="en" sz="1200">
                <a:solidFill>
                  <a:schemeClr val="dk1"/>
                </a:solidFill>
              </a:rPr>
              <a:t>Frankincense</a:t>
            </a:r>
            <a:r>
              <a:rPr lang="en" sz="1200">
                <a:solidFill>
                  <a:schemeClr val="dk1"/>
                </a:solidFill>
              </a:rPr>
              <a:t> - Considered the KING of oils - When in doubt use Frankincense. Renewing, beautifying, rejuvenating, grounding. </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Reduces inflammation</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Relieves headaches (wonderful with peppermint and lavender)</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Supports immune function</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Apply topically to help reduce the appearance of skin imperfections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Strengthens the effects of other oils when used together</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Diffuse during meditation for a sense of relaxation and balance</a:t>
            </a:r>
            <a:br>
              <a:rPr lang="en" sz="1200">
                <a:solidFill>
                  <a:schemeClr val="dk1"/>
                </a:solidFill>
              </a:rPr>
            </a:br>
            <a:endParaRPr sz="1200">
              <a:solidFill>
                <a:schemeClr val="dk1"/>
              </a:solidFill>
            </a:endParaRPr>
          </a:p>
          <a:p>
            <a:pPr indent="0" lvl="0" marL="0" rtl="0" algn="l">
              <a:spcBef>
                <a:spcPts val="0"/>
              </a:spcBef>
              <a:spcAft>
                <a:spcPts val="0"/>
              </a:spcAft>
              <a:buNone/>
            </a:pPr>
            <a:r>
              <a:rPr lang="en">
                <a:solidFill>
                  <a:schemeClr val="dk1"/>
                </a:solidFill>
                <a:highlight>
                  <a:srgbClr val="FFFF00"/>
                </a:highlight>
              </a:rPr>
              <a:t>**NEXT SLIDE**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6ac00db95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6ac00db95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sz="1200">
                <a:solidFill>
                  <a:schemeClr val="dk1"/>
                </a:solidFill>
              </a:rPr>
              <a:t>Slide #26: </a:t>
            </a:r>
            <a:r>
              <a:rPr b="1" lang="en" sz="1200" u="sng">
                <a:solidFill>
                  <a:schemeClr val="dk1"/>
                </a:solidFill>
              </a:rPr>
              <a:t>Household Basics</a:t>
            </a:r>
            <a:endParaRPr b="1" sz="1200" u="sng">
              <a:solidFill>
                <a:schemeClr val="dk1"/>
              </a:solidFill>
            </a:endParaRPr>
          </a:p>
          <a:p>
            <a:pPr indent="0" lvl="0" marL="158750" rtl="0" algn="l">
              <a:spcBef>
                <a:spcPts val="1000"/>
              </a:spcBef>
              <a:spcAft>
                <a:spcPts val="0"/>
              </a:spcAft>
              <a:buClr>
                <a:schemeClr val="dk1"/>
              </a:buClr>
              <a:buSzPts val="1100"/>
              <a:buFont typeface="Arial"/>
              <a:buNone/>
            </a:pPr>
            <a:r>
              <a:rPr b="1" lang="en" sz="1200">
                <a:solidFill>
                  <a:schemeClr val="dk1"/>
                </a:solidFill>
                <a:highlight>
                  <a:srgbClr val="FFFF00"/>
                </a:highlight>
              </a:rPr>
              <a:t>PICK 1-2 TO HIGHLIGHT ON THIS SLIDE</a:t>
            </a:r>
            <a:endParaRPr sz="1200">
              <a:solidFill>
                <a:schemeClr val="dk1"/>
              </a:solidFill>
            </a:endParaRPr>
          </a:p>
          <a:p>
            <a:pPr indent="0" lvl="0" marL="158750" rtl="0" algn="l">
              <a:spcBef>
                <a:spcPts val="500"/>
              </a:spcBef>
              <a:spcAft>
                <a:spcPts val="0"/>
              </a:spcAft>
              <a:buClr>
                <a:schemeClr val="dk1"/>
              </a:buClr>
              <a:buSzPts val="1100"/>
              <a:buFont typeface="Arial"/>
              <a:buNone/>
            </a:pPr>
            <a:r>
              <a:rPr b="1" lang="en" sz="1200">
                <a:solidFill>
                  <a:schemeClr val="dk1"/>
                </a:solidFill>
              </a:rPr>
              <a:t>Lavender</a:t>
            </a:r>
            <a:r>
              <a:rPr lang="en" sz="1200">
                <a:solidFill>
                  <a:schemeClr val="dk1"/>
                </a:solidFill>
              </a:rPr>
              <a:t>: (show keychain) the Swiss army knife of oils! Every first aid kit needs lavender in it!</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Good for calming the mind and skin</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Great for bug bites and bee stings. Pain goes away almost immediately and the itching stops right away.</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Soothes and heals burns and skin irritations. Takes burning away immediately and doesn’t scar.</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Good if you struggle with sleep or just unwinding</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Relieves stress and anxiety</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Are you an allergy sufferer? If so, this is a must have. It’s a natural antihistamine. Increases the body's serotonin levels.</a:t>
            </a:r>
            <a:endParaRPr sz="1200">
              <a:solidFill>
                <a:schemeClr val="dk1"/>
              </a:solidFill>
            </a:endParaRPr>
          </a:p>
          <a:p>
            <a:pPr indent="0" lvl="0" marL="158750" rtl="0" algn="l">
              <a:spcBef>
                <a:spcPts val="0"/>
              </a:spcBef>
              <a:spcAft>
                <a:spcPts val="0"/>
              </a:spcAft>
              <a:buClr>
                <a:schemeClr val="dk1"/>
              </a:buClr>
              <a:buSzPts val="1100"/>
              <a:buFont typeface="Arial"/>
              <a:buNone/>
            </a:pPr>
            <a:br>
              <a:rPr lang="en" sz="1200">
                <a:solidFill>
                  <a:schemeClr val="dk1"/>
                </a:solidFill>
              </a:rPr>
            </a:br>
            <a:r>
              <a:rPr b="1" lang="en" sz="1200">
                <a:solidFill>
                  <a:schemeClr val="dk1"/>
                </a:solidFill>
              </a:rPr>
              <a:t>Lemon:</a:t>
            </a:r>
            <a:r>
              <a:rPr lang="en" sz="1200">
                <a:solidFill>
                  <a:schemeClr val="dk1"/>
                </a:solidFill>
              </a:rPr>
              <a:t> (show keychain) cleansing. A drop or two in water is amazing for escorting toxins out of your body </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The clean fresh scent uplifts your mood.</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Use it to clean your fruits and vegetables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Awesome with anything sticky like residue and chewing gum</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highlight>
                  <a:srgbClr val="FFFF00"/>
                </a:highlight>
              </a:rPr>
              <a:t>ASK: </a:t>
            </a:r>
            <a:r>
              <a:rPr b="1" lang="en" sz="1200">
                <a:solidFill>
                  <a:schemeClr val="dk1"/>
                </a:solidFill>
                <a:highlight>
                  <a:srgbClr val="FFFF00"/>
                </a:highlight>
              </a:rPr>
              <a:t>How many lemons does it take to make a bottle of doTERRA’s Lemon Oil?</a:t>
            </a:r>
            <a:r>
              <a:rPr lang="en" sz="1200">
                <a:solidFill>
                  <a:schemeClr val="dk1"/>
                </a:solidFill>
                <a:highlight>
                  <a:srgbClr val="FFFF00"/>
                </a:highlight>
              </a:rPr>
              <a:t> 60</a:t>
            </a:r>
            <a:endParaRPr sz="1200">
              <a:solidFill>
                <a:schemeClr val="dk1"/>
              </a:solidFill>
              <a:highlight>
                <a:srgbClr val="FFFF00"/>
              </a:highlight>
            </a:endParaRPr>
          </a:p>
          <a:p>
            <a:pPr indent="0" lvl="0" marL="158750" rtl="0" algn="l">
              <a:spcBef>
                <a:spcPts val="0"/>
              </a:spcBef>
              <a:spcAft>
                <a:spcPts val="0"/>
              </a:spcAft>
              <a:buClr>
                <a:schemeClr val="dk1"/>
              </a:buClr>
              <a:buSzPts val="1100"/>
              <a:buFont typeface="Arial"/>
              <a:buNone/>
            </a:pPr>
            <a:br>
              <a:rPr lang="en" sz="1200">
                <a:solidFill>
                  <a:schemeClr val="dk1"/>
                </a:solidFill>
              </a:rPr>
            </a:br>
            <a:r>
              <a:rPr b="1" lang="en" sz="1200">
                <a:solidFill>
                  <a:schemeClr val="dk1"/>
                </a:solidFill>
              </a:rPr>
              <a:t>Peppermint</a:t>
            </a:r>
            <a:r>
              <a:rPr lang="en" sz="1200">
                <a:solidFill>
                  <a:schemeClr val="dk1"/>
                </a:solidFill>
              </a:rPr>
              <a:t>: (</a:t>
            </a:r>
            <a:r>
              <a:rPr lang="en" sz="1200">
                <a:solidFill>
                  <a:schemeClr val="dk1"/>
                </a:solidFill>
                <a:highlight>
                  <a:srgbClr val="FFFF00"/>
                </a:highlight>
              </a:rPr>
              <a:t>show keychain</a:t>
            </a:r>
            <a:r>
              <a:rPr lang="en" sz="1200">
                <a:solidFill>
                  <a:schemeClr val="dk1"/>
                </a:solidFill>
              </a:rPr>
              <a:t>) everything cooling and energizing</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Increase energy. In the afternoon when you need to wake up and focus. It oxygenates your cells.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Great to diffuse when studying or working where you need to be alert</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Use this when your sinuses are stuffed up and you need to open your airways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Wonderful relief for tension headaches - can knock it out before it really sets in</a:t>
            </a:r>
            <a:endParaRPr b="1"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When you eat something spicy or eat too late at night - peppermint can help prevent acid reflux</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When overheating on a summer day or kids have a fever, you’ll be glad you have oils to cool down. Can cool your body 1 degree. Also great for hot flashes.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b="1" lang="en" sz="1200">
                <a:solidFill>
                  <a:schemeClr val="dk1"/>
                </a:solidFill>
                <a:highlight>
                  <a:srgbClr val="FFFF00"/>
                </a:highlight>
              </a:rPr>
              <a:t>TRIVIA: Let’s go back to the chat feature! Take a wild guess. How many cups of peppermint tea would be equal to one drop of doTERRA peppermint oil?</a:t>
            </a:r>
            <a:endParaRPr b="1" sz="1200">
              <a:solidFill>
                <a:schemeClr val="dk1"/>
              </a:solidFill>
              <a:highlight>
                <a:srgbClr val="FFFF00"/>
              </a:highlight>
            </a:endParaRPr>
          </a:p>
          <a:p>
            <a:pPr indent="0" lvl="0" marL="158750" rtl="0" algn="l">
              <a:spcBef>
                <a:spcPts val="0"/>
              </a:spcBef>
              <a:spcAft>
                <a:spcPts val="0"/>
              </a:spcAft>
              <a:buClr>
                <a:schemeClr val="dk1"/>
              </a:buClr>
              <a:buSzPts val="1100"/>
              <a:buFont typeface="Arial"/>
              <a:buNone/>
            </a:pPr>
            <a:br>
              <a:rPr lang="en" sz="1200">
                <a:solidFill>
                  <a:schemeClr val="dk1"/>
                </a:solidFill>
              </a:rPr>
            </a:br>
            <a:r>
              <a:rPr b="1" lang="en" sz="1200">
                <a:solidFill>
                  <a:schemeClr val="dk1"/>
                </a:solidFill>
              </a:rPr>
              <a:t>DigestZen:</a:t>
            </a:r>
            <a:r>
              <a:rPr lang="en" sz="1200">
                <a:solidFill>
                  <a:schemeClr val="dk1"/>
                </a:solidFill>
              </a:rPr>
              <a:t> (</a:t>
            </a:r>
            <a:r>
              <a:rPr lang="en" sz="1200">
                <a:solidFill>
                  <a:schemeClr val="dk1"/>
                </a:solidFill>
                <a:highlight>
                  <a:srgbClr val="FFFF00"/>
                </a:highlight>
              </a:rPr>
              <a:t>show keychain</a:t>
            </a:r>
            <a:r>
              <a:rPr lang="en" sz="1200">
                <a:solidFill>
                  <a:schemeClr val="dk1"/>
                </a:solidFill>
              </a:rPr>
              <a:t>) might not use this one every single day, but it’s going to be one you are glad you have on hand when you need it. We call this the oil of repentance. It’s definitely a “purse oil”. You’ll never want to be without it (even when traveling).</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Useful for acid reflux, bloating, gas, indigestion, bloating, diarrhea.</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Can be used for nausea - settles your stomach</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Can even be used for food poisoning</a:t>
            </a:r>
            <a:endParaRPr sz="1200">
              <a:solidFill>
                <a:schemeClr val="dk1"/>
              </a:solidFill>
            </a:endParaRPr>
          </a:p>
          <a:p>
            <a:pPr indent="0" lvl="0" marL="158750" rtl="0" algn="l">
              <a:spcBef>
                <a:spcPts val="0"/>
              </a:spcBef>
              <a:spcAft>
                <a:spcPts val="0"/>
              </a:spcAft>
              <a:buClr>
                <a:schemeClr val="dk1"/>
              </a:buClr>
              <a:buSzPts val="1100"/>
              <a:buFont typeface="Arial"/>
              <a:buNone/>
            </a:pPr>
            <a:br>
              <a:rPr lang="en" sz="1200">
                <a:solidFill>
                  <a:schemeClr val="dk1"/>
                </a:solidFill>
              </a:rPr>
            </a:br>
            <a:r>
              <a:rPr b="1" lang="en" sz="1200">
                <a:solidFill>
                  <a:schemeClr val="dk1"/>
                </a:solidFill>
              </a:rPr>
              <a:t>Breathe:</a:t>
            </a:r>
            <a:r>
              <a:rPr lang="en" sz="1200">
                <a:solidFill>
                  <a:schemeClr val="dk1"/>
                </a:solidFill>
              </a:rPr>
              <a:t> (</a:t>
            </a:r>
            <a:r>
              <a:rPr lang="en" sz="1200">
                <a:solidFill>
                  <a:schemeClr val="dk1"/>
                </a:solidFill>
                <a:highlight>
                  <a:srgbClr val="FFFF00"/>
                </a:highlight>
              </a:rPr>
              <a:t>show keychain</a:t>
            </a:r>
            <a:r>
              <a:rPr lang="en" sz="1200">
                <a:solidFill>
                  <a:schemeClr val="dk1"/>
                </a:solidFill>
              </a:rPr>
              <a:t>) you will use this for everything respiratory</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sinus infections, asthma, snoring, congestion</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with that nagging cough and difficulty breathing it will help clear the congestion so you can breathe better</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those with asthma find it’s a must have</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diffuse at night for a more restful sleep and to help reduce snoring</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use before a workout to open airways and increase your stamina</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**NEXT SLIDE**</a:t>
            </a:r>
            <a:endParaRPr sz="1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6ac00db957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6ac00db957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sz="1200">
                <a:solidFill>
                  <a:schemeClr val="dk1"/>
                </a:solidFill>
              </a:rPr>
              <a:t>Slide #27: </a:t>
            </a:r>
            <a:r>
              <a:rPr b="1" lang="en" sz="1200" u="sng">
                <a:solidFill>
                  <a:schemeClr val="dk1"/>
                </a:solidFill>
              </a:rPr>
              <a:t>Pain and Inflammation</a:t>
            </a:r>
            <a:endParaRPr sz="1200">
              <a:solidFill>
                <a:schemeClr val="dk1"/>
              </a:solidFill>
            </a:endParaRPr>
          </a:p>
          <a:p>
            <a:pPr indent="0" lvl="0" marL="158750" rtl="0" algn="l">
              <a:spcBef>
                <a:spcPts val="500"/>
              </a:spcBef>
              <a:spcAft>
                <a:spcPts val="0"/>
              </a:spcAft>
              <a:buClr>
                <a:schemeClr val="dk1"/>
              </a:buClr>
              <a:buSzPts val="1100"/>
              <a:buFont typeface="Arial"/>
              <a:buNone/>
            </a:pPr>
            <a:br>
              <a:rPr lang="en" sz="1200">
                <a:solidFill>
                  <a:schemeClr val="dk1"/>
                </a:solidFill>
              </a:rPr>
            </a:br>
            <a:r>
              <a:rPr b="1" lang="en" sz="1200">
                <a:solidFill>
                  <a:schemeClr val="dk1"/>
                </a:solidFill>
              </a:rPr>
              <a:t>Deep Blue</a:t>
            </a:r>
            <a:r>
              <a:rPr lang="en" sz="1200">
                <a:solidFill>
                  <a:schemeClr val="dk1"/>
                </a:solidFill>
              </a:rPr>
              <a:t> - must have for muscle and joint health</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Not only does it relieve pain and tension, the amazing oils in it support muscle, joint and bone healing.</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Alleviates back pain</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When you have a nasty bruise forming, grab your deep blue to stop it in its tracks.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Stick has copaiba in it and is easy to apply without it getting on your hands.</a:t>
            </a:r>
            <a:endParaRPr sz="1200">
              <a:solidFill>
                <a:schemeClr val="dk1"/>
              </a:solidFill>
            </a:endParaRPr>
          </a:p>
          <a:p>
            <a:pPr indent="0" lvl="0" marL="158750" rtl="0" algn="l">
              <a:spcBef>
                <a:spcPts val="0"/>
              </a:spcBef>
              <a:spcAft>
                <a:spcPts val="0"/>
              </a:spcAft>
              <a:buClr>
                <a:schemeClr val="dk1"/>
              </a:buClr>
              <a:buSzPts val="1100"/>
              <a:buFont typeface="Arial"/>
              <a:buNone/>
            </a:pPr>
            <a:br>
              <a:rPr lang="en" sz="1200">
                <a:solidFill>
                  <a:schemeClr val="dk1"/>
                </a:solidFill>
              </a:rPr>
            </a:br>
            <a:r>
              <a:rPr b="1" lang="en" sz="1200">
                <a:solidFill>
                  <a:schemeClr val="dk1"/>
                </a:solidFill>
              </a:rPr>
              <a:t>Copaiba </a:t>
            </a:r>
            <a:r>
              <a:rPr lang="en" sz="1200">
                <a:solidFill>
                  <a:schemeClr val="dk1"/>
                </a:solidFill>
              </a:rPr>
              <a:t>– another oil used for pain and inflammation; a super anti-inflammatory</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Layered with another oil, it increases the effectiveness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When you really need to boost pain relief, this is what you’re going to use with your Deep Blue.</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If you ever suffer from any emotional strain such as anxiety or depression, this oil can calm and soothe.</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Supports all major body systems: heart, nerves, respiratory, immune and skin</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Can really be helpful for ADHD</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A CBD replacement</a:t>
            </a:r>
            <a:endParaRPr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highlight>
                  <a:srgbClr val="FFFF00"/>
                </a:highlight>
              </a:rPr>
              <a:t>**NEXT SLIDE**</a:t>
            </a:r>
            <a:endParaRPr>
              <a:highlight>
                <a:srgbClr val="FFFF00"/>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6ac00db95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6ac00db95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u="sng">
                <a:solidFill>
                  <a:schemeClr val="dk1"/>
                </a:solidFill>
              </a:rPr>
              <a:t>Modern Approach vs Natural Approach</a:t>
            </a:r>
            <a:endParaRPr b="1" sz="1200">
              <a:solidFill>
                <a:schemeClr val="dk1"/>
              </a:solidFill>
            </a:endParaRPr>
          </a:p>
          <a:p>
            <a:pPr indent="0" lvl="0" marL="158750" rtl="0" algn="l">
              <a:spcBef>
                <a:spcPts val="500"/>
              </a:spcBef>
              <a:spcAft>
                <a:spcPts val="0"/>
              </a:spcAft>
              <a:buClr>
                <a:schemeClr val="dk1"/>
              </a:buClr>
              <a:buSzPts val="1100"/>
              <a:buFont typeface="Arial"/>
              <a:buNone/>
            </a:pPr>
            <a:r>
              <a:rPr lang="en" sz="1200">
                <a:solidFill>
                  <a:schemeClr val="dk1"/>
                </a:solidFill>
              </a:rPr>
              <a:t>Before we go deeper, we need context. Most people function within the modern approach to medicine, although we are starting to see that shift! In the modern approach to health care, symptoms are most often addressed, not root causes. Solutions for those symptoms often come from over the counter and prescription pharmaceuticals that can be filled with synthetic and toxic ingredients. Many of these have known and unknown side effects. This is a 6.5 trillion dollar industry. The question is, are we healthier?</a:t>
            </a:r>
            <a:br>
              <a:rPr lang="en" sz="1200">
                <a:solidFill>
                  <a:schemeClr val="dk1"/>
                </a:solidFill>
              </a:rPr>
            </a:br>
            <a:endParaRPr sz="800">
              <a:solidFill>
                <a:schemeClr val="dk1"/>
              </a:solidFill>
            </a:endParaRPr>
          </a:p>
          <a:p>
            <a:pPr indent="0" lvl="0" marL="158750" rtl="0" algn="l">
              <a:spcBef>
                <a:spcPts val="500"/>
              </a:spcBef>
              <a:spcAft>
                <a:spcPts val="0"/>
              </a:spcAft>
              <a:buClr>
                <a:schemeClr val="dk1"/>
              </a:buClr>
              <a:buSzPts val="1100"/>
              <a:buFont typeface="Arial"/>
              <a:buNone/>
            </a:pPr>
            <a:r>
              <a:rPr lang="en" sz="1200">
                <a:solidFill>
                  <a:schemeClr val="dk1"/>
                </a:solidFill>
              </a:rPr>
              <a:t>Let’s take a look at one study. The FDA estimates that 200,000 Americans are hospitalized every year because of overdoses and side effects of NSAIDs (Nonsteroidal Anti-inflammatory drugs) such as Advil, ibuprofen, and aspirin. They are also the cause of THOUSANDS of deaths per year. Even Tylenol (acetaminophen) is known to cause liver damage if used to excess. </a:t>
            </a:r>
            <a:endParaRPr sz="1200">
              <a:solidFill>
                <a:schemeClr val="dk1"/>
              </a:solidFill>
            </a:endParaRPr>
          </a:p>
          <a:p>
            <a:pPr indent="0" lvl="0" marL="158750" rtl="0" algn="l">
              <a:spcBef>
                <a:spcPts val="500"/>
              </a:spcBef>
              <a:spcAft>
                <a:spcPts val="0"/>
              </a:spcAft>
              <a:buClr>
                <a:schemeClr val="dk1"/>
              </a:buClr>
              <a:buSzPts val="1100"/>
              <a:buFont typeface="Arial"/>
              <a:buNone/>
            </a:pPr>
            <a:r>
              <a:rPr lang="en" sz="1200">
                <a:solidFill>
                  <a:schemeClr val="dk1"/>
                </a:solidFill>
              </a:rPr>
              <a:t>(Here’s a link to the article we took this from.</a:t>
            </a:r>
            <a:endParaRPr sz="1200">
              <a:solidFill>
                <a:schemeClr val="dk1"/>
              </a:solidFill>
            </a:endParaRPr>
          </a:p>
          <a:p>
            <a:pPr indent="0" lvl="0" marL="158750" rtl="0" algn="l">
              <a:spcBef>
                <a:spcPts val="500"/>
              </a:spcBef>
              <a:spcAft>
                <a:spcPts val="0"/>
              </a:spcAft>
              <a:buClr>
                <a:schemeClr val="dk1"/>
              </a:buClr>
              <a:buSzPts val="1100"/>
              <a:buFont typeface="Arial"/>
              <a:buNone/>
            </a:pPr>
            <a:r>
              <a:rPr lang="en" sz="1200" u="sng">
                <a:solidFill>
                  <a:srgbClr val="0000FF"/>
                </a:solidFill>
                <a:hlinkClick r:id="rId2">
                  <a:extLst>
                    <a:ext uri="{A12FA001-AC4F-418D-AE19-62706E023703}">
                      <ahyp:hlinkClr val="tx"/>
                    </a:ext>
                  </a:extLst>
                </a:hlinkClick>
              </a:rPr>
              <a:t>https://www.google.com/amp/s/abcnews.go.com/amp/Health/PainManagement/story%3fid=2739177&amp;page=1</a:t>
            </a:r>
            <a:r>
              <a:rPr lang="en" sz="1200">
                <a:solidFill>
                  <a:schemeClr val="dk1"/>
                </a:solidFill>
              </a:rPr>
              <a:t>)</a:t>
            </a:r>
            <a:endParaRPr sz="1200">
              <a:solidFill>
                <a:schemeClr val="dk1"/>
              </a:solidFill>
            </a:endParaRPr>
          </a:p>
          <a:p>
            <a:pPr indent="0" lvl="0" marL="158750" rtl="0" algn="l">
              <a:spcBef>
                <a:spcPts val="500"/>
              </a:spcBef>
              <a:spcAft>
                <a:spcPts val="0"/>
              </a:spcAft>
              <a:buClr>
                <a:schemeClr val="dk1"/>
              </a:buClr>
              <a:buSzPts val="1100"/>
              <a:buFont typeface="Arial"/>
              <a:buNone/>
            </a:pPr>
            <a:r>
              <a:t/>
            </a:r>
            <a:endParaRPr sz="1200">
              <a:solidFill>
                <a:schemeClr val="dk1"/>
              </a:solidFill>
            </a:endParaRPr>
          </a:p>
          <a:p>
            <a:pPr indent="0" lvl="0" marL="158750" rtl="0" algn="l">
              <a:spcBef>
                <a:spcPts val="0"/>
              </a:spcBef>
              <a:spcAft>
                <a:spcPts val="0"/>
              </a:spcAft>
              <a:buClr>
                <a:schemeClr val="dk1"/>
              </a:buClr>
              <a:buSzPts val="1100"/>
              <a:buFont typeface="Arial"/>
              <a:buNone/>
            </a:pPr>
            <a:r>
              <a:rPr b="1" lang="en" sz="1200">
                <a:solidFill>
                  <a:schemeClr val="dk1"/>
                </a:solidFill>
              </a:rPr>
              <a:t>Let’s contrast that to The Natural Approach</a:t>
            </a:r>
            <a:r>
              <a:rPr lang="en" sz="1200">
                <a:solidFill>
                  <a:schemeClr val="dk1"/>
                </a:solidFill>
              </a:rPr>
              <a:t> to wellness which focuses on root causes and aims to work with the body to support healing major body systems so that multiple symptoms can subside. This is often a plant-based approach, which is great, because our body RECOGNIZES plant based sources and uses them! We’re going to focus on this soon!</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**NEXT SLIDE**</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6ac00db95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6ac00db95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sz="1200">
                <a:solidFill>
                  <a:schemeClr val="dk1"/>
                </a:solidFill>
              </a:rPr>
              <a:t>Slide #28: </a:t>
            </a:r>
            <a:r>
              <a:rPr b="1" lang="en" sz="1200" u="sng">
                <a:solidFill>
                  <a:schemeClr val="dk1"/>
                </a:solidFill>
              </a:rPr>
              <a:t>Mood and Emotional Support</a:t>
            </a:r>
            <a:endParaRPr b="1" sz="1200" u="sng">
              <a:solidFill>
                <a:schemeClr val="dk1"/>
              </a:solidFill>
            </a:endParaRPr>
          </a:p>
          <a:p>
            <a:pPr indent="0" lvl="0" marL="158750" rtl="0" algn="l">
              <a:spcBef>
                <a:spcPts val="1000"/>
              </a:spcBef>
              <a:spcAft>
                <a:spcPts val="0"/>
              </a:spcAft>
              <a:buClr>
                <a:schemeClr val="dk1"/>
              </a:buClr>
              <a:buSzPts val="1100"/>
              <a:buFont typeface="Arial"/>
              <a:buNone/>
            </a:pPr>
            <a:r>
              <a:rPr b="1" lang="en" sz="1200">
                <a:solidFill>
                  <a:schemeClr val="dk1"/>
                </a:solidFill>
              </a:rPr>
              <a:t>Let’s wrap up our oils section with mood and emotional support oils. Talk with your wellness advocate about additional oil options available for wellness!</a:t>
            </a:r>
            <a:endParaRPr b="1" sz="1200">
              <a:solidFill>
                <a:schemeClr val="dk1"/>
              </a:solidFill>
            </a:endParaRPr>
          </a:p>
          <a:p>
            <a:pPr indent="0" lvl="0" marL="158750" rtl="0" algn="l">
              <a:spcBef>
                <a:spcPts val="1000"/>
              </a:spcBef>
              <a:spcAft>
                <a:spcPts val="0"/>
              </a:spcAft>
              <a:buClr>
                <a:schemeClr val="dk1"/>
              </a:buClr>
              <a:buSzPts val="1100"/>
              <a:buFont typeface="Arial"/>
              <a:buNone/>
            </a:pPr>
            <a:r>
              <a:rPr b="1" lang="en" sz="1200">
                <a:solidFill>
                  <a:schemeClr val="dk1"/>
                </a:solidFill>
              </a:rPr>
              <a:t>PICK 1 TO HIGHLIGHT ON THIS SLIDE</a:t>
            </a:r>
            <a:endParaRPr sz="1200">
              <a:solidFill>
                <a:schemeClr val="dk1"/>
              </a:solidFill>
            </a:endParaRPr>
          </a:p>
          <a:p>
            <a:pPr indent="0" lvl="0" marL="158750" rtl="0" algn="l">
              <a:spcBef>
                <a:spcPts val="1700"/>
              </a:spcBef>
              <a:spcAft>
                <a:spcPts val="0"/>
              </a:spcAft>
              <a:buClr>
                <a:schemeClr val="dk1"/>
              </a:buClr>
              <a:buSzPts val="1100"/>
              <a:buFont typeface="Arial"/>
              <a:buNone/>
            </a:pPr>
            <a:r>
              <a:rPr lang="en" sz="1200">
                <a:solidFill>
                  <a:schemeClr val="dk1"/>
                </a:solidFill>
              </a:rPr>
              <a:t>Lastly – let’s talk about our mood and emotional support blends. For those of you who indicated you or someone in your family deals with anxiety, these are great options to consider. </a:t>
            </a:r>
            <a:endParaRPr sz="1200">
              <a:solidFill>
                <a:schemeClr val="dk1"/>
              </a:solidFill>
            </a:endParaRPr>
          </a:p>
          <a:p>
            <a:pPr indent="-304800" lvl="0" marL="457200" rtl="0" algn="l">
              <a:spcBef>
                <a:spcPts val="1200"/>
              </a:spcBef>
              <a:spcAft>
                <a:spcPts val="0"/>
              </a:spcAft>
              <a:buClr>
                <a:schemeClr val="dk1"/>
              </a:buClr>
              <a:buSzPts val="1200"/>
              <a:buChar char="●"/>
            </a:pPr>
            <a:r>
              <a:rPr lang="en" sz="1200">
                <a:solidFill>
                  <a:schemeClr val="dk1"/>
                </a:solidFill>
              </a:rPr>
              <a:t>These oils are 3 of the powerful blends for emotional &amp; mood support</a:t>
            </a:r>
            <a:endParaRPr sz="1200">
              <a:solidFill>
                <a:schemeClr val="dk1"/>
              </a:solidFill>
            </a:endParaRPr>
          </a:p>
          <a:p>
            <a:pPr indent="0" lvl="0" marL="171450" rtl="0" algn="l">
              <a:spcBef>
                <a:spcPts val="1200"/>
              </a:spcBef>
              <a:spcAft>
                <a:spcPts val="0"/>
              </a:spcAft>
              <a:buClr>
                <a:schemeClr val="dk1"/>
              </a:buClr>
              <a:buSzPts val="1100"/>
              <a:buFont typeface="Arial"/>
              <a:buNone/>
            </a:pPr>
            <a:r>
              <a:rPr b="1" lang="en" sz="1200">
                <a:solidFill>
                  <a:schemeClr val="dk1"/>
                </a:solidFill>
              </a:rPr>
              <a:t>Adaptive </a:t>
            </a:r>
            <a:r>
              <a:rPr lang="en" sz="1200">
                <a:solidFill>
                  <a:schemeClr val="dk1"/>
                </a:solidFill>
              </a:rPr>
              <a:t>– </a:t>
            </a:r>
            <a:r>
              <a:rPr b="1" lang="en" sz="1200">
                <a:solidFill>
                  <a:schemeClr val="dk1"/>
                </a:solidFill>
                <a:highlight>
                  <a:srgbClr val="FFFF00"/>
                </a:highlight>
              </a:rPr>
              <a:t>Show how you apply it with one drop in your hands, rub it around and then breathe in through nose and mouth</a:t>
            </a:r>
            <a:r>
              <a:rPr lang="en" sz="1200">
                <a:solidFill>
                  <a:schemeClr val="dk1"/>
                </a:solidFill>
              </a:rPr>
              <a:t> </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Helps the brain stay in executive functioning in the frontal cortex instead of going into fight or flight</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Brings a calming effect over your body</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Diffuse it in a room or use it topically</a:t>
            </a:r>
            <a:endParaRPr sz="1200">
              <a:solidFill>
                <a:schemeClr val="dk1"/>
              </a:solidFill>
            </a:endParaRPr>
          </a:p>
          <a:p>
            <a:pPr indent="0" lvl="0" marL="158750" rtl="0" algn="l">
              <a:spcBef>
                <a:spcPts val="0"/>
              </a:spcBef>
              <a:spcAft>
                <a:spcPts val="0"/>
              </a:spcAft>
              <a:buClr>
                <a:schemeClr val="dk1"/>
              </a:buClr>
              <a:buSzPts val="1100"/>
              <a:buFont typeface="Arial"/>
              <a:buNone/>
            </a:pPr>
            <a:br>
              <a:rPr lang="en" sz="1200">
                <a:solidFill>
                  <a:schemeClr val="dk1"/>
                </a:solidFill>
              </a:rPr>
            </a:br>
            <a:r>
              <a:rPr b="1" lang="en" sz="1200">
                <a:solidFill>
                  <a:schemeClr val="dk1"/>
                </a:solidFill>
              </a:rPr>
              <a:t>Balance</a:t>
            </a:r>
            <a:r>
              <a:rPr lang="en" sz="1200">
                <a:solidFill>
                  <a:schemeClr val="dk1"/>
                </a:solidFill>
              </a:rPr>
              <a:t> - smells like a forest</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wonderful to diffuse</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very grounding emotionally and helpful with grief, sadness, overwhelm, heaviness, or just getting through the day feeling more emotionally strong and grounded</a:t>
            </a:r>
            <a:endParaRPr sz="1200">
              <a:solidFill>
                <a:schemeClr val="dk1"/>
              </a:solidFill>
            </a:endParaRPr>
          </a:p>
          <a:p>
            <a:pPr indent="0" lvl="0" marL="158750" rtl="0" algn="l">
              <a:spcBef>
                <a:spcPts val="500"/>
              </a:spcBef>
              <a:spcAft>
                <a:spcPts val="0"/>
              </a:spcAft>
              <a:buClr>
                <a:schemeClr val="dk1"/>
              </a:buClr>
              <a:buSzPts val="1100"/>
              <a:buFont typeface="Arial"/>
              <a:buNone/>
            </a:pPr>
            <a:br>
              <a:rPr lang="en" sz="1200">
                <a:solidFill>
                  <a:schemeClr val="dk1"/>
                </a:solidFill>
              </a:rPr>
            </a:br>
            <a:r>
              <a:rPr b="1" lang="en" sz="1200">
                <a:solidFill>
                  <a:schemeClr val="dk1"/>
                </a:solidFill>
              </a:rPr>
              <a:t>Serenity</a:t>
            </a:r>
            <a:r>
              <a:rPr lang="en" sz="1200">
                <a:solidFill>
                  <a:schemeClr val="dk1"/>
                </a:solidFill>
              </a:rPr>
              <a:t> - calming and helpful for sleep</a:t>
            </a:r>
            <a:endParaRPr sz="1200">
              <a:solidFill>
                <a:schemeClr val="dk1"/>
              </a:solidFill>
            </a:endParaRPr>
          </a:p>
          <a:p>
            <a:pPr indent="-304800" lvl="1" marL="914400" rtl="0" algn="l">
              <a:spcBef>
                <a:spcPts val="1000"/>
              </a:spcBef>
              <a:spcAft>
                <a:spcPts val="0"/>
              </a:spcAft>
              <a:buClr>
                <a:schemeClr val="dk1"/>
              </a:buClr>
              <a:buSzPts val="1200"/>
              <a:buChar char="○"/>
            </a:pPr>
            <a:r>
              <a:rPr lang="en" sz="1200">
                <a:solidFill>
                  <a:schemeClr val="dk1"/>
                </a:solidFill>
              </a:rPr>
              <a:t>May help you fall asleep more easily and sleep more deeply</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So many people swear by it</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Also, helpful for anxiety and stress</a:t>
            </a:r>
            <a:endParaRPr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highlight>
                  <a:srgbClr val="FFFF00"/>
                </a:highlight>
              </a:rPr>
              <a:t>**NEXT SLIDE**</a:t>
            </a:r>
            <a:endParaRPr>
              <a:highlight>
                <a:srgbClr val="FFFF00"/>
              </a:high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0c3a7ef26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0c3a7ef26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doTERRA has several great bundles to choose from when you start as a wholesale customer. They have bundles with just essential oils, bundles with just supplements, and then bundles with a combination of both. Connect with your advocate to see the best place to start for you.</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6ac00db95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6ac00db95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Slide #: </a:t>
            </a:r>
            <a:r>
              <a:rPr b="1" lang="en" sz="1200" u="sng">
                <a:solidFill>
                  <a:schemeClr val="dk1"/>
                </a:solidFill>
              </a:rPr>
              <a:t>Host a Workshop/Class Online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This has been one of the most valuable items to have with me on the go! There is a way you can get it for free. We host a workshop every week that you can join in on at any time. However, if you have thought of your own friends or family who might enjoy a workshop geared specifically to them, you will get this as a gift when you host.</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rPr>
              <a:t>When you schedule your wellness workshop, you will receive this keychain! This is the only way to get one!</a:t>
            </a:r>
            <a:endParaRPr b="1"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You can invite your friends that live outside your community or even in a different country. The ideal workshop size is 5 people. That’s doable, yes? You will get 5 oils for hosting. For every guest you have there up to 5, I will add another free oil to your keychain as a gift!</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Talk to your wellness advocate about that option if you’re interested.</a:t>
            </a:r>
            <a:endParaRPr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SLIDE**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6ac00db95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6ac00db95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Slide #: </a:t>
            </a:r>
            <a:r>
              <a:rPr b="1" lang="en" sz="1200" u="sng">
                <a:solidFill>
                  <a:schemeClr val="dk1"/>
                </a:solidFill>
              </a:rPr>
              <a:t>Google Form and Giveaway</a:t>
            </a:r>
            <a:endParaRPr b="1" sz="1200" u="sng">
              <a:solidFill>
                <a:schemeClr val="dk1"/>
              </a:solidFill>
            </a:endParaRPr>
          </a:p>
          <a:p>
            <a:pPr indent="0" lvl="0" marL="158750" rtl="0" algn="l">
              <a:spcBef>
                <a:spcPts val="0"/>
              </a:spcBef>
              <a:spcAft>
                <a:spcPts val="0"/>
              </a:spcAft>
              <a:buNone/>
            </a:pPr>
            <a:r>
              <a:t/>
            </a:r>
            <a:endParaRPr sz="1200">
              <a:solidFill>
                <a:schemeClr val="dk1"/>
              </a:solidFill>
              <a:highlight>
                <a:srgbClr val="FFFF00"/>
              </a:highlight>
            </a:endParaRPr>
          </a:p>
          <a:p>
            <a:pPr indent="0" lvl="0" marL="158750" rtl="0" algn="l">
              <a:spcBef>
                <a:spcPts val="0"/>
              </a:spcBef>
              <a:spcAft>
                <a:spcPts val="0"/>
              </a:spcAft>
              <a:buNone/>
            </a:pPr>
            <a:r>
              <a:t/>
            </a:r>
            <a:endParaRPr sz="1200">
              <a:solidFill>
                <a:schemeClr val="dk1"/>
              </a:solidFill>
            </a:endParaRPr>
          </a:p>
          <a:p>
            <a:pPr indent="0" lvl="0" marL="158750" rtl="0" algn="l">
              <a:spcBef>
                <a:spcPts val="0"/>
              </a:spcBef>
              <a:spcAft>
                <a:spcPts val="0"/>
              </a:spcAft>
              <a:buClr>
                <a:schemeClr val="dk1"/>
              </a:buClr>
              <a:buSzPts val="1100"/>
              <a:buFont typeface="Arial"/>
              <a:buNone/>
            </a:pPr>
            <a:r>
              <a:rPr lang="en">
                <a:solidFill>
                  <a:schemeClr val="dk1"/>
                </a:solidFill>
                <a:highlight>
                  <a:schemeClr val="accent4"/>
                </a:highlight>
              </a:rPr>
              <a:t>**NEXT SLIDE**</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b="1" sz="1200">
              <a:solidFill>
                <a:schemeClr val="dk1"/>
              </a:solidFill>
            </a:endParaRPr>
          </a:p>
          <a:p>
            <a:pPr indent="0" lvl="0" marL="158750" rtl="0" algn="l">
              <a:spcBef>
                <a:spcPts val="0"/>
              </a:spcBef>
              <a:spcAft>
                <a:spcPts val="0"/>
              </a:spcAft>
              <a:buClr>
                <a:schemeClr val="dk1"/>
              </a:buClr>
              <a:buSzPts val="1100"/>
              <a:buFont typeface="Arial"/>
              <a:buNone/>
            </a:pPr>
            <a:r>
              <a:t/>
            </a:r>
            <a:endParaRPr>
              <a:solidFill>
                <a:schemeClr val="dk1"/>
              </a:solidFill>
              <a:highlight>
                <a:schemeClr val="accent4"/>
              </a:high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2c41b8c1d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2c41b8c1d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We’re excited to share more about doTERRA’s business model. Let’s first look at how the comp plan and business model are set up. Essentially, this business is designed to create a pipeline for you. What exactly do I mean by that?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 me give you an example. There was a woman who hauled buckets of water for a living. Every day, she hauled water from the nearest source to her distant village. If she needed more money, she’d simply work longer hours and haul more buckets. After many years, she grew tired of hauling buckets. Then inspiration came. If she used her spare time to build a pipeline, she could eventually create a new kind of financial opportunity and be free from hauling buckets. She labored diligently for a few years to build her pipeline. The day she turned on the spigot, everything changed. She successfully created an unlimited supply of water, improved her villagers’ lifestyles, and secured her own financial future. Her entire life changed.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Essentially, when you’re hauling buckets, you’re exchanging dollars for hours. This is most jobs out there, including direct sales companies who have a front loaded compensation plan where the majority of their payout is for sales. This ensures you continue to haul buckets. It’s hours worked in exchange for dollars paid.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Contrast that to doTERRA’s compensation plan and business model, which allows you to build your financial pipeline as you build your business.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2c41b8c1d9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2c41b8c1d9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DoTERRA offers natural solutions for today’s most pressing health needs: Did you know that 70% of American have a metabolic disorder? Over 50% of children are obese or overweight. 70% of young people do not qualify for the military because of their health. This is staggering and should be a huge cause for concern for every single one of us. DoTERRA has solutions to address our health epidemic!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DoTERRA’s products are proven and highly effective. You heard about that tonight at our class.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customers are exceedingly loyal! Our customer retention rate is 75%! That’s almost unheard of in this industry. The industry average for retention is 13-18%. This lets us know our customers need the product, love the product and also find the product affordable.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inflation impacting families and expenses continuing to rise, families are being faced with pressure to find additional streams of income. I love that doTERRA offers you flexibility to fit this into your life, allow your family to live the wellness lifestyle that so many desire, and that allows you to partner with a team like ours that has incredible resources and support so you’re never alone in figuring out this business.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 but not least, doTERRA has the best commissions payout of any direct selling company. Most companies payout 40% or less of their revenue. DoTERRA pays out 48%. This is one thing that drew me to doTERRA…they were very transparent about income.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2c41b8c1d9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2c41b8c1d9_0_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1400"/>
              <a:t>You can see what that looks like here. This graphic is a little outdated because a couple of these companies are no longer in business. But we want you to see visually how doTERRA compares.</a:t>
            </a:r>
            <a:endParaRPr sz="1400"/>
          </a:p>
          <a:p>
            <a:pPr indent="0" lvl="0" marL="0" rtl="0" algn="l">
              <a:lnSpc>
                <a:spcPct val="90000"/>
              </a:lnSpc>
              <a:spcBef>
                <a:spcPts val="0"/>
              </a:spcBef>
              <a:spcAft>
                <a:spcPts val="0"/>
              </a:spcAft>
              <a:buNone/>
            </a:pPr>
            <a:r>
              <a:t/>
            </a:r>
            <a:endParaRPr sz="1400"/>
          </a:p>
          <a:p>
            <a:pPr indent="0" lvl="0" marL="0" rtl="0" algn="l">
              <a:lnSpc>
                <a:spcPct val="90000"/>
              </a:lnSpc>
              <a:spcBef>
                <a:spcPts val="0"/>
              </a:spcBef>
              <a:spcAft>
                <a:spcPts val="0"/>
              </a:spcAft>
              <a:buNone/>
            </a:pPr>
            <a:r>
              <a:rPr lang="en" sz="1400"/>
              <a:t>We know not everyone is driven by income, but it is necessary to live our daily lives. That’s why we highlight it. The questions we often get asked are, “Is this real?” “Can this happen for me?” “Can I be successful?” So we want a few people to share how the doTERRA business has impacted them.</a:t>
            </a:r>
            <a:endParaRPr sz="1400"/>
          </a:p>
          <a:p>
            <a:pPr indent="0" lvl="0" marL="0" rtl="0" algn="l">
              <a:lnSpc>
                <a:spcPct val="90000"/>
              </a:lnSpc>
              <a:spcBef>
                <a:spcPts val="0"/>
              </a:spcBef>
              <a:spcAft>
                <a:spcPts val="0"/>
              </a:spcAft>
              <a:buNone/>
            </a:pPr>
            <a:r>
              <a:t/>
            </a:r>
            <a:endParaRPr sz="1400"/>
          </a:p>
          <a:p>
            <a:pPr indent="0" lvl="0" marL="0" rtl="0" algn="l">
              <a:lnSpc>
                <a:spcPct val="90000"/>
              </a:lnSpc>
              <a:spcBef>
                <a:spcPts val="0"/>
              </a:spcBef>
              <a:spcAft>
                <a:spcPts val="0"/>
              </a:spcAft>
              <a:buNone/>
            </a:pPr>
            <a:r>
              <a:rPr lang="en" sz="1400">
                <a:highlight>
                  <a:srgbClr val="FFFF00"/>
                </a:highlight>
              </a:rPr>
              <a:t>SHARE TESTIMONIALS</a:t>
            </a:r>
            <a:endParaRPr sz="1400">
              <a:highlight>
                <a:srgbClr val="FFFF00"/>
              </a:highlight>
            </a:endParaRPr>
          </a:p>
        </p:txBody>
      </p:sp>
      <p:sp>
        <p:nvSpPr>
          <p:cNvPr id="263" name="Google Shape;263;g32c41b8c1d9_0_7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2c41b8c1d9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2c41b8c1d9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58750" rtl="0" algn="l">
              <a:spcBef>
                <a:spcPts val="0"/>
              </a:spcBef>
              <a:spcAft>
                <a:spcPts val="0"/>
              </a:spcAft>
              <a:buNone/>
            </a:pPr>
            <a:r>
              <a:rPr lang="en" sz="1200">
                <a:solidFill>
                  <a:schemeClr val="dk1"/>
                </a:solidFill>
              </a:rPr>
              <a:t>Slide #: </a:t>
            </a:r>
            <a:r>
              <a:rPr b="1" lang="en" sz="1200" u="sng">
                <a:solidFill>
                  <a:schemeClr val="dk1"/>
                </a:solidFill>
              </a:rPr>
              <a:t>Thank You and Close</a:t>
            </a:r>
            <a:endParaRPr b="1" sz="1200" u="sng">
              <a:solidFill>
                <a:schemeClr val="dk1"/>
              </a:solidFill>
            </a:endParaRPr>
          </a:p>
          <a:p>
            <a:pPr indent="0" lvl="0" marL="158750" rtl="0" algn="l">
              <a:spcBef>
                <a:spcPts val="0"/>
              </a:spcBef>
              <a:spcAft>
                <a:spcPts val="0"/>
              </a:spcAft>
              <a:buNone/>
            </a:pPr>
            <a:r>
              <a:t/>
            </a:r>
            <a:endParaRPr b="1" sz="1200">
              <a:solidFill>
                <a:schemeClr val="dk1"/>
              </a:solidFill>
            </a:endParaRPr>
          </a:p>
          <a:p>
            <a:pPr indent="0" lvl="0" marL="158750" rtl="0" algn="l">
              <a:spcBef>
                <a:spcPts val="0"/>
              </a:spcBef>
              <a:spcAft>
                <a:spcPts val="0"/>
              </a:spcAft>
              <a:buClr>
                <a:schemeClr val="dk1"/>
              </a:buClr>
              <a:buSzPts val="1100"/>
              <a:buFont typeface="Arial"/>
              <a:buNone/>
            </a:pPr>
            <a:r>
              <a:rPr lang="en" sz="1300">
                <a:solidFill>
                  <a:schemeClr val="dk1"/>
                </a:solidFill>
              </a:rPr>
              <a:t>If you’d like to learn even more about what our team offers, about doTERRA and more about how this business could fit into your life, I’d love to invite you to our next Learn More call. [</a:t>
            </a:r>
            <a:r>
              <a:rPr lang="en" sz="1300">
                <a:solidFill>
                  <a:schemeClr val="dk1"/>
                </a:solidFill>
                <a:highlight>
                  <a:srgbClr val="FFFF00"/>
                </a:highlight>
              </a:rPr>
              <a:t>Announce the date</a:t>
            </a:r>
            <a:r>
              <a:rPr lang="en" sz="1300">
                <a:solidFill>
                  <a:schemeClr val="dk1"/>
                </a:solidFill>
              </a:rPr>
              <a:t>] That’s where you can, of course, Learn More :).</a:t>
            </a:r>
            <a:endParaRPr sz="1300">
              <a:solidFill>
                <a:schemeClr val="dk1"/>
              </a:solidFill>
            </a:endParaRPr>
          </a:p>
          <a:p>
            <a:pPr indent="0" lvl="0" marL="158750" rtl="0" algn="l">
              <a:spcBef>
                <a:spcPts val="0"/>
              </a:spcBef>
              <a:spcAft>
                <a:spcPts val="0"/>
              </a:spcAft>
              <a:buClr>
                <a:schemeClr val="dk1"/>
              </a:buClr>
              <a:buSzPts val="1100"/>
              <a:buFont typeface="Arial"/>
              <a:buNone/>
            </a:pPr>
            <a:r>
              <a:t/>
            </a:r>
            <a:endParaRPr sz="1300">
              <a:solidFill>
                <a:schemeClr val="dk1"/>
              </a:solidFill>
            </a:endParaRPr>
          </a:p>
          <a:p>
            <a:pPr indent="0" lvl="0" marL="158750" rtl="0" algn="l">
              <a:spcBef>
                <a:spcPts val="0"/>
              </a:spcBef>
              <a:spcAft>
                <a:spcPts val="0"/>
              </a:spcAft>
              <a:buClr>
                <a:schemeClr val="dk1"/>
              </a:buClr>
              <a:buSzPts val="1100"/>
              <a:buFont typeface="Arial"/>
              <a:buNone/>
            </a:pPr>
            <a:r>
              <a:rPr lang="en" sz="1300">
                <a:solidFill>
                  <a:schemeClr val="dk1"/>
                </a:solidFill>
              </a:rPr>
              <a:t>Thank you all for joining us. Once again, the wellness advocate that invited you will be reaching out in the next day or 2 to help you find solutions for your health.</a:t>
            </a:r>
            <a:endParaRPr sz="1300">
              <a:solidFill>
                <a:schemeClr val="dk1"/>
              </a:solidFill>
            </a:endParaRPr>
          </a:p>
          <a:p>
            <a:pPr indent="0" lvl="0" marL="158750" rtl="0" algn="l">
              <a:spcBef>
                <a:spcPts val="0"/>
              </a:spcBef>
              <a:spcAft>
                <a:spcPts val="0"/>
              </a:spcAft>
              <a:buClr>
                <a:schemeClr val="dk1"/>
              </a:buClr>
              <a:buSzPts val="1100"/>
              <a:buFont typeface="Arial"/>
              <a:buNone/>
            </a:pPr>
            <a:r>
              <a:t/>
            </a:r>
            <a:endParaRPr sz="1300">
              <a:solidFill>
                <a:schemeClr val="dk1"/>
              </a:solidFill>
            </a:endParaRPr>
          </a:p>
          <a:p>
            <a:pPr indent="0" lvl="0" marL="158750" rtl="0" algn="l">
              <a:spcBef>
                <a:spcPts val="0"/>
              </a:spcBef>
              <a:spcAft>
                <a:spcPts val="0"/>
              </a:spcAft>
              <a:buClr>
                <a:schemeClr val="dk1"/>
              </a:buClr>
              <a:buSzPts val="1100"/>
              <a:buFont typeface="Arial"/>
              <a:buNone/>
            </a:pPr>
            <a:r>
              <a:rPr lang="en" sz="1300">
                <a:solidFill>
                  <a:schemeClr val="dk1"/>
                </a:solidFill>
              </a:rPr>
              <a:t>Between now and then, be sure to jot down anything else that pops in your head so you can share with your wellness advocate when you connect with them.</a:t>
            </a:r>
            <a:br>
              <a:rPr lang="en" sz="1300">
                <a:solidFill>
                  <a:schemeClr val="dk1"/>
                </a:solidFill>
              </a:rPr>
            </a:br>
            <a:br>
              <a:rPr lang="en" sz="1300">
                <a:solidFill>
                  <a:schemeClr val="dk1"/>
                </a:solidFill>
              </a:rPr>
            </a:br>
            <a:r>
              <a:rPr lang="en" sz="1300">
                <a:solidFill>
                  <a:schemeClr val="dk1"/>
                </a:solidFill>
              </a:rPr>
              <a:t>Thanks again for choosing to spend your evening with us. We look forward to seeing you in our community group soon!</a:t>
            </a:r>
            <a:endParaRPr sz="1300">
              <a:solidFill>
                <a:schemeClr val="dk1"/>
              </a:solidFill>
            </a:endParaRPr>
          </a:p>
          <a:p>
            <a:pPr indent="0" lvl="0" marL="0" rtl="0" algn="l">
              <a:spcBef>
                <a:spcPts val="0"/>
              </a:spcBef>
              <a:spcAft>
                <a:spcPts val="0"/>
              </a:spcAft>
              <a:buNone/>
            </a:pPr>
            <a:r>
              <a:t/>
            </a:r>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f9d9502dc4_0_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f9d9502dc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So what is foundational wellness? Let’s talk about that. For the body to heal itself, </a:t>
            </a:r>
            <a:r>
              <a:rPr b="1" lang="en" sz="1200" u="sng">
                <a:solidFill>
                  <a:schemeClr val="dk1"/>
                </a:solidFill>
              </a:rPr>
              <a:t>organs must be functioning optimally</a:t>
            </a:r>
            <a:r>
              <a:rPr lang="en" sz="1200">
                <a:solidFill>
                  <a:schemeClr val="dk1"/>
                </a:solidFill>
              </a:rPr>
              <a:t>. You need vitamins, minerals, nutrients, probiotics, and enzymes for comprehensive organ support. Supporting your organs is the foundation to healing in the body. We refer to this as foundational wellness.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Let’s look at the wellness pyramid. To address foundational wellness, you want to focus on the bottom of the pyramid. You will see nutrition and digestion, and then movement and metabolism, are the primary areas that create a bedrock for your health. Everything else is built on those.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There are various reasons your body is not functioning optimally. We’ll explore a few today. However, if you have any issues we referenced at the beginning of this class your body is letting you know that your organs need more adequate support.</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DoTERRA works closely with several doctors and scientists. Dr Watts is our lead nutritional advisor who had his own practice for several years. He always had the goal of getting to the root problems for his patients. After studying the blood work of several patients, he decided to take a new approach to his care. Before addressing root issues, he wanted to first address foundational health in all of his patients. He knew they needed the proper nutrition and support for their organs to be functioning optimally. What he found is that 70% of his patients had their issues go away when focusing on nutrition and digestion. While the other 30% had their root causes more easily identified because their foundational wellness had been addressed. This is why we are PASSIONATE about coming alongside you with the most innovative, top quality, comprehensive foundational wellness product on the market.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6ac00db95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6ac00db95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u="sng">
                <a:solidFill>
                  <a:schemeClr val="dk1"/>
                </a:solidFill>
              </a:rPr>
              <a:t>What Creates Disease in the Body?</a:t>
            </a:r>
            <a:endParaRPr sz="1200" u="sng">
              <a:solidFill>
                <a:schemeClr val="dk1"/>
              </a:solidFill>
            </a:endParaRPr>
          </a:p>
          <a:p>
            <a:pPr indent="0" lvl="0" marL="158750" rtl="0" algn="l">
              <a:spcBef>
                <a:spcPts val="0"/>
              </a:spcBef>
              <a:spcAft>
                <a:spcPts val="0"/>
              </a:spcAft>
              <a:buClr>
                <a:schemeClr val="dk1"/>
              </a:buClr>
              <a:buSzPts val="1100"/>
              <a:buFont typeface="Arial"/>
              <a:buNone/>
            </a:pPr>
            <a:r>
              <a:t/>
            </a:r>
            <a:endParaRPr sz="1200">
              <a:solidFill>
                <a:schemeClr val="dk1"/>
              </a:solidFill>
            </a:endParaRPr>
          </a:p>
          <a:p>
            <a:pPr indent="0" lvl="0" marL="158750" rtl="0" algn="l">
              <a:spcBef>
                <a:spcPts val="0"/>
              </a:spcBef>
              <a:spcAft>
                <a:spcPts val="0"/>
              </a:spcAft>
              <a:buClr>
                <a:schemeClr val="dk1"/>
              </a:buClr>
              <a:buSzPts val="1100"/>
              <a:buFont typeface="Arial"/>
              <a:buNone/>
            </a:pPr>
            <a:r>
              <a:rPr lang="en" sz="1200">
                <a:solidFill>
                  <a:schemeClr val="dk1"/>
                </a:solidFill>
              </a:rPr>
              <a:t>In order to understand foundational health, we need to look more closely at root causes for disease.</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sz="1200">
              <a:solidFill>
                <a:schemeClr val="dk1"/>
              </a:solidFill>
            </a:endParaRPr>
          </a:p>
          <a:p>
            <a:pPr indent="0" lvl="0" marL="158750" rtl="0" algn="l">
              <a:spcBef>
                <a:spcPts val="0"/>
              </a:spcBef>
              <a:spcAft>
                <a:spcPts val="0"/>
              </a:spcAft>
              <a:buClr>
                <a:schemeClr val="dk1"/>
              </a:buClr>
              <a:buSzPts val="1100"/>
              <a:buFont typeface="Arial"/>
              <a:buNone/>
            </a:pPr>
            <a:r>
              <a:rPr b="1" lang="en" sz="1200" u="sng">
                <a:solidFill>
                  <a:schemeClr val="dk1"/>
                </a:solidFill>
              </a:rPr>
              <a:t>3 main causes for disease in the body</a:t>
            </a:r>
            <a:r>
              <a:rPr b="1" lang="en" sz="1200">
                <a:solidFill>
                  <a:schemeClr val="dk1"/>
                </a:solidFill>
              </a:rPr>
              <a:t>:</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b="1" sz="1200">
              <a:solidFill>
                <a:schemeClr val="dk1"/>
              </a:solidFill>
            </a:endParaRPr>
          </a:p>
          <a:p>
            <a:pPr indent="-234950" lvl="0" marL="387350" rtl="0" algn="l">
              <a:spcBef>
                <a:spcPts val="0"/>
              </a:spcBef>
              <a:spcAft>
                <a:spcPts val="0"/>
              </a:spcAft>
              <a:buClr>
                <a:schemeClr val="dk1"/>
              </a:buClr>
              <a:buSzPts val="1200"/>
              <a:buAutoNum type="arabicPeriod"/>
            </a:pPr>
            <a:r>
              <a:rPr lang="en" sz="1200">
                <a:solidFill>
                  <a:schemeClr val="dk1"/>
                </a:solidFill>
              </a:rPr>
              <a:t>Nutrient Deficiency</a:t>
            </a:r>
            <a:endParaRPr sz="1200">
              <a:solidFill>
                <a:schemeClr val="dk1"/>
              </a:solidFill>
            </a:endParaRPr>
          </a:p>
          <a:p>
            <a:pPr indent="-234950" lvl="0" marL="387350" rtl="0" algn="l">
              <a:spcBef>
                <a:spcPts val="0"/>
              </a:spcBef>
              <a:spcAft>
                <a:spcPts val="0"/>
              </a:spcAft>
              <a:buClr>
                <a:schemeClr val="dk1"/>
              </a:buClr>
              <a:buSzPts val="1200"/>
              <a:buAutoNum type="arabicPeriod"/>
            </a:pPr>
            <a:r>
              <a:rPr lang="en" sz="1200">
                <a:solidFill>
                  <a:schemeClr val="dk1"/>
                </a:solidFill>
              </a:rPr>
              <a:t>Inflammation</a:t>
            </a:r>
            <a:endParaRPr sz="1200">
              <a:solidFill>
                <a:schemeClr val="dk1"/>
              </a:solidFill>
            </a:endParaRPr>
          </a:p>
          <a:p>
            <a:pPr indent="-234950" lvl="0" marL="387350" rtl="0" algn="l">
              <a:spcBef>
                <a:spcPts val="0"/>
              </a:spcBef>
              <a:spcAft>
                <a:spcPts val="0"/>
              </a:spcAft>
              <a:buClr>
                <a:schemeClr val="dk1"/>
              </a:buClr>
              <a:buSzPts val="1200"/>
              <a:buAutoNum type="arabicPeriod"/>
            </a:pPr>
            <a:r>
              <a:rPr lang="en" sz="1200">
                <a:solidFill>
                  <a:schemeClr val="dk1"/>
                </a:solidFill>
              </a:rPr>
              <a:t>Toxic Overload</a:t>
            </a:r>
            <a:br>
              <a:rPr lang="en" sz="1200">
                <a:solidFill>
                  <a:schemeClr val="dk1"/>
                </a:solidFill>
              </a:rPr>
            </a:br>
            <a:endParaRPr sz="1200">
              <a:solidFill>
                <a:schemeClr val="dk1"/>
              </a:solidFill>
            </a:endParaRPr>
          </a:p>
          <a:p>
            <a:pPr indent="0" lvl="0" marL="0" rtl="0" algn="l">
              <a:spcBef>
                <a:spcPts val="0"/>
              </a:spcBef>
              <a:spcAft>
                <a:spcPts val="0"/>
              </a:spcAft>
              <a:buNone/>
            </a:pPr>
            <a:r>
              <a:rPr lang="en">
                <a:solidFill>
                  <a:schemeClr val="dk1"/>
                </a:solidFill>
                <a:highlight>
                  <a:srgbClr val="FFFF00"/>
                </a:highlight>
              </a:rPr>
              <a:t>**NEXT SLIDE**</a:t>
            </a:r>
            <a:endParaRPr sz="12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6ac00db95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6ac00db95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b="1" lang="en" sz="1200" u="sng">
                <a:solidFill>
                  <a:schemeClr val="dk1"/>
                </a:solidFill>
              </a:rPr>
              <a:t>Nutrition</a:t>
            </a:r>
            <a:endParaRPr sz="1200" u="sng">
              <a:solidFill>
                <a:schemeClr val="dk1"/>
              </a:solidFill>
            </a:endParaRPr>
          </a:p>
          <a:p>
            <a:pPr indent="0" lvl="0" marL="158750" rtl="0" algn="l">
              <a:spcBef>
                <a:spcPts val="0"/>
              </a:spcBef>
              <a:spcAft>
                <a:spcPts val="0"/>
              </a:spcAft>
              <a:buClr>
                <a:schemeClr val="dk1"/>
              </a:buClr>
              <a:buSzPts val="1100"/>
              <a:buFont typeface="Arial"/>
              <a:buNone/>
            </a:pPr>
            <a:br>
              <a:rPr lang="en" sz="1200">
                <a:solidFill>
                  <a:schemeClr val="dk1"/>
                </a:solidFill>
              </a:rPr>
            </a:br>
            <a:r>
              <a:rPr lang="en" sz="1200">
                <a:solidFill>
                  <a:schemeClr val="dk1"/>
                </a:solidFill>
              </a:rPr>
              <a:t>Nutrition is at the core of our immune function. When the major organs of our body are well supported and function optimally, we have energy, clarity of thinking, good mood, great sleep, and little to no inflammation.</a:t>
            </a:r>
            <a:endParaRPr sz="1200">
              <a:solidFill>
                <a:schemeClr val="dk1"/>
              </a:solidFill>
            </a:endParaRPr>
          </a:p>
          <a:p>
            <a:pPr indent="-171450" lvl="0" marL="171450" rtl="0" algn="l">
              <a:spcBef>
                <a:spcPts val="0"/>
              </a:spcBef>
              <a:spcAft>
                <a:spcPts val="0"/>
              </a:spcAft>
              <a:buClr>
                <a:schemeClr val="dk1"/>
              </a:buClr>
              <a:buSzPts val="1100"/>
              <a:buFont typeface="Arial"/>
              <a:buNone/>
            </a:pPr>
            <a:br>
              <a:rPr lang="en" sz="1200">
                <a:solidFill>
                  <a:schemeClr val="dk1"/>
                </a:solidFill>
              </a:rPr>
            </a:br>
            <a:r>
              <a:rPr lang="en" sz="1200">
                <a:solidFill>
                  <a:schemeClr val="dk1"/>
                </a:solidFill>
              </a:rPr>
              <a:t>Most of us do not have optimal organ function, however, and that’s because our body is not getting what it needs from food sources and proper movement of the body. Our food supply, which used to be our main source of vitamins and minerals, has been heavily compromised due to pesticide use, soil depletion, the use of artificial sweeteners and seed oils, and shifts in farming practices. According to the Environmental Working Group: (Share chart)</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95% of US adults are deficient in Vitamin D</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94% are deficient in Vitamin 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61% are deficient in Magnesium</a:t>
            </a:r>
            <a:endParaRPr sz="1200">
              <a:solidFill>
                <a:schemeClr val="dk1"/>
              </a:solidFill>
            </a:endParaRPr>
          </a:p>
          <a:p>
            <a:pPr indent="0" lvl="0" marL="158750" rtl="0" algn="l">
              <a:spcBef>
                <a:spcPts val="0"/>
              </a:spcBef>
              <a:spcAft>
                <a:spcPts val="0"/>
              </a:spcAft>
              <a:buClr>
                <a:schemeClr val="dk1"/>
              </a:buClr>
              <a:buSzPts val="1100"/>
              <a:buFont typeface="Arial"/>
              <a:buNone/>
            </a:pPr>
            <a:r>
              <a:t/>
            </a:r>
            <a:endParaRPr sz="1200">
              <a:solidFill>
                <a:schemeClr val="dk1"/>
              </a:solidFill>
            </a:endParaRPr>
          </a:p>
          <a:p>
            <a:pPr indent="0" lvl="0" marL="158750" rtl="0" algn="l">
              <a:spcBef>
                <a:spcPts val="0"/>
              </a:spcBef>
              <a:spcAft>
                <a:spcPts val="0"/>
              </a:spcAft>
              <a:buClr>
                <a:schemeClr val="dk1"/>
              </a:buClr>
              <a:buSzPts val="1100"/>
              <a:buFont typeface="Arial"/>
              <a:buNone/>
            </a:pPr>
            <a:r>
              <a:rPr lang="en" sz="1200">
                <a:solidFill>
                  <a:schemeClr val="dk1"/>
                </a:solidFill>
              </a:rPr>
              <a:t>The results of nutrient deficiency vary by body, but I’ll list a few for you:</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Inflammation</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Headaches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Lack of sleep</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Foggy thinking</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Lack of energy</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Digestive issues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Hormone imbalance</a:t>
            </a:r>
            <a:endParaRPr sz="1200">
              <a:solidFill>
                <a:schemeClr val="dk1"/>
              </a:solidFill>
            </a:endParaRPr>
          </a:p>
          <a:p>
            <a:pPr indent="0" lvl="0" marL="158750" rtl="0" algn="l">
              <a:spcBef>
                <a:spcPts val="0"/>
              </a:spcBef>
              <a:spcAft>
                <a:spcPts val="0"/>
              </a:spcAft>
              <a:buClr>
                <a:schemeClr val="dk1"/>
              </a:buClr>
              <a:buSzPts val="1100"/>
              <a:buFont typeface="Arial"/>
              <a:buNone/>
            </a:pPr>
            <a:br>
              <a:rPr lang="en" sz="1200">
                <a:solidFill>
                  <a:schemeClr val="dk1"/>
                </a:solidFill>
              </a:rPr>
            </a:br>
            <a:r>
              <a:rPr lang="en" sz="1200">
                <a:solidFill>
                  <a:schemeClr val="dk1"/>
                </a:solidFill>
              </a:rPr>
              <a:t>If you only remember one thing today, remember this. Poor nutrition is the #1 cause of poor health.</a:t>
            </a:r>
            <a:br>
              <a:rPr lang="en" sz="1200">
                <a:solidFill>
                  <a:schemeClr val="dk1"/>
                </a:solidFill>
              </a:rPr>
            </a:br>
            <a:endParaRPr sz="12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**NEXT SLIDE**</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6ac00db95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6ac00db95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b="1" lang="en" sz="1200" u="sng">
                <a:solidFill>
                  <a:schemeClr val="dk1"/>
                </a:solidFill>
              </a:rPr>
              <a:t>Research from Harvard Medical School</a:t>
            </a:r>
            <a:r>
              <a:rPr b="1" lang="en" sz="1200">
                <a:solidFill>
                  <a:schemeClr val="dk1"/>
                </a:solidFill>
              </a:rPr>
              <a:t>: </a:t>
            </a:r>
            <a:endParaRPr sz="1200">
              <a:solidFill>
                <a:schemeClr val="dk1"/>
              </a:solidFill>
            </a:endParaRPr>
          </a:p>
          <a:p>
            <a:pPr indent="0" lvl="0" marL="158750" rtl="0" algn="l">
              <a:spcBef>
                <a:spcPts val="1000"/>
              </a:spcBef>
              <a:spcAft>
                <a:spcPts val="0"/>
              </a:spcAft>
              <a:buClr>
                <a:schemeClr val="dk1"/>
              </a:buClr>
              <a:buSzPts val="1100"/>
              <a:buFont typeface="Arial"/>
              <a:buNone/>
            </a:pPr>
            <a:r>
              <a:rPr lang="en" sz="1200">
                <a:solidFill>
                  <a:schemeClr val="dk1"/>
                </a:solidFill>
              </a:rPr>
              <a:t>We’re almost to solutions, but we need to explore one more topic. Who here uses a supplement? Think vitamin D, C, B…maybe you take a multivitamin or an omega. If you take any kind of supplement, comment “yes” in the chat box. Feel free to say no too.</a:t>
            </a:r>
            <a:endParaRPr sz="1200">
              <a:solidFill>
                <a:schemeClr val="dk1"/>
              </a:solidFill>
            </a:endParaRPr>
          </a:p>
          <a:p>
            <a:pPr indent="0" lvl="0" marL="158750" rtl="0" algn="l">
              <a:spcBef>
                <a:spcPts val="1000"/>
              </a:spcBef>
              <a:spcAft>
                <a:spcPts val="0"/>
              </a:spcAft>
              <a:buClr>
                <a:schemeClr val="dk1"/>
              </a:buClr>
              <a:buSzPts val="1100"/>
              <a:buFont typeface="Arial"/>
              <a:buNone/>
            </a:pPr>
            <a:r>
              <a:rPr lang="en" sz="1200">
                <a:solidFill>
                  <a:schemeClr val="dk1"/>
                </a:solidFill>
              </a:rPr>
              <a:t>Let’s take a quick peek at the supplement industry: </a:t>
            </a:r>
            <a:endParaRPr sz="1200">
              <a:solidFill>
                <a:schemeClr val="dk1"/>
              </a:solidFill>
            </a:endParaRPr>
          </a:p>
          <a:p>
            <a:pPr indent="-304800" lvl="0" marL="457200" rtl="0" algn="l">
              <a:spcBef>
                <a:spcPts val="1000"/>
              </a:spcBef>
              <a:spcAft>
                <a:spcPts val="0"/>
              </a:spcAft>
              <a:buClr>
                <a:schemeClr val="dk1"/>
              </a:buClr>
              <a:buSzPts val="1200"/>
              <a:buChar char="●"/>
            </a:pPr>
            <a:r>
              <a:rPr b="1" lang="en" sz="1200">
                <a:solidFill>
                  <a:schemeClr val="dk1"/>
                </a:solidFill>
              </a:rPr>
              <a:t>A study by the FDA from 2007 to 2016 detected contaminants in 776 dietary supplements, produced by 146 companies. </a:t>
            </a:r>
            <a:r>
              <a:rPr lang="en" sz="1200">
                <a:solidFill>
                  <a:schemeClr val="dk1"/>
                </a:solidFill>
              </a:rPr>
              <a:t>(</a:t>
            </a:r>
            <a:r>
              <a:rPr lang="en" sz="1200" u="sng">
                <a:solidFill>
                  <a:srgbClr val="0000FF"/>
                </a:solidFill>
                <a:hlinkClick r:id="rId2">
                  <a:extLst>
                    <a:ext uri="{A12FA001-AC4F-418D-AE19-62706E023703}">
                      <ahyp:hlinkClr val="tx"/>
                    </a:ext>
                  </a:extLst>
                </a:hlinkClick>
              </a:rPr>
              <a:t>https://www.health.harvard.edu/staying-healthy/whats-in-that-supplement-sometimes-more-than-you-bargain-for</a:t>
            </a:r>
            <a:r>
              <a:rPr lang="en" sz="1200">
                <a:solidFill>
                  <a:schemeClr val="dk1"/>
                </a:solidFill>
              </a:rPr>
              <a:t>)</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b="1" lang="en" sz="1200">
                <a:solidFill>
                  <a:schemeClr val="dk1"/>
                </a:solidFill>
              </a:rPr>
              <a:t>A study of 3 leading memory supplements found that 2 of them didn’t contain the active ingredient listed on the label.</a:t>
            </a:r>
            <a:endParaRPr sz="1200">
              <a:solidFill>
                <a:schemeClr val="dk1"/>
              </a:solidFill>
            </a:endParaRPr>
          </a:p>
          <a:p>
            <a:pPr indent="0" lvl="0" marL="158750" rtl="0" algn="l">
              <a:spcBef>
                <a:spcPts val="1000"/>
              </a:spcBef>
              <a:spcAft>
                <a:spcPts val="0"/>
              </a:spcAft>
              <a:buClr>
                <a:schemeClr val="dk1"/>
              </a:buClr>
              <a:buSzPts val="1100"/>
              <a:buFont typeface="Arial"/>
              <a:buNone/>
            </a:pPr>
            <a:r>
              <a:rPr b="1" lang="en" sz="1150">
                <a:solidFill>
                  <a:schemeClr val="dk1"/>
                </a:solidFill>
              </a:rPr>
              <a:t>The Supplement industry is not heavily regulated. They can contain lots of fillers and not much of the actual ingredient.</a:t>
            </a:r>
            <a:r>
              <a:rPr lang="en" sz="1150">
                <a:solidFill>
                  <a:schemeClr val="dk1"/>
                </a:solidFill>
              </a:rPr>
              <a:t> This creates a struggle: our diet is often deficient in nutrients so we need supplements, but it’s hard to know what supplements to trust. This is a primary reason why people turn to doTERRA. DoTERRA has a commitment to purity and consistency in their products. They are backed by research and science to show transparency with consumers.</a:t>
            </a:r>
            <a:br>
              <a:rPr lang="en" sz="1200">
                <a:solidFill>
                  <a:schemeClr val="dk1"/>
                </a:solidFill>
              </a:rPr>
            </a:b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rgbClr val="101518"/>
                </a:solidFill>
                <a:latin typeface="Roboto"/>
                <a:ea typeface="Roboto"/>
                <a:cs typeface="Roboto"/>
                <a:sym typeface="Roboto"/>
              </a:rPr>
              <a:t>A 2023 Consumer Survey on Dietary Supplements confirms 74 percent of U.S. adults take dietary supplements, and 55 percent qualify as “regular users.”</a:t>
            </a:r>
            <a:br>
              <a:rPr lang="en" sz="1200">
                <a:solidFill>
                  <a:srgbClr val="101518"/>
                </a:solidFill>
                <a:latin typeface="Roboto"/>
                <a:ea typeface="Roboto"/>
                <a:cs typeface="Roboto"/>
                <a:sym typeface="Roboto"/>
              </a:rPr>
            </a:b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rgbClr val="101518"/>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**NEXT SLIDE**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06499071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06499071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101518"/>
                </a:solidFill>
                <a:latin typeface="Roboto"/>
                <a:ea typeface="Roboto"/>
                <a:cs typeface="Roboto"/>
                <a:sym typeface="Roboto"/>
              </a:rPr>
              <a:t>Because of the high use of supplements, I’m going to teach you two crucial elements about supplements:</a:t>
            </a:r>
            <a:endParaRPr sz="1200">
              <a:solidFill>
                <a:srgbClr val="101518"/>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200">
              <a:solidFill>
                <a:srgbClr val="101518"/>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200">
                <a:solidFill>
                  <a:srgbClr val="101518"/>
                </a:solidFill>
                <a:latin typeface="Roboto"/>
                <a:ea typeface="Roboto"/>
                <a:cs typeface="Roboto"/>
                <a:sym typeface="Roboto"/>
              </a:rPr>
              <a:t>Bioavailability refers to how much of the supplement is available for your body to use. As we just heard, many supplements are filled with synthetics and fillers, ingredients that your body cannot use and ingredients that can be more harmful to you in the long run.The average supplement on the market is 20-40% bioavailable. When a supplement is not absorbed, it simply passes through the body and results in bright yellow urine.</a:t>
            </a:r>
            <a:endParaRPr sz="1200">
              <a:solidFill>
                <a:srgbClr val="101518"/>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200">
              <a:solidFill>
                <a:srgbClr val="101518"/>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200">
                <a:solidFill>
                  <a:srgbClr val="101518"/>
                </a:solidFill>
                <a:latin typeface="Roboto"/>
                <a:ea typeface="Roboto"/>
                <a:cs typeface="Roboto"/>
                <a:sym typeface="Roboto"/>
              </a:rPr>
              <a:t>Bioretention refers to the amount of time the supplement stays in your bloodstream for the body to experience continued support. If your body is simply passing the supplement through, you won’t experience benefits from the supplement throughout the day. </a:t>
            </a:r>
            <a:endParaRPr sz="1200">
              <a:solidFill>
                <a:srgbClr val="101518"/>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200">
              <a:solidFill>
                <a:srgbClr val="101518"/>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200">
                <a:solidFill>
                  <a:srgbClr val="101518"/>
                </a:solidFill>
                <a:latin typeface="Roboto"/>
                <a:ea typeface="Roboto"/>
                <a:cs typeface="Roboto"/>
                <a:sym typeface="Roboto"/>
              </a:rPr>
              <a:t>Your goal should be to have a supplement that is high in both of these areas.</a:t>
            </a:r>
            <a:endParaRPr sz="1200">
              <a:solidFill>
                <a:srgbClr val="101518"/>
              </a:solidFill>
              <a:latin typeface="Roboto"/>
              <a:ea typeface="Roboto"/>
              <a:cs typeface="Roboto"/>
              <a:sym typeface="Roboto"/>
            </a:endParaRPr>
          </a:p>
          <a:p>
            <a:pPr indent="0" lvl="0" marL="0" rtl="0" algn="l">
              <a:spcBef>
                <a:spcPts val="0"/>
              </a:spcBef>
              <a:spcAft>
                <a:spcPts val="0"/>
              </a:spcAft>
              <a:buNone/>
            </a:pPr>
            <a:r>
              <a:t/>
            </a:r>
            <a:endParaRPr sz="1200">
              <a:solidFill>
                <a:srgbClr val="101518"/>
              </a:solidFill>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06499071a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06499071a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Are you ready to press the easy button on your foundational wellness?! Let’s start with nutrition. You might not know this, but for the last decade, doTERRA’s number one selling product has been for foundational wellness. Yes, we are the largest essential oil company in the world. It speaks volumes that while we hold that title, our number one seller is a supplement for foundational health. VMG+ just came onto the market with the purpose of addressing nutrient deficiency. People are raving about its taste, simplicity and benefits! The name stands for Vitamins, Minerals, Greens, plus essential oils and more.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Let’s look at its highlights:</a:t>
            </a:r>
            <a:endParaRPr sz="1200">
              <a:solidFill>
                <a:schemeClr val="dk1"/>
              </a:solidFill>
            </a:endParaRPr>
          </a:p>
          <a:p>
            <a:pPr indent="-301625" lvl="0" marL="457200" rtl="0" algn="l">
              <a:spcBef>
                <a:spcPts val="0"/>
              </a:spcBef>
              <a:spcAft>
                <a:spcPts val="0"/>
              </a:spcAft>
              <a:buClr>
                <a:schemeClr val="dk1"/>
              </a:buClr>
              <a:buSzPts val="1150"/>
              <a:buChar char="●"/>
            </a:pPr>
            <a:r>
              <a:rPr lang="en" sz="1150">
                <a:solidFill>
                  <a:schemeClr val="dk1"/>
                </a:solidFill>
              </a:rPr>
              <a:t>It has 90+ Key Ingredients including vitamins, minerals and nutrients from fruits and vegetables that taste delicious (like pineapple and mango).</a:t>
            </a:r>
            <a:endParaRPr sz="1150">
              <a:solidFill>
                <a:schemeClr val="dk1"/>
              </a:solidFill>
            </a:endParaRPr>
          </a:p>
          <a:p>
            <a:pPr indent="-301625" lvl="0" marL="457200" rtl="0" algn="l">
              <a:spcBef>
                <a:spcPts val="0"/>
              </a:spcBef>
              <a:spcAft>
                <a:spcPts val="0"/>
              </a:spcAft>
              <a:buClr>
                <a:schemeClr val="dk1"/>
              </a:buClr>
              <a:buSzPts val="1150"/>
              <a:buChar char="●"/>
            </a:pPr>
            <a:r>
              <a:rPr lang="en" sz="1150">
                <a:solidFill>
                  <a:schemeClr val="dk1"/>
                </a:solidFill>
              </a:rPr>
              <a:t>This is a Whole Food Product that uses Liposomal Technology. This makes  it 5x more bioavailable and 10x more absorbable than our direct competitors. </a:t>
            </a:r>
            <a:endParaRPr sz="1150">
              <a:solidFill>
                <a:schemeClr val="dk1"/>
              </a:solidFill>
            </a:endParaRPr>
          </a:p>
          <a:p>
            <a:pPr indent="-301625" lvl="0" marL="457200" rtl="0" algn="l">
              <a:spcBef>
                <a:spcPts val="0"/>
              </a:spcBef>
              <a:spcAft>
                <a:spcPts val="0"/>
              </a:spcAft>
              <a:buClr>
                <a:schemeClr val="dk1"/>
              </a:buClr>
              <a:buSzPts val="1150"/>
              <a:buChar char="●"/>
            </a:pPr>
            <a:r>
              <a:rPr lang="en" sz="1150">
                <a:solidFill>
                  <a:schemeClr val="dk1"/>
                </a:solidFill>
              </a:rPr>
              <a:t>A test showed that 91% of the supplement remained in the body 8 hours after it was taken! This means the body can draw on its benefits ALL day!</a:t>
            </a:r>
            <a:endParaRPr sz="1150">
              <a:solidFill>
                <a:schemeClr val="dk1"/>
              </a:solidFill>
            </a:endParaRPr>
          </a:p>
          <a:p>
            <a:pPr indent="-301625" lvl="0" marL="457200" rtl="0" algn="l">
              <a:spcBef>
                <a:spcPts val="0"/>
              </a:spcBef>
              <a:spcAft>
                <a:spcPts val="0"/>
              </a:spcAft>
              <a:buClr>
                <a:schemeClr val="dk1"/>
              </a:buClr>
              <a:buSzPts val="1150"/>
              <a:buChar char="●"/>
            </a:pPr>
            <a:r>
              <a:rPr lang="en" sz="1150">
                <a:solidFill>
                  <a:schemeClr val="dk1"/>
                </a:solidFill>
              </a:rPr>
              <a:t>It is Vegan and Gluten Free</a:t>
            </a:r>
            <a:endParaRPr sz="1150">
              <a:solidFill>
                <a:schemeClr val="dk1"/>
              </a:solidFill>
            </a:endParaRPr>
          </a:p>
          <a:p>
            <a:pPr indent="-301625" lvl="0" marL="457200" rtl="0" algn="l">
              <a:spcBef>
                <a:spcPts val="0"/>
              </a:spcBef>
              <a:spcAft>
                <a:spcPts val="0"/>
              </a:spcAft>
              <a:buClr>
                <a:schemeClr val="dk1"/>
              </a:buClr>
              <a:buSzPts val="1150"/>
              <a:buChar char="●"/>
            </a:pPr>
            <a:r>
              <a:rPr lang="en" sz="1150">
                <a:solidFill>
                  <a:schemeClr val="dk1"/>
                </a:solidFill>
              </a:rPr>
              <a:t>If you are watching your glucose spikes and dips, you’ll be happy to know this product does NOT spike your blood sugar.</a:t>
            </a:r>
            <a:endParaRPr sz="1150">
              <a:solidFill>
                <a:schemeClr val="dk1"/>
              </a:solidFill>
            </a:endParaRPr>
          </a:p>
          <a:p>
            <a:pPr indent="-301625" lvl="0" marL="457200" rtl="0" algn="l">
              <a:spcBef>
                <a:spcPts val="0"/>
              </a:spcBef>
              <a:spcAft>
                <a:spcPts val="0"/>
              </a:spcAft>
              <a:buClr>
                <a:schemeClr val="dk1"/>
              </a:buClr>
              <a:buSzPts val="1150"/>
              <a:buChar char="●"/>
            </a:pPr>
            <a:r>
              <a:rPr lang="en" sz="1150">
                <a:solidFill>
                  <a:schemeClr val="dk1"/>
                </a:solidFill>
              </a:rPr>
              <a:t>Adults only need 1 sachet / day. It is sooo easy and fast.</a:t>
            </a:r>
            <a:endParaRPr sz="1150">
              <a:solidFill>
                <a:schemeClr val="dk1"/>
              </a:solidFill>
            </a:endParaRPr>
          </a:p>
          <a:p>
            <a:pPr indent="-301625" lvl="1" marL="914400" rtl="0" algn="l">
              <a:spcBef>
                <a:spcPts val="0"/>
              </a:spcBef>
              <a:spcAft>
                <a:spcPts val="0"/>
              </a:spcAft>
              <a:buClr>
                <a:schemeClr val="dk1"/>
              </a:buClr>
              <a:buSzPts val="1150"/>
              <a:buChar char="○"/>
            </a:pPr>
            <a:r>
              <a:rPr lang="en" sz="1150">
                <a:solidFill>
                  <a:schemeClr val="dk1"/>
                </a:solidFill>
              </a:rPr>
              <a:t>While it shouldn’t be used with children under 4, kids ages 4 to 12  can take a ½ sachet a day. </a:t>
            </a:r>
            <a:endParaRPr sz="1150">
              <a:solidFill>
                <a:schemeClr val="dk1"/>
              </a:solidFill>
            </a:endParaRPr>
          </a:p>
          <a:p>
            <a:pPr indent="-301625" lvl="0" marL="457200" rtl="0" algn="l">
              <a:spcBef>
                <a:spcPts val="0"/>
              </a:spcBef>
              <a:spcAft>
                <a:spcPts val="0"/>
              </a:spcAft>
              <a:buClr>
                <a:schemeClr val="dk1"/>
              </a:buClr>
              <a:buSzPts val="1150"/>
              <a:buChar char="●"/>
            </a:pPr>
            <a:r>
              <a:rPr lang="en" sz="1150">
                <a:solidFill>
                  <a:schemeClr val="dk1"/>
                </a:solidFill>
              </a:rPr>
              <a:t>This product is Perfect for habit stacking. My favorite products to stack it with are the doTERRA electrolytes and the doterra collagen</a:t>
            </a:r>
            <a:endParaRPr sz="1150">
              <a:solidFill>
                <a:schemeClr val="dk1"/>
              </a:solidFill>
            </a:endParaRPr>
          </a:p>
          <a:p>
            <a:pPr indent="-301625" lvl="0" marL="457200" rtl="0" algn="l">
              <a:spcBef>
                <a:spcPts val="0"/>
              </a:spcBef>
              <a:spcAft>
                <a:spcPts val="0"/>
              </a:spcAft>
              <a:buClr>
                <a:schemeClr val="dk1"/>
              </a:buClr>
              <a:buSzPts val="1150"/>
              <a:buChar char="●"/>
            </a:pPr>
            <a:r>
              <a:rPr lang="en" sz="1150">
                <a:solidFill>
                  <a:schemeClr val="dk1"/>
                </a:solidFill>
              </a:rPr>
              <a:t>TASTES AMAZING!!! (Pineapple &amp; Mango)</a:t>
            </a:r>
            <a:endParaRPr sz="1150">
              <a:solidFill>
                <a:schemeClr val="dk1"/>
              </a:solidFill>
            </a:endParaRPr>
          </a:p>
          <a:p>
            <a:pPr indent="0" lvl="0" marL="0" rtl="0" algn="l">
              <a:spcBef>
                <a:spcPts val="0"/>
              </a:spcBef>
              <a:spcAft>
                <a:spcPts val="0"/>
              </a:spcAft>
              <a:buClr>
                <a:schemeClr val="dk1"/>
              </a:buClr>
              <a:buSzPts val="1100"/>
              <a:buFont typeface="Arial"/>
              <a:buNone/>
            </a:pPr>
            <a:r>
              <a:t/>
            </a:r>
            <a:endParaRPr sz="1150">
              <a:solidFill>
                <a:schemeClr val="dk1"/>
              </a:solidFill>
            </a:endParaRPr>
          </a:p>
          <a:p>
            <a:pPr indent="0" lvl="0" marL="0" rtl="0" algn="l">
              <a:spcBef>
                <a:spcPts val="0"/>
              </a:spcBef>
              <a:spcAft>
                <a:spcPts val="0"/>
              </a:spcAft>
              <a:buClr>
                <a:schemeClr val="dk1"/>
              </a:buClr>
              <a:buSzPts val="1100"/>
              <a:buFont typeface="Arial"/>
              <a:buNone/>
            </a:pPr>
            <a:r>
              <a:rPr lang="en" sz="1150">
                <a:solidFill>
                  <a:schemeClr val="dk1"/>
                </a:solidFill>
              </a:rPr>
              <a:t>So what does that translate to for benefits? That means benefits include</a:t>
            </a:r>
            <a:r>
              <a:rPr lang="en" sz="1150">
                <a:solidFill>
                  <a:srgbClr val="080809"/>
                </a:solidFill>
              </a:rPr>
              <a:t> energy, immunity, gut health, digestion. Also supports liver, brain, and hormones. </a:t>
            </a:r>
            <a:r>
              <a:rPr lang="en" sz="1150">
                <a:solidFill>
                  <a:schemeClr val="dk1"/>
                </a:solidFill>
              </a:rPr>
              <a:t>Preliminary studies showed VMG+ reduced biological age by an average of nearly 2 years after just 6 wks of use.</a:t>
            </a:r>
            <a:endParaRPr sz="1150">
              <a:solidFill>
                <a:srgbClr val="595959"/>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150">
                <a:solidFill>
                  <a:schemeClr val="dk1"/>
                </a:solidFill>
              </a:rPr>
              <a:t>This is the perfect product to include in your daily routine for foundational health. It is designed to support the 5 major organs of the body so the body can focus on healing.</a:t>
            </a:r>
            <a:endParaRPr sz="115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highlight>
                  <a:srgbClr val="FFFF00"/>
                </a:highlight>
              </a:rPr>
              <a:t>We’d love to hear some of the testimonials you have on this product.</a:t>
            </a:r>
            <a:endParaRPr>
              <a:solidFill>
                <a:schemeClr val="dk1"/>
              </a:solidFill>
              <a:highlight>
                <a:srgbClr val="FFFF00"/>
              </a:highlight>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3.png"/><Relationship Id="rId5"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35.png"/><Relationship Id="rId5"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4.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4.jp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151925"/>
            <a:ext cx="9144003" cy="4572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2"/>
          <p:cNvPicPr preferRelativeResize="0"/>
          <p:nvPr/>
        </p:nvPicPr>
        <p:blipFill>
          <a:blip r:embed="rId3">
            <a:alphaModFix/>
          </a:blip>
          <a:stretch>
            <a:fillRect/>
          </a:stretch>
        </p:blipFill>
        <p:spPr>
          <a:xfrm>
            <a:off x="-389000" y="-152400"/>
            <a:ext cx="9697075" cy="54593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3"/>
          <p:cNvSpPr/>
          <p:nvPr/>
        </p:nvSpPr>
        <p:spPr>
          <a:xfrm>
            <a:off x="2571750" y="1681950"/>
            <a:ext cx="6348000" cy="294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23"/>
          <p:cNvSpPr txBox="1"/>
          <p:nvPr/>
        </p:nvSpPr>
        <p:spPr>
          <a:xfrm>
            <a:off x="922350" y="227875"/>
            <a:ext cx="74115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dk1"/>
                </a:solidFill>
              </a:rPr>
              <a:t>Comprehensive Foundational Wellness</a:t>
            </a:r>
            <a:endParaRPr sz="2500">
              <a:solidFill>
                <a:schemeClr val="dk1"/>
              </a:solidFill>
            </a:endParaRPr>
          </a:p>
        </p:txBody>
      </p:sp>
      <p:sp>
        <p:nvSpPr>
          <p:cNvPr id="119" name="Google Shape;119;p23"/>
          <p:cNvSpPr txBox="1"/>
          <p:nvPr/>
        </p:nvSpPr>
        <p:spPr>
          <a:xfrm>
            <a:off x="2933400" y="716175"/>
            <a:ext cx="3277200" cy="4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 #2: Omegas/Fatty Acids</a:t>
            </a:r>
            <a:endParaRPr sz="1800">
              <a:solidFill>
                <a:schemeClr val="dk2"/>
              </a:solidFill>
            </a:endParaRPr>
          </a:p>
        </p:txBody>
      </p:sp>
      <p:pic>
        <p:nvPicPr>
          <p:cNvPr id="120" name="Google Shape;120;p23"/>
          <p:cNvPicPr preferRelativeResize="0"/>
          <p:nvPr/>
        </p:nvPicPr>
        <p:blipFill>
          <a:blip r:embed="rId3">
            <a:alphaModFix/>
          </a:blip>
          <a:stretch>
            <a:fillRect/>
          </a:stretch>
        </p:blipFill>
        <p:spPr>
          <a:xfrm>
            <a:off x="637728" y="1812150"/>
            <a:ext cx="1404900" cy="2766602"/>
          </a:xfrm>
          <a:prstGeom prst="rect">
            <a:avLst/>
          </a:prstGeom>
          <a:noFill/>
          <a:ln>
            <a:noFill/>
          </a:ln>
        </p:spPr>
      </p:pic>
      <p:sp>
        <p:nvSpPr>
          <p:cNvPr id="121" name="Google Shape;121;p23"/>
          <p:cNvSpPr txBox="1"/>
          <p:nvPr/>
        </p:nvSpPr>
        <p:spPr>
          <a:xfrm>
            <a:off x="2539200" y="1862175"/>
            <a:ext cx="6228600" cy="2586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Cardiovascular System (Blood Pressure, Cholesterol)</a:t>
            </a:r>
            <a:endParaRPr sz="1800">
              <a:solidFill>
                <a:schemeClr val="dk1"/>
              </a:solidFill>
              <a:latin typeface="Open Sans"/>
              <a:ea typeface="Open Sans"/>
              <a:cs typeface="Open Sans"/>
              <a:sym typeface="Open Sans"/>
            </a:endParaRPr>
          </a:p>
          <a:p>
            <a:pPr indent="-330200" lvl="1" marL="914400" rtl="0" algn="l">
              <a:lnSpc>
                <a:spcPct val="115000"/>
              </a:lnSpc>
              <a:spcBef>
                <a:spcPts val="0"/>
              </a:spcBef>
              <a:spcAft>
                <a:spcPts val="0"/>
              </a:spcAft>
              <a:buClr>
                <a:schemeClr val="dk1"/>
              </a:buClr>
              <a:buSzPts val="1600"/>
              <a:buFont typeface="Open Sans"/>
              <a:buChar char="○"/>
            </a:pPr>
            <a:r>
              <a:rPr lang="en" sz="1600">
                <a:solidFill>
                  <a:schemeClr val="dk1"/>
                </a:solidFill>
                <a:latin typeface="Open Sans"/>
                <a:ea typeface="Open Sans"/>
                <a:cs typeface="Open Sans"/>
                <a:sym typeface="Open Sans"/>
              </a:rPr>
              <a:t>Blood Pressure decreased by 42.2%</a:t>
            </a:r>
            <a:endParaRPr sz="1600">
              <a:solidFill>
                <a:schemeClr val="dk1"/>
              </a:solidFill>
              <a:latin typeface="Open Sans"/>
              <a:ea typeface="Open Sans"/>
              <a:cs typeface="Open Sans"/>
              <a:sym typeface="Open Sans"/>
            </a:endParaRPr>
          </a:p>
          <a:p>
            <a:pPr indent="-330200" lvl="1" marL="914400" rtl="0" algn="l">
              <a:lnSpc>
                <a:spcPct val="115000"/>
              </a:lnSpc>
              <a:spcBef>
                <a:spcPts val="0"/>
              </a:spcBef>
              <a:spcAft>
                <a:spcPts val="0"/>
              </a:spcAft>
              <a:buClr>
                <a:schemeClr val="dk1"/>
              </a:buClr>
              <a:buSzPts val="1600"/>
              <a:buFont typeface="Open Sans"/>
              <a:buChar char="○"/>
            </a:pPr>
            <a:r>
              <a:rPr lang="en" sz="1600">
                <a:solidFill>
                  <a:schemeClr val="dk1"/>
                </a:solidFill>
                <a:latin typeface="Open Sans"/>
                <a:ea typeface="Open Sans"/>
                <a:cs typeface="Open Sans"/>
                <a:sym typeface="Open Sans"/>
              </a:rPr>
              <a:t>Resting heart rate decreased by 16.2%</a:t>
            </a:r>
            <a:endParaRPr sz="1600">
              <a:solidFill>
                <a:schemeClr val="dk1"/>
              </a:solidFill>
              <a:latin typeface="Open Sans"/>
              <a:ea typeface="Open Sans"/>
              <a:cs typeface="Open Sans"/>
              <a:sym typeface="Open Sans"/>
            </a:endParaRPr>
          </a:p>
          <a:p>
            <a:pPr indent="-330200" lvl="1" marL="914400" rtl="0" algn="l">
              <a:lnSpc>
                <a:spcPct val="115000"/>
              </a:lnSpc>
              <a:spcBef>
                <a:spcPts val="0"/>
              </a:spcBef>
              <a:spcAft>
                <a:spcPts val="0"/>
              </a:spcAft>
              <a:buClr>
                <a:schemeClr val="dk1"/>
              </a:buClr>
              <a:buSzPts val="1600"/>
              <a:buFont typeface="Open Sans"/>
              <a:buChar char="○"/>
            </a:pPr>
            <a:r>
              <a:rPr lang="en" sz="1600">
                <a:solidFill>
                  <a:schemeClr val="dk1"/>
                </a:solidFill>
                <a:latin typeface="Open Sans"/>
                <a:ea typeface="Open Sans"/>
                <a:cs typeface="Open Sans"/>
                <a:sym typeface="Open Sans"/>
              </a:rPr>
              <a:t>Risk of Coronary Heart Disease decreased by 35%</a:t>
            </a:r>
            <a:endParaRPr sz="1600">
              <a:solidFill>
                <a:schemeClr val="dk1"/>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Brain (Cognition, Memory, Mental Clarity) </a:t>
            </a:r>
            <a:endParaRPr sz="1800">
              <a:solidFill>
                <a:schemeClr val="dk1"/>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Eyes </a:t>
            </a:r>
            <a:endParaRPr sz="1800">
              <a:solidFill>
                <a:schemeClr val="dk1"/>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Many other benefits including Joints, Hair, Skin, Nails, Digestion, Immunity, Hormones, etc.</a:t>
            </a:r>
            <a:endParaRPr sz="18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4"/>
          <p:cNvPicPr preferRelativeResize="0"/>
          <p:nvPr/>
        </p:nvPicPr>
        <p:blipFill rotWithShape="1">
          <a:blip r:embed="rId3">
            <a:alphaModFix/>
          </a:blip>
          <a:srcRect b="0" l="6138" r="54589" t="15462"/>
          <a:stretch/>
        </p:blipFill>
        <p:spPr>
          <a:xfrm>
            <a:off x="5190500" y="927900"/>
            <a:ext cx="3295176" cy="3906099"/>
          </a:xfrm>
          <a:prstGeom prst="rect">
            <a:avLst/>
          </a:prstGeom>
          <a:noFill/>
          <a:ln>
            <a:noFill/>
          </a:ln>
        </p:spPr>
      </p:pic>
      <p:sp>
        <p:nvSpPr>
          <p:cNvPr id="127" name="Google Shape;127;p24"/>
          <p:cNvSpPr/>
          <p:nvPr/>
        </p:nvSpPr>
        <p:spPr>
          <a:xfrm>
            <a:off x="1736200" y="282125"/>
            <a:ext cx="5610000" cy="73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8" name="Google Shape;128;p24"/>
          <p:cNvPicPr preferRelativeResize="0"/>
          <p:nvPr/>
        </p:nvPicPr>
        <p:blipFill rotWithShape="1">
          <a:blip r:embed="rId4">
            <a:alphaModFix/>
          </a:blip>
          <a:srcRect b="19545" l="0" r="8550" t="26505"/>
          <a:stretch/>
        </p:blipFill>
        <p:spPr>
          <a:xfrm>
            <a:off x="0" y="927899"/>
            <a:ext cx="4766175" cy="3515802"/>
          </a:xfrm>
          <a:prstGeom prst="rect">
            <a:avLst/>
          </a:prstGeom>
          <a:noFill/>
          <a:ln>
            <a:noFill/>
          </a:ln>
        </p:spPr>
      </p:pic>
      <p:sp>
        <p:nvSpPr>
          <p:cNvPr id="129" name="Google Shape;129;p24"/>
          <p:cNvSpPr txBox="1"/>
          <p:nvPr/>
        </p:nvSpPr>
        <p:spPr>
          <a:xfrm>
            <a:off x="822900" y="303875"/>
            <a:ext cx="7498200" cy="69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2"/>
                </a:solidFill>
              </a:rPr>
              <a:t>Comprehensive Foundational Wellness</a:t>
            </a:r>
            <a:endParaRPr b="1" sz="2500">
              <a:solidFill>
                <a:schemeClr val="dk2"/>
              </a:solidFill>
            </a:endParaRPr>
          </a:p>
        </p:txBody>
      </p:sp>
      <p:sp>
        <p:nvSpPr>
          <p:cNvPr id="130" name="Google Shape;130;p24"/>
          <p:cNvSpPr txBox="1"/>
          <p:nvPr/>
        </p:nvSpPr>
        <p:spPr>
          <a:xfrm>
            <a:off x="3336700" y="764700"/>
            <a:ext cx="24090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rPr>
              <a:t>Step #3: Probiotics</a:t>
            </a:r>
            <a:endParaRPr sz="1800">
              <a:solidFill>
                <a:schemeClr val="dk2"/>
              </a:solidFill>
            </a:endParaRPr>
          </a:p>
        </p:txBody>
      </p:sp>
      <p:sp>
        <p:nvSpPr>
          <p:cNvPr id="131" name="Google Shape;131;p24"/>
          <p:cNvSpPr/>
          <p:nvPr/>
        </p:nvSpPr>
        <p:spPr>
          <a:xfrm rot="220189">
            <a:off x="1291300" y="3751747"/>
            <a:ext cx="1486536" cy="1139366"/>
          </a:xfrm>
          <a:prstGeom prst="cloud">
            <a:avLst/>
          </a:prstGeom>
          <a:solidFill>
            <a:schemeClr val="accent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accent4"/>
              </a:highlight>
            </a:endParaRPr>
          </a:p>
        </p:txBody>
      </p:sp>
      <p:sp>
        <p:nvSpPr>
          <p:cNvPr id="132" name="Google Shape;132;p24"/>
          <p:cNvSpPr txBox="1"/>
          <p:nvPr/>
        </p:nvSpPr>
        <p:spPr>
          <a:xfrm rot="-989395">
            <a:off x="1358259" y="3982920"/>
            <a:ext cx="1352843" cy="677167"/>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rPr>
              <a:t>Less than $5/day</a:t>
            </a:r>
            <a:endParaRPr sz="16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5"/>
          <p:cNvPicPr preferRelativeResize="0"/>
          <p:nvPr/>
        </p:nvPicPr>
        <p:blipFill>
          <a:blip r:embed="rId3">
            <a:alphaModFix/>
          </a:blip>
          <a:stretch>
            <a:fillRect/>
          </a:stretch>
        </p:blipFill>
        <p:spPr>
          <a:xfrm>
            <a:off x="259700" y="152400"/>
            <a:ext cx="8624594" cy="4838700"/>
          </a:xfrm>
          <a:prstGeom prst="rect">
            <a:avLst/>
          </a:prstGeom>
          <a:noFill/>
          <a:ln>
            <a:noFill/>
          </a:ln>
        </p:spPr>
      </p:pic>
      <p:pic>
        <p:nvPicPr>
          <p:cNvPr id="138" name="Google Shape;138;p25"/>
          <p:cNvPicPr preferRelativeResize="0"/>
          <p:nvPr/>
        </p:nvPicPr>
        <p:blipFill>
          <a:blip r:embed="rId4">
            <a:alphaModFix/>
          </a:blip>
          <a:stretch>
            <a:fillRect/>
          </a:stretch>
        </p:blipFill>
        <p:spPr>
          <a:xfrm>
            <a:off x="2000250" y="0"/>
            <a:ext cx="5143500" cy="5143500"/>
          </a:xfrm>
          <a:prstGeom prst="rect">
            <a:avLst/>
          </a:prstGeom>
          <a:noFill/>
          <a:ln>
            <a:noFill/>
          </a:ln>
        </p:spPr>
      </p:pic>
      <p:pic>
        <p:nvPicPr>
          <p:cNvPr id="139" name="Google Shape;139;p25"/>
          <p:cNvPicPr preferRelativeResize="0"/>
          <p:nvPr/>
        </p:nvPicPr>
        <p:blipFill rotWithShape="1">
          <a:blip r:embed="rId5">
            <a:alphaModFix/>
          </a:blip>
          <a:srcRect b="21683" l="0" r="0" t="22054"/>
          <a:stretch/>
        </p:blipFill>
        <p:spPr>
          <a:xfrm>
            <a:off x="153625" y="79150"/>
            <a:ext cx="8836777" cy="49720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6"/>
          <p:cNvPicPr preferRelativeResize="0"/>
          <p:nvPr/>
        </p:nvPicPr>
        <p:blipFill>
          <a:blip r:embed="rId3">
            <a:alphaModFix/>
          </a:blip>
          <a:stretch>
            <a:fillRect/>
          </a:stretch>
        </p:blipFill>
        <p:spPr>
          <a:xfrm>
            <a:off x="130825" y="1956950"/>
            <a:ext cx="2925650" cy="2925650"/>
          </a:xfrm>
          <a:prstGeom prst="rect">
            <a:avLst/>
          </a:prstGeom>
          <a:noFill/>
          <a:ln>
            <a:noFill/>
          </a:ln>
        </p:spPr>
      </p:pic>
      <p:pic>
        <p:nvPicPr>
          <p:cNvPr id="145" name="Google Shape;145;p26"/>
          <p:cNvPicPr preferRelativeResize="0"/>
          <p:nvPr/>
        </p:nvPicPr>
        <p:blipFill>
          <a:blip r:embed="rId4">
            <a:alphaModFix/>
          </a:blip>
          <a:stretch>
            <a:fillRect/>
          </a:stretch>
        </p:blipFill>
        <p:spPr>
          <a:xfrm>
            <a:off x="3056475" y="472175"/>
            <a:ext cx="3312301" cy="3378726"/>
          </a:xfrm>
          <a:prstGeom prst="rect">
            <a:avLst/>
          </a:prstGeom>
          <a:noFill/>
          <a:ln>
            <a:noFill/>
          </a:ln>
        </p:spPr>
      </p:pic>
      <p:pic>
        <p:nvPicPr>
          <p:cNvPr id="146" name="Google Shape;146;p26"/>
          <p:cNvPicPr preferRelativeResize="0"/>
          <p:nvPr/>
        </p:nvPicPr>
        <p:blipFill>
          <a:blip r:embed="rId5">
            <a:alphaModFix/>
          </a:blip>
          <a:stretch>
            <a:fillRect/>
          </a:stretch>
        </p:blipFill>
        <p:spPr>
          <a:xfrm>
            <a:off x="6440700" y="614350"/>
            <a:ext cx="2703299" cy="3236549"/>
          </a:xfrm>
          <a:prstGeom prst="rect">
            <a:avLst/>
          </a:prstGeom>
          <a:noFill/>
          <a:ln>
            <a:noFill/>
          </a:ln>
        </p:spPr>
      </p:pic>
      <p:sp>
        <p:nvSpPr>
          <p:cNvPr id="147" name="Google Shape;147;p26"/>
          <p:cNvSpPr txBox="1"/>
          <p:nvPr/>
        </p:nvSpPr>
        <p:spPr>
          <a:xfrm>
            <a:off x="130825" y="197375"/>
            <a:ext cx="27033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2"/>
                </a:solidFill>
                <a:latin typeface="Montserrat"/>
                <a:ea typeface="Montserrat"/>
                <a:cs typeface="Montserrat"/>
                <a:sym typeface="Montserrat"/>
              </a:rPr>
              <a:t>Check out these</a:t>
            </a:r>
            <a:endParaRPr sz="3000">
              <a:solidFill>
                <a:schemeClr val="dk2"/>
              </a:solidFill>
              <a:latin typeface="Montserrat"/>
              <a:ea typeface="Montserrat"/>
              <a:cs typeface="Montserrat"/>
              <a:sym typeface="Montserrat"/>
            </a:endParaRPr>
          </a:p>
          <a:p>
            <a:pPr indent="0" lvl="0" marL="0" rtl="0" algn="ctr">
              <a:spcBef>
                <a:spcPts val="0"/>
              </a:spcBef>
              <a:spcAft>
                <a:spcPts val="0"/>
              </a:spcAft>
              <a:buNone/>
            </a:pPr>
            <a:r>
              <a:rPr lang="en" sz="3000">
                <a:solidFill>
                  <a:schemeClr val="dk2"/>
                </a:solidFill>
                <a:latin typeface="Montserrat"/>
                <a:ea typeface="Montserrat"/>
                <a:cs typeface="Montserrat"/>
                <a:sym typeface="Montserrat"/>
              </a:rPr>
              <a:t>MetaPWR</a:t>
            </a:r>
            <a:endParaRPr sz="3000">
              <a:solidFill>
                <a:schemeClr val="dk2"/>
              </a:solidFill>
              <a:latin typeface="Montserrat"/>
              <a:ea typeface="Montserrat"/>
              <a:cs typeface="Montserrat"/>
              <a:sym typeface="Montserrat"/>
            </a:endParaRPr>
          </a:p>
          <a:p>
            <a:pPr indent="0" lvl="0" marL="0" rtl="0" algn="ctr">
              <a:spcBef>
                <a:spcPts val="0"/>
              </a:spcBef>
              <a:spcAft>
                <a:spcPts val="0"/>
              </a:spcAft>
              <a:buNone/>
            </a:pPr>
            <a:r>
              <a:rPr lang="en" sz="3000">
                <a:solidFill>
                  <a:schemeClr val="dk2"/>
                </a:solidFill>
                <a:latin typeface="Montserrat"/>
                <a:ea typeface="Montserrat"/>
                <a:cs typeface="Montserrat"/>
                <a:sym typeface="Montserrat"/>
              </a:rPr>
              <a:t>Results!</a:t>
            </a:r>
            <a:endParaRPr sz="3000">
              <a:solidFill>
                <a:schemeClr val="dk2"/>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pic>
        <p:nvPicPr>
          <p:cNvPr id="152" name="Google Shape;152;p27"/>
          <p:cNvPicPr preferRelativeResize="0"/>
          <p:nvPr/>
        </p:nvPicPr>
        <p:blipFill rotWithShape="1">
          <a:blip r:embed="rId3">
            <a:alphaModFix/>
          </a:blip>
          <a:srcRect b="4578" l="0" r="0" t="2544"/>
          <a:stretch/>
        </p:blipFill>
        <p:spPr>
          <a:xfrm>
            <a:off x="1912325" y="32975"/>
            <a:ext cx="5467351" cy="5077550"/>
          </a:xfrm>
          <a:prstGeom prst="rect">
            <a:avLst/>
          </a:prstGeom>
          <a:noFill/>
          <a:ln>
            <a:noFill/>
          </a:ln>
        </p:spPr>
      </p:pic>
      <p:sp>
        <p:nvSpPr>
          <p:cNvPr id="153" name="Google Shape;153;p27"/>
          <p:cNvSpPr/>
          <p:nvPr/>
        </p:nvSpPr>
        <p:spPr>
          <a:xfrm rot="-769449">
            <a:off x="574464" y="559389"/>
            <a:ext cx="1881380" cy="601923"/>
          </a:xfrm>
          <a:prstGeom prst="flowChartPunchedTape">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4" name="Google Shape;154;p27"/>
          <p:cNvSpPr txBox="1"/>
          <p:nvPr/>
        </p:nvSpPr>
        <p:spPr>
          <a:xfrm rot="-748488">
            <a:off x="557684" y="629457"/>
            <a:ext cx="1967961" cy="46176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Less than $5/day</a:t>
            </a:r>
            <a:endParaRPr sz="1800">
              <a:solidFill>
                <a:schemeClr val="dk1"/>
              </a:solidFill>
            </a:endParaRPr>
          </a:p>
        </p:txBody>
      </p:sp>
      <p:sp>
        <p:nvSpPr>
          <p:cNvPr id="155" name="Google Shape;155;p27"/>
          <p:cNvSpPr/>
          <p:nvPr/>
        </p:nvSpPr>
        <p:spPr>
          <a:xfrm rot="-690177">
            <a:off x="1888060" y="3255375"/>
            <a:ext cx="1117751" cy="875879"/>
          </a:xfrm>
          <a:prstGeom prst="rect">
            <a:avLst/>
          </a:prstGeom>
          <a:solidFill>
            <a:schemeClr val="accent4"/>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 name="Google Shape;156;p27"/>
          <p:cNvSpPr txBox="1"/>
          <p:nvPr/>
        </p:nvSpPr>
        <p:spPr>
          <a:xfrm rot="-690177">
            <a:off x="1890499" y="3341956"/>
            <a:ext cx="1117751" cy="72679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$149.50</a:t>
            </a:r>
            <a:endParaRPr>
              <a:solidFill>
                <a:schemeClr val="dk1"/>
              </a:solidFill>
            </a:endParaRPr>
          </a:p>
          <a:p>
            <a:pPr indent="0" lvl="0" marL="0" rtl="0" algn="ctr">
              <a:spcBef>
                <a:spcPts val="0"/>
              </a:spcBef>
              <a:spcAft>
                <a:spcPts val="0"/>
              </a:spcAft>
              <a:buNone/>
            </a:pPr>
            <a:r>
              <a:rPr lang="en">
                <a:solidFill>
                  <a:schemeClr val="dk1"/>
                </a:solidFill>
              </a:rPr>
              <a:t>PV: 125</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8"/>
          <p:cNvPicPr preferRelativeResize="0"/>
          <p:nvPr/>
        </p:nvPicPr>
        <p:blipFill rotWithShape="1">
          <a:blip r:embed="rId3">
            <a:alphaModFix/>
          </a:blip>
          <a:srcRect b="0" l="1309" r="4466" t="0"/>
          <a:stretch/>
        </p:blipFill>
        <p:spPr>
          <a:xfrm>
            <a:off x="93863" y="87050"/>
            <a:ext cx="8956273" cy="4752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9"/>
          <p:cNvPicPr preferRelativeResize="0"/>
          <p:nvPr/>
        </p:nvPicPr>
        <p:blipFill rotWithShape="1">
          <a:blip r:embed="rId3">
            <a:alphaModFix/>
          </a:blip>
          <a:srcRect b="4218" l="3663" r="5879" t="4855"/>
          <a:stretch/>
        </p:blipFill>
        <p:spPr>
          <a:xfrm>
            <a:off x="101275" y="91842"/>
            <a:ext cx="8941450" cy="495980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0"/>
          <p:cNvPicPr preferRelativeResize="0"/>
          <p:nvPr/>
        </p:nvPicPr>
        <p:blipFill>
          <a:blip r:embed="rId3">
            <a:alphaModFix/>
          </a:blip>
          <a:stretch>
            <a:fillRect/>
          </a:stretch>
        </p:blipFill>
        <p:spPr>
          <a:xfrm>
            <a:off x="0" y="0"/>
            <a:ext cx="9144000" cy="514350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1"/>
          <p:cNvPicPr preferRelativeResize="0"/>
          <p:nvPr/>
        </p:nvPicPr>
        <p:blipFill rotWithShape="1">
          <a:blip r:embed="rId3">
            <a:alphaModFix/>
          </a:blip>
          <a:srcRect b="25832" l="1312" r="0" t="0"/>
          <a:stretch/>
        </p:blipFill>
        <p:spPr>
          <a:xfrm>
            <a:off x="0" y="57150"/>
            <a:ext cx="9144000" cy="3729950"/>
          </a:xfrm>
          <a:prstGeom prst="rect">
            <a:avLst/>
          </a:prstGeom>
          <a:noFill/>
          <a:ln>
            <a:noFill/>
          </a:ln>
        </p:spPr>
      </p:pic>
      <p:sp>
        <p:nvSpPr>
          <p:cNvPr id="178" name="Google Shape;178;p31"/>
          <p:cNvSpPr/>
          <p:nvPr/>
        </p:nvSpPr>
        <p:spPr>
          <a:xfrm>
            <a:off x="7847303" y="1608327"/>
            <a:ext cx="1138331" cy="500325"/>
          </a:xfrm>
          <a:custGeom>
            <a:rect b="b" l="l" r="r" t="t"/>
            <a:pathLst>
              <a:path extrusionOk="0" h="26684" w="60711">
                <a:moveTo>
                  <a:pt x="51312" y="3502"/>
                </a:moveTo>
                <a:cubicBezTo>
                  <a:pt x="41077" y="1927"/>
                  <a:pt x="30745" y="509"/>
                  <a:pt x="20389" y="509"/>
                </a:cubicBezTo>
                <a:cubicBezTo>
                  <a:pt x="15722" y="509"/>
                  <a:pt x="10307" y="-1081"/>
                  <a:pt x="6424" y="1507"/>
                </a:cubicBezTo>
                <a:cubicBezTo>
                  <a:pt x="2462" y="4147"/>
                  <a:pt x="-1068" y="9958"/>
                  <a:pt x="438" y="14474"/>
                </a:cubicBezTo>
                <a:cubicBezTo>
                  <a:pt x="3242" y="22882"/>
                  <a:pt x="16186" y="23213"/>
                  <a:pt x="24878" y="24949"/>
                </a:cubicBezTo>
                <a:cubicBezTo>
                  <a:pt x="35507" y="27072"/>
                  <a:pt x="48003" y="28030"/>
                  <a:pt x="57298" y="22455"/>
                </a:cubicBezTo>
                <a:cubicBezTo>
                  <a:pt x="60275" y="20669"/>
                  <a:pt x="61132" y="15847"/>
                  <a:pt x="60290" y="12479"/>
                </a:cubicBezTo>
                <a:cubicBezTo>
                  <a:pt x="58878" y="6834"/>
                  <a:pt x="52144" y="2005"/>
                  <a:pt x="46325" y="2005"/>
                </a:cubicBezTo>
              </a:path>
            </a:pathLst>
          </a:custGeom>
          <a:noFill/>
          <a:ln cap="flat" cmpd="sng" w="9525">
            <a:solidFill>
              <a:schemeClr val="dk2"/>
            </a:solidFill>
            <a:prstDash val="solid"/>
            <a:round/>
            <a:headEnd len="med" w="med" type="none"/>
            <a:tailEnd len="med" w="med" type="none"/>
          </a:ln>
        </p:spPr>
      </p:sp>
      <p:pic>
        <p:nvPicPr>
          <p:cNvPr id="179" name="Google Shape;179;p31"/>
          <p:cNvPicPr preferRelativeResize="0"/>
          <p:nvPr/>
        </p:nvPicPr>
        <p:blipFill rotWithShape="1">
          <a:blip r:embed="rId4">
            <a:alphaModFix/>
          </a:blip>
          <a:srcRect b="0" l="0" r="0" t="15860"/>
          <a:stretch/>
        </p:blipFill>
        <p:spPr>
          <a:xfrm>
            <a:off x="0" y="1350350"/>
            <a:ext cx="9144001" cy="29359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259700" y="152400"/>
            <a:ext cx="8624594" cy="48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2"/>
          <p:cNvPicPr preferRelativeResize="0"/>
          <p:nvPr/>
        </p:nvPicPr>
        <p:blipFill>
          <a:blip r:embed="rId3">
            <a:alphaModFix/>
          </a:blip>
          <a:stretch>
            <a:fillRect/>
          </a:stretch>
        </p:blipFill>
        <p:spPr>
          <a:xfrm>
            <a:off x="270938" y="152400"/>
            <a:ext cx="8602133"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3"/>
          <p:cNvPicPr preferRelativeResize="0"/>
          <p:nvPr/>
        </p:nvPicPr>
        <p:blipFill>
          <a:blip r:embed="rId3">
            <a:alphaModFix/>
          </a:blip>
          <a:stretch>
            <a:fillRect/>
          </a:stretch>
        </p:blipFill>
        <p:spPr>
          <a:xfrm>
            <a:off x="0" y="217025"/>
            <a:ext cx="9144003" cy="4572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4"/>
          <p:cNvPicPr preferRelativeResize="0"/>
          <p:nvPr/>
        </p:nvPicPr>
        <p:blipFill>
          <a:blip r:embed="rId3">
            <a:alphaModFix/>
          </a:blip>
          <a:stretch>
            <a:fillRect/>
          </a:stretch>
        </p:blipFill>
        <p:spPr>
          <a:xfrm>
            <a:off x="244638" y="152400"/>
            <a:ext cx="8654725" cy="4838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5"/>
          <p:cNvPicPr preferRelativeResize="0"/>
          <p:nvPr/>
        </p:nvPicPr>
        <p:blipFill>
          <a:blip r:embed="rId3">
            <a:alphaModFix/>
          </a:blip>
          <a:stretch>
            <a:fillRect/>
          </a:stretch>
        </p:blipFill>
        <p:spPr>
          <a:xfrm>
            <a:off x="263450" y="152400"/>
            <a:ext cx="8617098" cy="48387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6"/>
          <p:cNvPicPr preferRelativeResize="0"/>
          <p:nvPr/>
        </p:nvPicPr>
        <p:blipFill>
          <a:blip r:embed="rId3">
            <a:alphaModFix/>
          </a:blip>
          <a:stretch>
            <a:fillRect/>
          </a:stretch>
        </p:blipFill>
        <p:spPr>
          <a:xfrm>
            <a:off x="233263" y="152400"/>
            <a:ext cx="8677463" cy="48387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7"/>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8"/>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39"/>
          <p:cNvPicPr preferRelativeResize="0"/>
          <p:nvPr/>
        </p:nvPicPr>
        <p:blipFill>
          <a:blip r:embed="rId3">
            <a:alphaModFix/>
          </a:blip>
          <a:stretch>
            <a:fillRect/>
          </a:stretch>
        </p:blipFill>
        <p:spPr>
          <a:xfrm>
            <a:off x="278388" y="152400"/>
            <a:ext cx="8587223" cy="48386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40"/>
          <p:cNvPicPr preferRelativeResize="0"/>
          <p:nvPr/>
        </p:nvPicPr>
        <p:blipFill>
          <a:blip r:embed="rId3">
            <a:alphaModFix/>
          </a:blip>
          <a:stretch>
            <a:fillRect/>
          </a:stretch>
        </p:blipFill>
        <p:spPr>
          <a:xfrm>
            <a:off x="267200" y="152400"/>
            <a:ext cx="8609608"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41"/>
          <p:cNvPicPr preferRelativeResize="0"/>
          <p:nvPr/>
        </p:nvPicPr>
        <p:blipFill>
          <a:blip r:embed="rId3">
            <a:alphaModFix/>
          </a:blip>
          <a:stretch>
            <a:fillRect/>
          </a:stretch>
        </p:blipFill>
        <p:spPr>
          <a:xfrm>
            <a:off x="255950" y="152400"/>
            <a:ext cx="8632110" cy="48387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282100" y="152400"/>
            <a:ext cx="8579794" cy="48387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42"/>
          <p:cNvPicPr preferRelativeResize="0"/>
          <p:nvPr/>
        </p:nvPicPr>
        <p:blipFill>
          <a:blip r:embed="rId3">
            <a:alphaModFix/>
          </a:blip>
          <a:stretch>
            <a:fillRect/>
          </a:stretch>
        </p:blipFill>
        <p:spPr>
          <a:xfrm>
            <a:off x="255950" y="152400"/>
            <a:ext cx="8632110" cy="48387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43"/>
          <p:cNvPicPr preferRelativeResize="0"/>
          <p:nvPr/>
        </p:nvPicPr>
        <p:blipFill rotWithShape="1">
          <a:blip r:embed="rId3">
            <a:alphaModFix/>
          </a:blip>
          <a:srcRect b="0" l="1407" r="4137" t="0"/>
          <a:stretch/>
        </p:blipFill>
        <p:spPr>
          <a:xfrm>
            <a:off x="51000" y="178550"/>
            <a:ext cx="9042002" cy="47863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44"/>
          <p:cNvPicPr preferRelativeResize="0"/>
          <p:nvPr/>
        </p:nvPicPr>
        <p:blipFill>
          <a:blip r:embed="rId3">
            <a:alphaModFix/>
          </a:blip>
          <a:stretch>
            <a:fillRect/>
          </a:stretch>
        </p:blipFill>
        <p:spPr>
          <a:xfrm>
            <a:off x="274663" y="152400"/>
            <a:ext cx="8594673"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5"/>
          <p:cNvPicPr preferRelativeResize="0"/>
          <p:nvPr/>
        </p:nvPicPr>
        <p:blipFill>
          <a:blip r:embed="rId3">
            <a:alphaModFix/>
          </a:blip>
          <a:stretch>
            <a:fillRect/>
          </a:stretch>
        </p:blipFill>
        <p:spPr>
          <a:xfrm>
            <a:off x="270925" y="152400"/>
            <a:ext cx="8602138" cy="48387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6"/>
          <p:cNvPicPr preferRelativeResize="0"/>
          <p:nvPr/>
        </p:nvPicPr>
        <p:blipFill rotWithShape="1">
          <a:blip r:embed="rId3">
            <a:alphaModFix/>
          </a:blip>
          <a:srcRect b="4218" l="3663" r="5879" t="4855"/>
          <a:stretch/>
        </p:blipFill>
        <p:spPr>
          <a:xfrm>
            <a:off x="101275" y="91842"/>
            <a:ext cx="8941450" cy="495980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47"/>
          <p:cNvPicPr preferRelativeResize="0"/>
          <p:nvPr/>
        </p:nvPicPr>
        <p:blipFill>
          <a:blip r:embed="rId3">
            <a:alphaModFix/>
          </a:blip>
          <a:stretch>
            <a:fillRect/>
          </a:stretch>
        </p:blipFill>
        <p:spPr>
          <a:xfrm>
            <a:off x="0" y="0"/>
            <a:ext cx="9144000" cy="514350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8"/>
          <p:cNvPicPr preferRelativeResize="0"/>
          <p:nvPr/>
        </p:nvPicPr>
        <p:blipFill rotWithShape="1">
          <a:blip r:embed="rId3">
            <a:alphaModFix/>
          </a:blip>
          <a:srcRect b="25832" l="1312" r="0" t="0"/>
          <a:stretch/>
        </p:blipFill>
        <p:spPr>
          <a:xfrm>
            <a:off x="0" y="57150"/>
            <a:ext cx="9144000" cy="3729950"/>
          </a:xfrm>
          <a:prstGeom prst="rect">
            <a:avLst/>
          </a:prstGeom>
          <a:noFill/>
          <a:ln>
            <a:noFill/>
          </a:ln>
        </p:spPr>
      </p:pic>
      <p:sp>
        <p:nvSpPr>
          <p:cNvPr id="266" name="Google Shape;266;p48"/>
          <p:cNvSpPr/>
          <p:nvPr/>
        </p:nvSpPr>
        <p:spPr>
          <a:xfrm>
            <a:off x="7847303" y="1608327"/>
            <a:ext cx="1138331" cy="500325"/>
          </a:xfrm>
          <a:custGeom>
            <a:rect b="b" l="l" r="r" t="t"/>
            <a:pathLst>
              <a:path extrusionOk="0" h="26684" w="60711">
                <a:moveTo>
                  <a:pt x="51312" y="3502"/>
                </a:moveTo>
                <a:cubicBezTo>
                  <a:pt x="41077" y="1927"/>
                  <a:pt x="30745" y="509"/>
                  <a:pt x="20389" y="509"/>
                </a:cubicBezTo>
                <a:cubicBezTo>
                  <a:pt x="15722" y="509"/>
                  <a:pt x="10307" y="-1081"/>
                  <a:pt x="6424" y="1507"/>
                </a:cubicBezTo>
                <a:cubicBezTo>
                  <a:pt x="2462" y="4147"/>
                  <a:pt x="-1068" y="9958"/>
                  <a:pt x="438" y="14474"/>
                </a:cubicBezTo>
                <a:cubicBezTo>
                  <a:pt x="3242" y="22882"/>
                  <a:pt x="16186" y="23213"/>
                  <a:pt x="24878" y="24949"/>
                </a:cubicBezTo>
                <a:cubicBezTo>
                  <a:pt x="35507" y="27072"/>
                  <a:pt x="48003" y="28030"/>
                  <a:pt x="57298" y="22455"/>
                </a:cubicBezTo>
                <a:cubicBezTo>
                  <a:pt x="60275" y="20669"/>
                  <a:pt x="61132" y="15847"/>
                  <a:pt x="60290" y="12479"/>
                </a:cubicBezTo>
                <a:cubicBezTo>
                  <a:pt x="58878" y="6834"/>
                  <a:pt x="52144" y="2005"/>
                  <a:pt x="46325" y="2005"/>
                </a:cubicBezTo>
              </a:path>
            </a:pathLst>
          </a:custGeom>
          <a:noFill/>
          <a:ln cap="flat" cmpd="sng" w="9525">
            <a:solidFill>
              <a:schemeClr val="dk2"/>
            </a:solidFill>
            <a:prstDash val="solid"/>
            <a:round/>
            <a:headEnd len="med" w="med" type="none"/>
            <a:tailEnd len="med" w="med" type="none"/>
          </a:ln>
        </p:spPr>
      </p:sp>
      <p:pic>
        <p:nvPicPr>
          <p:cNvPr id="267" name="Google Shape;267;p48"/>
          <p:cNvPicPr preferRelativeResize="0"/>
          <p:nvPr/>
        </p:nvPicPr>
        <p:blipFill rotWithShape="1">
          <a:blip r:embed="rId4">
            <a:alphaModFix/>
          </a:blip>
          <a:srcRect b="0" l="0" r="0" t="15860"/>
          <a:stretch/>
        </p:blipFill>
        <p:spPr>
          <a:xfrm>
            <a:off x="0" y="1350350"/>
            <a:ext cx="9144001" cy="29359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49"/>
          <p:cNvPicPr preferRelativeResize="0"/>
          <p:nvPr/>
        </p:nvPicPr>
        <p:blipFill>
          <a:blip r:embed="rId3">
            <a:alphaModFix/>
          </a:blip>
          <a:stretch>
            <a:fillRect/>
          </a:stretch>
        </p:blipFill>
        <p:spPr>
          <a:xfrm>
            <a:off x="270938" y="152400"/>
            <a:ext cx="8602133"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6"/>
          <p:cNvSpPr txBox="1"/>
          <p:nvPr>
            <p:ph type="title"/>
          </p:nvPr>
        </p:nvSpPr>
        <p:spPr>
          <a:xfrm>
            <a:off x="864050" y="1415825"/>
            <a:ext cx="4670100" cy="2436300"/>
          </a:xfrm>
          <a:prstGeom prst="rect">
            <a:avLst/>
          </a:prstGeom>
        </p:spPr>
        <p:txBody>
          <a:bodyPr anchorCtr="0" anchor="ctr"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1600">
                <a:latin typeface="Arial"/>
                <a:ea typeface="Arial"/>
                <a:cs typeface="Arial"/>
                <a:sym typeface="Arial"/>
              </a:rPr>
              <a:t>For the body to heal itself, </a:t>
            </a:r>
            <a:r>
              <a:rPr b="1" lang="en" sz="1600" u="sng">
                <a:latin typeface="Arial"/>
                <a:ea typeface="Arial"/>
                <a:cs typeface="Arial"/>
                <a:sym typeface="Arial"/>
              </a:rPr>
              <a:t>organs must be functioning optimally</a:t>
            </a:r>
            <a:r>
              <a:rPr lang="en" sz="1600">
                <a:latin typeface="Arial"/>
                <a:ea typeface="Arial"/>
                <a:cs typeface="Arial"/>
                <a:sym typeface="Arial"/>
              </a:rPr>
              <a:t>. You need vitamins, minerals, nutrients, probiotics, and enzymes for comprehensive organ support. This organ support is the foundation to healing in the body. We refer to this as foundational wellness.</a:t>
            </a:r>
            <a:endParaRPr/>
          </a:p>
        </p:txBody>
      </p:sp>
      <p:pic>
        <p:nvPicPr>
          <p:cNvPr id="70" name="Google Shape;70;p16"/>
          <p:cNvPicPr preferRelativeResize="0"/>
          <p:nvPr/>
        </p:nvPicPr>
        <p:blipFill rotWithShape="1">
          <a:blip r:embed="rId3">
            <a:alphaModFix/>
          </a:blip>
          <a:srcRect b="11604" l="10049" r="8840" t="12447"/>
          <a:stretch/>
        </p:blipFill>
        <p:spPr>
          <a:xfrm>
            <a:off x="5869375" y="576000"/>
            <a:ext cx="2452401" cy="3906452"/>
          </a:xfrm>
          <a:prstGeom prst="rect">
            <a:avLst/>
          </a:prstGeom>
          <a:noFill/>
          <a:ln>
            <a:noFill/>
          </a:ln>
        </p:spPr>
      </p:pic>
      <p:sp>
        <p:nvSpPr>
          <p:cNvPr id="71" name="Google Shape;71;p16"/>
          <p:cNvSpPr txBox="1"/>
          <p:nvPr>
            <p:ph type="title"/>
          </p:nvPr>
        </p:nvSpPr>
        <p:spPr>
          <a:xfrm>
            <a:off x="864050" y="891075"/>
            <a:ext cx="4247100" cy="8313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000"/>
              <a:t>Why Foundational Wellness?</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7"/>
          <p:cNvPicPr preferRelativeResize="0"/>
          <p:nvPr/>
        </p:nvPicPr>
        <p:blipFill>
          <a:blip r:embed="rId3">
            <a:alphaModFix/>
          </a:blip>
          <a:stretch>
            <a:fillRect/>
          </a:stretch>
        </p:blipFill>
        <p:spPr>
          <a:xfrm>
            <a:off x="274663" y="152400"/>
            <a:ext cx="8594673"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8"/>
          <p:cNvPicPr preferRelativeResize="0"/>
          <p:nvPr/>
        </p:nvPicPr>
        <p:blipFill>
          <a:blip r:embed="rId3">
            <a:alphaModFix/>
          </a:blip>
          <a:stretch>
            <a:fillRect/>
          </a:stretch>
        </p:blipFill>
        <p:spPr>
          <a:xfrm>
            <a:off x="263450" y="152400"/>
            <a:ext cx="8617098" cy="48387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9"/>
          <p:cNvPicPr preferRelativeResize="0"/>
          <p:nvPr/>
        </p:nvPicPr>
        <p:blipFill>
          <a:blip r:embed="rId3">
            <a:alphaModFix/>
          </a:blip>
          <a:stretch>
            <a:fillRect/>
          </a:stretch>
        </p:blipFill>
        <p:spPr>
          <a:xfrm>
            <a:off x="259700" y="152400"/>
            <a:ext cx="8624594"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20"/>
          <p:cNvPicPr preferRelativeResize="0"/>
          <p:nvPr/>
        </p:nvPicPr>
        <p:blipFill rotWithShape="1">
          <a:blip r:embed="rId3">
            <a:alphaModFix/>
          </a:blip>
          <a:srcRect b="11645" l="4489" r="2556" t="0"/>
          <a:stretch/>
        </p:blipFill>
        <p:spPr>
          <a:xfrm>
            <a:off x="132725" y="0"/>
            <a:ext cx="8908699" cy="5143500"/>
          </a:xfrm>
          <a:prstGeom prst="rect">
            <a:avLst/>
          </a:prstGeom>
          <a:noFill/>
          <a:ln>
            <a:noFill/>
          </a:ln>
        </p:spPr>
      </p:pic>
      <p:pic>
        <p:nvPicPr>
          <p:cNvPr id="92" name="Google Shape;92;p20"/>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96" name="Shape 96"/>
        <p:cNvGrpSpPr/>
        <p:nvPr/>
      </p:nvGrpSpPr>
      <p:grpSpPr>
        <a:xfrm>
          <a:off x="0" y="0"/>
          <a:ext cx="0" cy="0"/>
          <a:chOff x="0" y="0"/>
          <a:chExt cx="0" cy="0"/>
        </a:xfrm>
      </p:grpSpPr>
      <p:sp>
        <p:nvSpPr>
          <p:cNvPr id="97" name="Google Shape;97;p21"/>
          <p:cNvSpPr/>
          <p:nvPr/>
        </p:nvSpPr>
        <p:spPr>
          <a:xfrm>
            <a:off x="4892225" y="1406750"/>
            <a:ext cx="3763200" cy="3080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8" name="Google Shape;98;p21"/>
          <p:cNvPicPr preferRelativeResize="0"/>
          <p:nvPr/>
        </p:nvPicPr>
        <p:blipFill>
          <a:blip r:embed="rId3">
            <a:alphaModFix/>
          </a:blip>
          <a:stretch>
            <a:fillRect/>
          </a:stretch>
        </p:blipFill>
        <p:spPr>
          <a:xfrm>
            <a:off x="346525" y="2316925"/>
            <a:ext cx="3947704" cy="2170475"/>
          </a:xfrm>
          <a:prstGeom prst="rect">
            <a:avLst/>
          </a:prstGeom>
          <a:noFill/>
          <a:ln>
            <a:noFill/>
          </a:ln>
        </p:spPr>
      </p:pic>
      <p:sp>
        <p:nvSpPr>
          <p:cNvPr id="99" name="Google Shape;99;p21"/>
          <p:cNvSpPr txBox="1"/>
          <p:nvPr/>
        </p:nvSpPr>
        <p:spPr>
          <a:xfrm>
            <a:off x="889800" y="398225"/>
            <a:ext cx="7270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latin typeface="Roboto"/>
                <a:ea typeface="Roboto"/>
                <a:cs typeface="Roboto"/>
                <a:sym typeface="Roboto"/>
              </a:rPr>
              <a:t>Comprehensive Foundational Wellness</a:t>
            </a:r>
            <a:endParaRPr b="1" sz="3000">
              <a:solidFill>
                <a:schemeClr val="dk1"/>
              </a:solidFill>
              <a:latin typeface="Roboto"/>
              <a:ea typeface="Roboto"/>
              <a:cs typeface="Roboto"/>
              <a:sym typeface="Roboto"/>
            </a:endParaRPr>
          </a:p>
        </p:txBody>
      </p:sp>
      <p:sp>
        <p:nvSpPr>
          <p:cNvPr id="100" name="Google Shape;100;p21"/>
          <p:cNvSpPr/>
          <p:nvPr/>
        </p:nvSpPr>
        <p:spPr>
          <a:xfrm rot="-446141">
            <a:off x="498312" y="1319323"/>
            <a:ext cx="1907844" cy="785412"/>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 name="Google Shape;101;p21"/>
          <p:cNvSpPr txBox="1"/>
          <p:nvPr/>
        </p:nvSpPr>
        <p:spPr>
          <a:xfrm rot="-446141">
            <a:off x="478812" y="1395895"/>
            <a:ext cx="1907844" cy="334600"/>
          </a:xfrm>
          <a:prstGeom prst="rect">
            <a:avLst/>
          </a:prstGeom>
          <a:noFill/>
          <a:ln>
            <a:noFill/>
          </a:ln>
        </p:spPr>
        <p:txBody>
          <a:bodyPr anchorCtr="0" anchor="t" bIns="91425" lIns="91425" spcFirstLastPara="1" rIns="91425" wrap="square" tIns="91425">
            <a:spAutoFit/>
          </a:bodyPr>
          <a:lstStyle/>
          <a:p>
            <a:pPr indent="0" lvl="0" marL="0" rtl="0" algn="ctr">
              <a:lnSpc>
                <a:spcPct val="75000"/>
              </a:lnSpc>
              <a:spcBef>
                <a:spcPts val="0"/>
              </a:spcBef>
              <a:spcAft>
                <a:spcPts val="0"/>
              </a:spcAft>
              <a:buNone/>
            </a:pPr>
            <a:r>
              <a:t/>
            </a:r>
            <a:endParaRPr b="1" sz="1300">
              <a:solidFill>
                <a:schemeClr val="dk1"/>
              </a:solidFill>
              <a:latin typeface="Georgia"/>
              <a:ea typeface="Georgia"/>
              <a:cs typeface="Georgia"/>
              <a:sym typeface="Georgia"/>
            </a:endParaRPr>
          </a:p>
        </p:txBody>
      </p:sp>
      <p:sp>
        <p:nvSpPr>
          <p:cNvPr id="102" name="Google Shape;102;p21"/>
          <p:cNvSpPr/>
          <p:nvPr/>
        </p:nvSpPr>
        <p:spPr>
          <a:xfrm rot="6686048">
            <a:off x="2587995" y="1534725"/>
            <a:ext cx="504062" cy="642498"/>
          </a:xfrm>
          <a:prstGeom prst="bentArrow">
            <a:avLst>
              <a:gd fmla="val 25000" name="adj1"/>
              <a:gd fmla="val 25000" name="adj2"/>
              <a:gd fmla="val 25000" name="adj3"/>
              <a:gd fmla="val 43750" name="adj4"/>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 name="Google Shape;103;p21"/>
          <p:cNvSpPr txBox="1"/>
          <p:nvPr/>
        </p:nvSpPr>
        <p:spPr>
          <a:xfrm>
            <a:off x="4680575" y="1496475"/>
            <a:ext cx="4116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1"/>
                </a:solidFill>
              </a:rPr>
              <a:t>Highlights of VMG</a:t>
            </a:r>
            <a:endParaRPr b="1" sz="1600">
              <a:solidFill>
                <a:schemeClr val="dk1"/>
              </a:solidFill>
            </a:endParaRPr>
          </a:p>
        </p:txBody>
      </p:sp>
      <p:sp>
        <p:nvSpPr>
          <p:cNvPr id="104" name="Google Shape;104;p21"/>
          <p:cNvSpPr txBox="1"/>
          <p:nvPr/>
        </p:nvSpPr>
        <p:spPr>
          <a:xfrm>
            <a:off x="4976825" y="1830250"/>
            <a:ext cx="3524400" cy="23601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Char char="●"/>
            </a:pPr>
            <a:r>
              <a:rPr lang="en" sz="1300">
                <a:solidFill>
                  <a:schemeClr val="dk1"/>
                </a:solidFill>
              </a:rPr>
              <a:t>90+ Key Ingredients</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Whole Food Product (highly bioavailable!)</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Best technology for highest absorption</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91% Bioretention after 8 hrs</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Vegan and Gluten Free</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Doesn’t spike blood sugar (woo hoo!!)</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1 sachet / day for adults</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Perfect for habit stacking</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TASTES AMAZING!!! (Pineapple &amp; Mango)</a:t>
            </a:r>
            <a:endParaRPr sz="1300">
              <a:solidFill>
                <a:schemeClr val="dk1"/>
              </a:solidFill>
            </a:endParaRPr>
          </a:p>
          <a:p>
            <a:pPr indent="0" lvl="0" marL="0" rtl="0" algn="l">
              <a:spcBef>
                <a:spcPts val="0"/>
              </a:spcBef>
              <a:spcAft>
                <a:spcPts val="0"/>
              </a:spcAft>
              <a:buNone/>
            </a:pPr>
            <a:r>
              <a:t/>
            </a:r>
            <a:endParaRPr sz="1300">
              <a:solidFill>
                <a:schemeClr val="dk2"/>
              </a:solidFill>
            </a:endParaRPr>
          </a:p>
        </p:txBody>
      </p:sp>
      <p:sp>
        <p:nvSpPr>
          <p:cNvPr id="105" name="Google Shape;105;p21"/>
          <p:cNvSpPr txBox="1"/>
          <p:nvPr/>
        </p:nvSpPr>
        <p:spPr>
          <a:xfrm>
            <a:off x="417300" y="4579450"/>
            <a:ext cx="83802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solidFill>
                  <a:srgbClr val="080809"/>
                </a:solidFill>
                <a:latin typeface="Georgia"/>
                <a:ea typeface="Georgia"/>
                <a:cs typeface="Georgia"/>
                <a:sym typeface="Georgia"/>
              </a:rPr>
              <a:t>Benefits include energy, immunity, gut health, digestion. Also supports liver, brain, and hormones.</a:t>
            </a:r>
            <a:endParaRPr i="1" sz="1300">
              <a:solidFill>
                <a:schemeClr val="dk2"/>
              </a:solidFill>
              <a:latin typeface="Georgia"/>
              <a:ea typeface="Georgia"/>
              <a:cs typeface="Georgia"/>
              <a:sym typeface="Georgia"/>
            </a:endParaRPr>
          </a:p>
        </p:txBody>
      </p:sp>
      <p:sp>
        <p:nvSpPr>
          <p:cNvPr id="106" name="Google Shape;106;p21"/>
          <p:cNvSpPr txBox="1"/>
          <p:nvPr/>
        </p:nvSpPr>
        <p:spPr>
          <a:xfrm rot="-442480">
            <a:off x="238623" y="1391295"/>
            <a:ext cx="2442404" cy="73870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solidFill>
                  <a:schemeClr val="dk2"/>
                </a:solidFill>
                <a:latin typeface="Georgia"/>
                <a:ea typeface="Georgia"/>
                <a:cs typeface="Georgia"/>
                <a:sym typeface="Georgia"/>
              </a:rPr>
              <a:t>Vitamins, Minerals, </a:t>
            </a:r>
            <a:endParaRPr i="1" sz="1200">
              <a:solidFill>
                <a:schemeClr val="dk2"/>
              </a:solidFill>
              <a:latin typeface="Georgia"/>
              <a:ea typeface="Georgia"/>
              <a:cs typeface="Georgia"/>
              <a:sym typeface="Georgia"/>
            </a:endParaRPr>
          </a:p>
          <a:p>
            <a:pPr indent="0" lvl="0" marL="0" rtl="0" algn="ctr">
              <a:spcBef>
                <a:spcPts val="0"/>
              </a:spcBef>
              <a:spcAft>
                <a:spcPts val="0"/>
              </a:spcAft>
              <a:buNone/>
            </a:pPr>
            <a:r>
              <a:rPr i="1" lang="en" sz="1200">
                <a:solidFill>
                  <a:schemeClr val="dk2"/>
                </a:solidFill>
                <a:latin typeface="Georgia"/>
                <a:ea typeface="Georgia"/>
                <a:cs typeface="Georgia"/>
                <a:sym typeface="Georgia"/>
              </a:rPr>
              <a:t>Greens plus essential </a:t>
            </a:r>
            <a:endParaRPr i="1" sz="1200">
              <a:solidFill>
                <a:schemeClr val="dk2"/>
              </a:solidFill>
              <a:latin typeface="Georgia"/>
              <a:ea typeface="Georgia"/>
              <a:cs typeface="Georgia"/>
              <a:sym typeface="Georgia"/>
            </a:endParaRPr>
          </a:p>
          <a:p>
            <a:pPr indent="0" lvl="0" marL="0" rtl="0" algn="ctr">
              <a:spcBef>
                <a:spcPts val="0"/>
              </a:spcBef>
              <a:spcAft>
                <a:spcPts val="0"/>
              </a:spcAft>
              <a:buNone/>
            </a:pPr>
            <a:r>
              <a:rPr i="1" lang="en" sz="1200">
                <a:solidFill>
                  <a:schemeClr val="dk2"/>
                </a:solidFill>
                <a:latin typeface="Georgia"/>
                <a:ea typeface="Georgia"/>
                <a:cs typeface="Georgia"/>
                <a:sym typeface="Georgia"/>
              </a:rPr>
              <a:t>oils and more</a:t>
            </a:r>
            <a:endParaRPr i="1" sz="1200">
              <a:solidFill>
                <a:schemeClr val="dk2"/>
              </a:solidFill>
              <a:latin typeface="Georgia"/>
              <a:ea typeface="Georgia"/>
              <a:cs typeface="Georgia"/>
              <a:sym typeface="Georgia"/>
            </a:endParaRPr>
          </a:p>
        </p:txBody>
      </p:sp>
      <p:sp>
        <p:nvSpPr>
          <p:cNvPr id="107" name="Google Shape;107;p21"/>
          <p:cNvSpPr txBox="1"/>
          <p:nvPr/>
        </p:nvSpPr>
        <p:spPr>
          <a:xfrm>
            <a:off x="2353050" y="911500"/>
            <a:ext cx="4344000" cy="2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 #1: Nutrition (vitamins &amp; minerals)</a:t>
            </a:r>
            <a:endParaRPr sz="18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