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3"/>
          <p:cNvGrpSpPr/>
          <p:nvPr/>
        </p:nvGrpSpPr>
        <p:grpSpPr>
          <a:xfrm>
            <a:off x="507998" y="6577010"/>
            <a:ext cx="11999456" cy="25400"/>
            <a:chOff x="0" y="0"/>
            <a:chExt cx="11999454" cy="25399"/>
          </a:xfrm>
        </p:grpSpPr>
        <p:sp>
          <p:nvSpPr>
            <p:cNvPr id="17" name="Line"/>
            <p:cNvSpPr/>
            <p:nvPr/>
          </p:nvSpPr>
          <p:spPr>
            <a:xfrm>
              <a:off x="0" y="12700"/>
              <a:ext cx="11999455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Line"/>
            <p:cNvSpPr/>
            <p:nvPr/>
          </p:nvSpPr>
          <p:spPr>
            <a:xfrm flipH="1" flipV="1">
              <a:off x="0" y="0"/>
              <a:ext cx="11999455" cy="254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" name="Shape 14"/>
          <p:cNvGrpSpPr/>
          <p:nvPr/>
        </p:nvGrpSpPr>
        <p:grpSpPr>
          <a:xfrm>
            <a:off x="507999" y="4075111"/>
            <a:ext cx="12000022" cy="25402"/>
            <a:chOff x="0" y="0"/>
            <a:chExt cx="12000021" cy="25400"/>
          </a:xfrm>
        </p:grpSpPr>
        <p:sp>
          <p:nvSpPr>
            <p:cNvPr id="20" name="Line"/>
            <p:cNvSpPr/>
            <p:nvPr/>
          </p:nvSpPr>
          <p:spPr>
            <a:xfrm>
              <a:off x="0" y="12699"/>
              <a:ext cx="12000022" cy="127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" name="Line"/>
            <p:cNvSpPr/>
            <p:nvPr/>
          </p:nvSpPr>
          <p:spPr>
            <a:xfrm flipH="1" flipV="1">
              <a:off x="0" y="-1"/>
              <a:ext cx="12000022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" name="Shape 15"/>
          <p:cNvGrpSpPr/>
          <p:nvPr/>
        </p:nvGrpSpPr>
        <p:grpSpPr>
          <a:xfrm>
            <a:off x="7977472" y="4528792"/>
            <a:ext cx="25401" cy="1642765"/>
            <a:chOff x="0" y="0"/>
            <a:chExt cx="25400" cy="1642763"/>
          </a:xfrm>
        </p:grpSpPr>
        <p:sp>
          <p:nvSpPr>
            <p:cNvPr id="23" name="Line"/>
            <p:cNvSpPr/>
            <p:nvPr/>
          </p:nvSpPr>
          <p:spPr>
            <a:xfrm flipV="1">
              <a:off x="-1" y="0"/>
              <a:ext cx="25402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" name="Line"/>
            <p:cNvSpPr/>
            <p:nvPr/>
          </p:nvSpPr>
          <p:spPr>
            <a:xfrm flipH="1">
              <a:off x="0" y="0"/>
              <a:ext cx="12700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" name="Title Text"/>
          <p:cNvSpPr txBox="1"/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25"/>
          <p:cNvGrpSpPr/>
          <p:nvPr/>
        </p:nvGrpSpPr>
        <p:grpSpPr>
          <a:xfrm>
            <a:off x="7977472" y="7056093"/>
            <a:ext cx="25401" cy="1642765"/>
            <a:chOff x="0" y="0"/>
            <a:chExt cx="25400" cy="1642763"/>
          </a:xfrm>
        </p:grpSpPr>
        <p:sp>
          <p:nvSpPr>
            <p:cNvPr id="35" name="Line"/>
            <p:cNvSpPr/>
            <p:nvPr/>
          </p:nvSpPr>
          <p:spPr>
            <a:xfrm flipV="1">
              <a:off x="-1" y="0"/>
              <a:ext cx="25402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6" name="Line"/>
            <p:cNvSpPr/>
            <p:nvPr/>
          </p:nvSpPr>
          <p:spPr>
            <a:xfrm flipH="1">
              <a:off x="0" y="0"/>
              <a:ext cx="12700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0" name="Shape 26"/>
          <p:cNvGrpSpPr/>
          <p:nvPr/>
        </p:nvGrpSpPr>
        <p:grpSpPr>
          <a:xfrm>
            <a:off x="507998" y="9117010"/>
            <a:ext cx="11999456" cy="25400"/>
            <a:chOff x="0" y="0"/>
            <a:chExt cx="11999454" cy="25399"/>
          </a:xfrm>
        </p:grpSpPr>
        <p:sp>
          <p:nvSpPr>
            <p:cNvPr id="38" name="Line"/>
            <p:cNvSpPr/>
            <p:nvPr/>
          </p:nvSpPr>
          <p:spPr>
            <a:xfrm>
              <a:off x="0" y="12700"/>
              <a:ext cx="11999455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9" name="Line"/>
            <p:cNvSpPr/>
            <p:nvPr/>
          </p:nvSpPr>
          <p:spPr>
            <a:xfrm flipH="1" flipV="1">
              <a:off x="0" y="0"/>
              <a:ext cx="11999455" cy="254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3" name="Shape 27"/>
          <p:cNvGrpSpPr/>
          <p:nvPr/>
        </p:nvGrpSpPr>
        <p:grpSpPr>
          <a:xfrm>
            <a:off x="507999" y="6615110"/>
            <a:ext cx="12000022" cy="25401"/>
            <a:chOff x="0" y="0"/>
            <a:chExt cx="12000021" cy="25400"/>
          </a:xfrm>
        </p:grpSpPr>
        <p:sp>
          <p:nvSpPr>
            <p:cNvPr id="41" name="Line"/>
            <p:cNvSpPr/>
            <p:nvPr/>
          </p:nvSpPr>
          <p:spPr>
            <a:xfrm>
              <a:off x="0" y="12700"/>
              <a:ext cx="12000022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0" y="-1"/>
              <a:ext cx="12000022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" name="Shape 28"/>
          <p:cNvGrpSpPr/>
          <p:nvPr/>
        </p:nvGrpSpPr>
        <p:grpSpPr>
          <a:xfrm>
            <a:off x="7977472" y="7056093"/>
            <a:ext cx="25401" cy="1642765"/>
            <a:chOff x="0" y="0"/>
            <a:chExt cx="25400" cy="1642763"/>
          </a:xfrm>
        </p:grpSpPr>
        <p:sp>
          <p:nvSpPr>
            <p:cNvPr id="44" name="Line"/>
            <p:cNvSpPr/>
            <p:nvPr/>
          </p:nvSpPr>
          <p:spPr>
            <a:xfrm flipV="1">
              <a:off x="-1" y="0"/>
              <a:ext cx="25402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5" name="Line"/>
            <p:cNvSpPr/>
            <p:nvPr/>
          </p:nvSpPr>
          <p:spPr>
            <a:xfrm flipH="1">
              <a:off x="0" y="0"/>
              <a:ext cx="12700" cy="1642764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7" name="Title Text"/>
          <p:cNvSpPr txBox="1"/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46"/>
          <p:cNvGrpSpPr/>
          <p:nvPr/>
        </p:nvGrpSpPr>
        <p:grpSpPr>
          <a:xfrm>
            <a:off x="507997" y="4875211"/>
            <a:ext cx="5676380" cy="12702"/>
            <a:chOff x="0" y="0"/>
            <a:chExt cx="5676379" cy="12701"/>
          </a:xfrm>
        </p:grpSpPr>
        <p:sp>
          <p:nvSpPr>
            <p:cNvPr id="64" name="Line"/>
            <p:cNvSpPr/>
            <p:nvPr/>
          </p:nvSpPr>
          <p:spPr>
            <a:xfrm>
              <a:off x="0" y="-1"/>
              <a:ext cx="5676380" cy="127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5" name="Line"/>
            <p:cNvSpPr/>
            <p:nvPr/>
          </p:nvSpPr>
          <p:spPr>
            <a:xfrm flipH="1" flipV="1">
              <a:off x="0" y="0"/>
              <a:ext cx="5676380" cy="127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9" name="Shape 47"/>
          <p:cNvGrpSpPr/>
          <p:nvPr/>
        </p:nvGrpSpPr>
        <p:grpSpPr>
          <a:xfrm>
            <a:off x="507999" y="2767008"/>
            <a:ext cx="5676319" cy="12702"/>
            <a:chOff x="0" y="0"/>
            <a:chExt cx="5676317" cy="12701"/>
          </a:xfrm>
        </p:grpSpPr>
        <p:sp>
          <p:nvSpPr>
            <p:cNvPr id="67" name="Line"/>
            <p:cNvSpPr/>
            <p:nvPr/>
          </p:nvSpPr>
          <p:spPr>
            <a:xfrm>
              <a:off x="0" y="-1"/>
              <a:ext cx="5676318" cy="127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8" name="Line"/>
            <p:cNvSpPr/>
            <p:nvPr/>
          </p:nvSpPr>
          <p:spPr>
            <a:xfrm flipH="1" flipV="1">
              <a:off x="0" y="0"/>
              <a:ext cx="5676318" cy="1270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70" name="Title Text"/>
          <p:cNvSpPr txBox="1"/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half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xfrm>
            <a:off x="508000" y="934"/>
            <a:ext cx="11988800" cy="281753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half" idx="1"/>
          </p:nvPr>
        </p:nvSpPr>
        <p:spPr>
          <a:xfrm>
            <a:off x="508000" y="2405552"/>
            <a:ext cx="5816600" cy="6999894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"/>
          <p:cNvGrpSpPr/>
          <p:nvPr/>
        </p:nvGrpSpPr>
        <p:grpSpPr>
          <a:xfrm>
            <a:off x="507996" y="2157408"/>
            <a:ext cx="11997300" cy="25402"/>
            <a:chOff x="0" y="0"/>
            <a:chExt cx="11997298" cy="25400"/>
          </a:xfrm>
        </p:grpSpPr>
        <p:sp>
          <p:nvSpPr>
            <p:cNvPr id="2" name="Line"/>
            <p:cNvSpPr/>
            <p:nvPr/>
          </p:nvSpPr>
          <p:spPr>
            <a:xfrm>
              <a:off x="-1" y="12701"/>
              <a:ext cx="11997300" cy="12698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Line"/>
            <p:cNvSpPr/>
            <p:nvPr/>
          </p:nvSpPr>
          <p:spPr>
            <a:xfrm flipH="1" flipV="1">
              <a:off x="0" y="-1"/>
              <a:ext cx="11997299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" name="Shape 3"/>
          <p:cNvGrpSpPr/>
          <p:nvPr/>
        </p:nvGrpSpPr>
        <p:grpSpPr>
          <a:xfrm>
            <a:off x="507996" y="620711"/>
            <a:ext cx="11997300" cy="25402"/>
            <a:chOff x="0" y="0"/>
            <a:chExt cx="11997298" cy="25400"/>
          </a:xfrm>
        </p:grpSpPr>
        <p:sp>
          <p:nvSpPr>
            <p:cNvPr id="5" name="Line"/>
            <p:cNvSpPr/>
            <p:nvPr/>
          </p:nvSpPr>
          <p:spPr>
            <a:xfrm>
              <a:off x="-1" y="12701"/>
              <a:ext cx="11997300" cy="12698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" name="Line"/>
            <p:cNvSpPr/>
            <p:nvPr/>
          </p:nvSpPr>
          <p:spPr>
            <a:xfrm flipH="1" flipV="1">
              <a:off x="0" y="-1"/>
              <a:ext cx="11997299" cy="2540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9053515" y="8905523"/>
            <a:ext cx="266595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Relationship Id="rId3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mydoterra.com/yourname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21"/>
          <p:cNvSpPr txBox="1"/>
          <p:nvPr/>
        </p:nvSpPr>
        <p:spPr>
          <a:xfrm>
            <a:off x="508000" y="3555996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Six Sessions to Launch YOUR Business</a:t>
            </a:r>
          </a:p>
        </p:txBody>
      </p:sp>
      <p:sp>
        <p:nvSpPr>
          <p:cNvPr id="144" name="Shape 122"/>
          <p:cNvSpPr txBox="1"/>
          <p:nvPr>
            <p:ph type="ctr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defTabSz="496570">
              <a:spcBef>
                <a:spcPts val="1300"/>
              </a:spcBef>
              <a:defRPr sz="10625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pPr/>
            <a:r>
              <a:t>Empowered University</a:t>
            </a:r>
          </a:p>
        </p:txBody>
      </p:sp>
      <p:sp>
        <p:nvSpPr>
          <p:cNvPr id="145" name="Shape 123"/>
          <p:cNvSpPr txBox="1"/>
          <p:nvPr>
            <p:ph type="subTitle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  <a:r>
              <a:t>Session Four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82"/>
          <p:cNvGrpSpPr/>
          <p:nvPr/>
        </p:nvGrpSpPr>
        <p:grpSpPr>
          <a:xfrm>
            <a:off x="6691213" y="558792"/>
            <a:ext cx="5842012" cy="8661412"/>
            <a:chOff x="-1" y="0"/>
            <a:chExt cx="5842011" cy="8661411"/>
          </a:xfrm>
        </p:grpSpPr>
        <p:pic>
          <p:nvPicPr>
            <p:cNvPr id="196" name="image7.jpeg" descr="image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846" t="0" r="24846" b="0"/>
            <a:stretch>
              <a:fillRect/>
            </a:stretch>
          </p:blipFill>
          <p:spPr>
            <a:xfrm>
              <a:off x="126997" y="88897"/>
              <a:ext cx="5588014" cy="833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5842013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9" name="Shape 183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/>
          <a:p>
            <a:pPr lvl="1" indent="228600">
              <a:defRPr sz="6000">
                <a:solidFill>
                  <a:srgbClr val="FFFFFF"/>
                </a:solidFill>
              </a:defRPr>
            </a:pPr>
            <a:r>
              <a:t>Dividing Family and Friends</a:t>
            </a:r>
          </a:p>
        </p:txBody>
      </p:sp>
      <p:sp>
        <p:nvSpPr>
          <p:cNvPr id="200" name="Shape 184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Just creates chaos!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188"/>
          <p:cNvGrpSpPr/>
          <p:nvPr/>
        </p:nvGrpSpPr>
        <p:grpSpPr>
          <a:xfrm>
            <a:off x="6691213" y="558792"/>
            <a:ext cx="5842012" cy="8661412"/>
            <a:chOff x="-1" y="0"/>
            <a:chExt cx="5842011" cy="8661411"/>
          </a:xfrm>
        </p:grpSpPr>
        <p:pic>
          <p:nvPicPr>
            <p:cNvPr id="202" name="image8.jpeg" descr="image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93" r="0" b="393"/>
            <a:stretch>
              <a:fillRect/>
            </a:stretch>
          </p:blipFill>
          <p:spPr>
            <a:xfrm>
              <a:off x="126998" y="88897"/>
              <a:ext cx="5588013" cy="8331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5842013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5" name="Shape 189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Plugging Holes</a:t>
            </a:r>
          </a:p>
        </p:txBody>
      </p:sp>
      <p:sp>
        <p:nvSpPr>
          <p:cNvPr id="206" name="Shape 190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Think long term, not short term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94"/>
          <p:cNvGrpSpPr/>
          <p:nvPr/>
        </p:nvGrpSpPr>
        <p:grpSpPr>
          <a:xfrm>
            <a:off x="6691213" y="558792"/>
            <a:ext cx="5842012" cy="8661412"/>
            <a:chOff x="-1" y="0"/>
            <a:chExt cx="5842011" cy="8661411"/>
          </a:xfrm>
        </p:grpSpPr>
        <p:pic>
          <p:nvPicPr>
            <p:cNvPr id="208" name="image9.jpeg" descr="image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89" t="0" r="2487" b="0"/>
            <a:stretch>
              <a:fillRect/>
            </a:stretch>
          </p:blipFill>
          <p:spPr>
            <a:xfrm>
              <a:off x="126999" y="88897"/>
              <a:ext cx="5588009" cy="833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5842013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Shape 195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Living in the past!</a:t>
            </a:r>
          </a:p>
        </p:txBody>
      </p:sp>
      <p:sp>
        <p:nvSpPr>
          <p:cNvPr id="212" name="Shape 196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“If only!”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04"/>
          <p:cNvSpPr txBox="1"/>
          <p:nvPr>
            <p:ph type="title"/>
          </p:nvPr>
        </p:nvSpPr>
        <p:spPr>
          <a:xfrm>
            <a:off x="1689319" y="6138333"/>
            <a:ext cx="10605935" cy="2413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Focusing only on leaders/builders</a:t>
            </a:r>
          </a:p>
        </p:txBody>
      </p:sp>
      <p:sp>
        <p:nvSpPr>
          <p:cNvPr id="215" name="Shape 205"/>
          <p:cNvSpPr txBox="1"/>
          <p:nvPr>
            <p:ph type="body" idx="1"/>
          </p:nvPr>
        </p:nvSpPr>
        <p:spPr>
          <a:xfrm>
            <a:off x="634877" y="7992533"/>
            <a:ext cx="12951887" cy="4724404"/>
          </a:xfrm>
          <a:prstGeom prst="rect">
            <a:avLst/>
          </a:prstGeom>
        </p:spPr>
        <p:txBody>
          <a:bodyPr/>
          <a:lstStyle/>
          <a:p>
            <a:pPr/>
            <a:r>
              <a:t>Focus on solid users, who become sharers, who become builders, who become leaders!</a:t>
            </a:r>
          </a:p>
        </p:txBody>
      </p:sp>
      <p:grpSp>
        <p:nvGrpSpPr>
          <p:cNvPr id="218" name="Group 208"/>
          <p:cNvGrpSpPr/>
          <p:nvPr/>
        </p:nvGrpSpPr>
        <p:grpSpPr>
          <a:xfrm>
            <a:off x="290917" y="534457"/>
            <a:ext cx="11682863" cy="6340481"/>
            <a:chOff x="-1" y="0"/>
            <a:chExt cx="11682861" cy="6340480"/>
          </a:xfrm>
        </p:grpSpPr>
        <p:pic>
          <p:nvPicPr>
            <p:cNvPr id="216" name="image11.jpeg" descr="image1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198" y="203199"/>
              <a:ext cx="11276463" cy="5895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11682863" cy="6340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10"/>
          <p:cNvSpPr txBox="1"/>
          <p:nvPr>
            <p:ph type="title"/>
          </p:nvPr>
        </p:nvSpPr>
        <p:spPr>
          <a:xfrm>
            <a:off x="999066" y="6010575"/>
            <a:ext cx="7200901" cy="37338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SUCCESSFUL PLACEMENTS!</a:t>
            </a:r>
          </a:p>
        </p:txBody>
      </p:sp>
      <p:sp>
        <p:nvSpPr>
          <p:cNvPr id="221" name="Shape 21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the keys?</a:t>
            </a:r>
          </a:p>
        </p:txBody>
      </p:sp>
      <p:grpSp>
        <p:nvGrpSpPr>
          <p:cNvPr id="224" name="Group 214"/>
          <p:cNvGrpSpPr/>
          <p:nvPr/>
        </p:nvGrpSpPr>
        <p:grpSpPr>
          <a:xfrm>
            <a:off x="2675464" y="404916"/>
            <a:ext cx="8551596" cy="5901786"/>
            <a:chOff x="0" y="0"/>
            <a:chExt cx="8551595" cy="5901785"/>
          </a:xfrm>
        </p:grpSpPr>
        <p:pic>
          <p:nvPicPr>
            <p:cNvPr id="222" name="image12.jpeg" descr="image1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1091" r="0" b="11091"/>
            <a:stretch>
              <a:fillRect/>
            </a:stretch>
          </p:blipFill>
          <p:spPr>
            <a:xfrm>
              <a:off x="203200" y="203200"/>
              <a:ext cx="8145195" cy="5457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3.png" descr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8551596" cy="5901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18"/>
          <p:cNvGrpSpPr/>
          <p:nvPr/>
        </p:nvGrpSpPr>
        <p:grpSpPr>
          <a:xfrm>
            <a:off x="6691213" y="558792"/>
            <a:ext cx="5842012" cy="8661412"/>
            <a:chOff x="-1" y="0"/>
            <a:chExt cx="5842011" cy="8661411"/>
          </a:xfrm>
        </p:grpSpPr>
        <p:pic>
          <p:nvPicPr>
            <p:cNvPr id="226" name="image13.jpeg" descr="image1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334" t="0" r="23334" b="0"/>
            <a:stretch>
              <a:fillRect/>
            </a:stretch>
          </p:blipFill>
          <p:spPr>
            <a:xfrm>
              <a:off x="126999" y="88897"/>
              <a:ext cx="5588009" cy="833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5842013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9" name="Shape 219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/>
          <a:p>
            <a:pPr lvl="1" indent="228600">
              <a:defRPr sz="5600">
                <a:solidFill>
                  <a:srgbClr val="FFFFFF"/>
                </a:solidFill>
              </a:defRPr>
            </a:pPr>
            <a:r>
              <a:t>Engage in good conversations</a:t>
            </a:r>
          </a:p>
        </p:txBody>
      </p:sp>
      <p:sp>
        <p:nvSpPr>
          <p:cNvPr id="230" name="Shape 220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Meet people where they are!</a:t>
            </a:r>
            <a:br/>
          </a:p>
          <a:p>
            <a:pPr/>
            <a:r>
              <a:t>Only build with and under people you can have good communication with! </a:t>
            </a:r>
          </a:p>
          <a:p>
            <a:pPr/>
          </a:p>
          <a:p>
            <a:pPr/>
            <a:r>
              <a:t>Set expectations with anyone you place your personal enrollments under!</a:t>
            </a:r>
            <a:br/>
            <a:br/>
            <a:r>
              <a:t>Wellness Advocates: sharers or builders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25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Make sure you move in 14 days!</a:t>
            </a:r>
          </a:p>
        </p:txBody>
      </p:sp>
      <p:sp>
        <p:nvSpPr>
          <p:cNvPr id="233" name="Shape 226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Set an alarm!</a:t>
            </a:r>
          </a:p>
          <a:p>
            <a:pPr/>
          </a:p>
          <a:p>
            <a:pPr/>
            <a:r>
              <a:t>Don’t FORGET!</a:t>
            </a:r>
            <a:br/>
            <a:br/>
          </a:p>
        </p:txBody>
      </p:sp>
      <p:grpSp>
        <p:nvGrpSpPr>
          <p:cNvPr id="236" name="DAY14.jpg"/>
          <p:cNvGrpSpPr/>
          <p:nvPr/>
        </p:nvGrpSpPr>
        <p:grpSpPr>
          <a:xfrm>
            <a:off x="6846878" y="2251688"/>
            <a:ext cx="5404603" cy="5618079"/>
            <a:chOff x="0" y="0"/>
            <a:chExt cx="5404602" cy="5618078"/>
          </a:xfrm>
        </p:grpSpPr>
        <p:pic>
          <p:nvPicPr>
            <p:cNvPr id="235" name="DAY14.jpg" descr="DAY14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03200" y="203200"/>
              <a:ext cx="4998203" cy="51735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4" name="DAY14.jpg" descr="DAY1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404604" cy="56180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creen Shot 2018-01-20 at 6.56.46 PM.png" descr="Screen Shot 2018-01-20 at 6.56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956" y="3543661"/>
            <a:ext cx="11774791" cy="305058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29"/>
          <p:cNvSpPr txBox="1"/>
          <p:nvPr/>
        </p:nvSpPr>
        <p:spPr>
          <a:xfrm>
            <a:off x="344143" y="2036282"/>
            <a:ext cx="12316512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Sponsor right away….and you can still move within 14 days!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33"/>
          <p:cNvGrpSpPr/>
          <p:nvPr/>
        </p:nvGrpSpPr>
        <p:grpSpPr>
          <a:xfrm>
            <a:off x="6691213" y="558792"/>
            <a:ext cx="5842012" cy="8661412"/>
            <a:chOff x="-1" y="0"/>
            <a:chExt cx="5842011" cy="8661411"/>
          </a:xfrm>
        </p:grpSpPr>
        <p:pic>
          <p:nvPicPr>
            <p:cNvPr id="241" name="image6.png" descr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463" t="0" r="16461" b="0"/>
            <a:stretch>
              <a:fillRect/>
            </a:stretch>
          </p:blipFill>
          <p:spPr>
            <a:xfrm>
              <a:off x="127000" y="88897"/>
              <a:ext cx="5588008" cy="833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5842013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4" name="Shape 234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defTabSz="572516">
              <a:spcBef>
                <a:spcPts val="1500"/>
              </a:spcBef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Keep rank worksheet before you!</a:t>
            </a:r>
          </a:p>
        </p:txBody>
      </p:sp>
      <p:sp>
        <p:nvSpPr>
          <p:cNvPr id="245" name="Shape 235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It helps to have your goals before you to know where you need to place!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creen Shot 2018-01-20 at 6.57.26 PM.png" descr="Screen Shot 2018-01-20 at 6.57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774" y="1352606"/>
            <a:ext cx="10424719" cy="290824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38"/>
          <p:cNvSpPr txBox="1"/>
          <p:nvPr/>
        </p:nvSpPr>
        <p:spPr>
          <a:xfrm>
            <a:off x="1576755" y="5928834"/>
            <a:ext cx="9851289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Focusing on this structure will get you to Silver </a:t>
            </a:r>
          </a:p>
          <a:p>
            <a:pPr>
              <a:defRPr i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and power of three faster!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25"/>
          <p:cNvSpPr txBox="1"/>
          <p:nvPr>
            <p:ph type="title"/>
          </p:nvPr>
        </p:nvSpPr>
        <p:spPr>
          <a:xfrm>
            <a:off x="508000" y="1418164"/>
            <a:ext cx="11988800" cy="24130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Placement and Strategy </a:t>
            </a:r>
          </a:p>
        </p:txBody>
      </p:sp>
      <p:pic>
        <p:nvPicPr>
          <p:cNvPr id="148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6533" y="3989342"/>
            <a:ext cx="6273804" cy="414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15.jpeg" descr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52141"/>
            <a:ext cx="12192000" cy="513080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41"/>
          <p:cNvSpPr txBox="1"/>
          <p:nvPr/>
        </p:nvSpPr>
        <p:spPr>
          <a:xfrm>
            <a:off x="1023251" y="613883"/>
            <a:ext cx="10610699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Map out WA &amp; place WC only under committed WA</a:t>
            </a:r>
          </a:p>
        </p:txBody>
      </p:sp>
      <p:sp>
        <p:nvSpPr>
          <p:cNvPr id="252" name="Shape 242"/>
          <p:cNvSpPr txBox="1"/>
          <p:nvPr/>
        </p:nvSpPr>
        <p:spPr>
          <a:xfrm>
            <a:off x="3457028" y="6809350"/>
            <a:ext cx="5743147" cy="267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Key conversation with BUILDERS!</a:t>
            </a:r>
          </a:p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240631" indent="-240631" algn="l">
              <a:buSzPct val="60000"/>
              <a:buBlip>
                <a:blip r:embed="rId3"/>
              </a:buBlip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 LRP</a:t>
            </a:r>
          </a:p>
          <a:p>
            <a:pPr marL="240631" indent="-240631" algn="l">
              <a:buSzPct val="60000"/>
              <a:buBlip>
                <a:blip r:embed="rId3"/>
              </a:buBlip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Referrals</a:t>
            </a:r>
          </a:p>
          <a:p>
            <a:pPr marL="240631" indent="-240631" algn="l">
              <a:buSzPct val="60000"/>
              <a:buBlip>
                <a:blip r:embed="rId3"/>
              </a:buBlip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Use oils</a:t>
            </a:r>
          </a:p>
          <a:p>
            <a:pPr marL="240631" indent="-240631" algn="l">
              <a:buSzPct val="60000"/>
              <a:buBlip>
                <a:blip r:embed="rId3"/>
              </a:buBlip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Share with others</a:t>
            </a:r>
          </a:p>
          <a:p>
            <a:pPr marL="240631" indent="-240631" algn="l">
              <a:buSzPct val="60000"/>
              <a:buBlip>
                <a:blip r:embed="rId3"/>
              </a:buBlip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After a year evaluate if it is a fit</a:t>
            </a:r>
          </a:p>
        </p:txBody>
      </p:sp>
      <p:sp>
        <p:nvSpPr>
          <p:cNvPr id="253" name="Shape 243"/>
          <p:cNvSpPr/>
          <p:nvPr/>
        </p:nvSpPr>
        <p:spPr>
          <a:xfrm>
            <a:off x="8684814" y="7085769"/>
            <a:ext cx="3891361" cy="2118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09" y="0"/>
                </a:moveTo>
                <a:cubicBezTo>
                  <a:pt x="2677" y="0"/>
                  <a:pt x="2408" y="494"/>
                  <a:pt x="2408" y="1105"/>
                </a:cubicBezTo>
                <a:lnTo>
                  <a:pt x="2408" y="8850"/>
                </a:lnTo>
                <a:lnTo>
                  <a:pt x="0" y="11059"/>
                </a:lnTo>
                <a:lnTo>
                  <a:pt x="2408" y="13272"/>
                </a:lnTo>
                <a:lnTo>
                  <a:pt x="2408" y="20491"/>
                </a:lnTo>
                <a:cubicBezTo>
                  <a:pt x="2408" y="21102"/>
                  <a:pt x="2677" y="21600"/>
                  <a:pt x="3009" y="21600"/>
                </a:cubicBezTo>
                <a:lnTo>
                  <a:pt x="20996" y="21600"/>
                </a:lnTo>
                <a:cubicBezTo>
                  <a:pt x="21329" y="21600"/>
                  <a:pt x="21600" y="21102"/>
                  <a:pt x="21600" y="20491"/>
                </a:cubicBezTo>
                <a:lnTo>
                  <a:pt x="21600" y="1105"/>
                </a:lnTo>
                <a:cubicBezTo>
                  <a:pt x="21600" y="494"/>
                  <a:pt x="21329" y="0"/>
                  <a:pt x="20996" y="0"/>
                </a:cubicBezTo>
                <a:lnTo>
                  <a:pt x="300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254" name="Shape 244"/>
          <p:cNvSpPr txBox="1"/>
          <p:nvPr/>
        </p:nvSpPr>
        <p:spPr>
          <a:xfrm>
            <a:off x="9219385" y="7635974"/>
            <a:ext cx="3269895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This KEY conversation</a:t>
            </a:r>
          </a:p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sets a vision!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46"/>
          <p:cNvSpPr txBox="1"/>
          <p:nvPr/>
        </p:nvSpPr>
        <p:spPr>
          <a:xfrm>
            <a:off x="508000" y="6146796"/>
            <a:ext cx="72009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Do you know what rank is 2 or 3 ahead of you?</a:t>
            </a:r>
          </a:p>
        </p:txBody>
      </p:sp>
      <p:grpSp>
        <p:nvGrpSpPr>
          <p:cNvPr id="259" name="Group 249"/>
          <p:cNvGrpSpPr/>
          <p:nvPr/>
        </p:nvGrpSpPr>
        <p:grpSpPr>
          <a:xfrm>
            <a:off x="3263894" y="513862"/>
            <a:ext cx="6834050" cy="5265242"/>
            <a:chOff x="0" y="-1"/>
            <a:chExt cx="6834049" cy="5265241"/>
          </a:xfrm>
        </p:grpSpPr>
        <p:pic>
          <p:nvPicPr>
            <p:cNvPr id="257" name="image16.jpeg" descr="image16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8"/>
              <a:ext cx="6580050" cy="4935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image8.png" descr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6834050" cy="5265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Shape 250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Think 2 or 3 ranks ahead</a:t>
            </a:r>
          </a:p>
        </p:txBody>
      </p:sp>
      <p:sp>
        <p:nvSpPr>
          <p:cNvPr id="261" name="Shape 251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  <a:r>
              <a:t>Knowing the ranks helps you strategize!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55"/>
          <p:cNvGrpSpPr/>
          <p:nvPr/>
        </p:nvGrpSpPr>
        <p:grpSpPr>
          <a:xfrm>
            <a:off x="6438896" y="1657346"/>
            <a:ext cx="6350010" cy="6426211"/>
            <a:chOff x="0" y="-1"/>
            <a:chExt cx="6350009" cy="6426209"/>
          </a:xfrm>
        </p:grpSpPr>
        <p:pic>
          <p:nvPicPr>
            <p:cNvPr id="263" name="image17.jpeg" descr="image17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8"/>
              <a:ext cx="6096010" cy="6096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image9.png" descr="image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6350010" cy="6426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6" name="Shape 256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Mock Layout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61"/>
          <p:cNvGrpSpPr/>
          <p:nvPr/>
        </p:nvGrpSpPr>
        <p:grpSpPr>
          <a:xfrm>
            <a:off x="469900" y="544556"/>
            <a:ext cx="12065000" cy="5537213"/>
            <a:chOff x="0" y="0"/>
            <a:chExt cx="12065000" cy="5537212"/>
          </a:xfrm>
        </p:grpSpPr>
        <p:pic>
          <p:nvPicPr>
            <p:cNvPr id="268" name="Screen Shot 2018-01-20 at 6.59.22 PM.png" descr="Screen Shot 2018-01-20 at 6.59.22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5584" y="964409"/>
              <a:ext cx="10998515" cy="3608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image11.png" descr="image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065000" cy="5537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1" name="Shape 262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Build Three Legs</a:t>
            </a:r>
          </a:p>
        </p:txBody>
      </p:sp>
      <p:sp>
        <p:nvSpPr>
          <p:cNvPr id="272" name="Shape 263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  <a:r>
              <a:t>Keep Volume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6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New Builder </a:t>
            </a:r>
          </a:p>
        </p:txBody>
      </p:sp>
      <p:sp>
        <p:nvSpPr>
          <p:cNvPr id="275" name="Shape 266"/>
          <p:cNvSpPr txBox="1"/>
          <p:nvPr>
            <p:ph type="body" sz="half" idx="1"/>
          </p:nvPr>
        </p:nvSpPr>
        <p:spPr>
          <a:xfrm>
            <a:off x="508000" y="2405552"/>
            <a:ext cx="5816600" cy="6999894"/>
          </a:xfrm>
          <a:prstGeom prst="rect">
            <a:avLst/>
          </a:prstGeom>
        </p:spPr>
        <p:txBody>
          <a:bodyPr/>
          <a:lstStyle/>
          <a:p>
            <a:pPr/>
            <a:r>
              <a:t>Have key conversations early on to identify 2 to 3 legs to work with</a:t>
            </a:r>
          </a:p>
          <a:p>
            <a:pPr/>
            <a:r>
              <a:t>Place WC under those who are committed with you</a:t>
            </a:r>
          </a:p>
          <a:p>
            <a:pPr/>
            <a:r>
              <a:t>Place in Power of Three spots</a:t>
            </a:r>
          </a:p>
          <a:p>
            <a:pPr/>
            <a:r>
              <a:t>What if no one commits? </a:t>
            </a:r>
            <a:br/>
            <a:r>
              <a:t>* Placeholder</a:t>
            </a:r>
          </a:p>
        </p:txBody>
      </p:sp>
      <p:pic>
        <p:nvPicPr>
          <p:cNvPr id="276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596" y="5473439"/>
            <a:ext cx="2303702" cy="2524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13.png" descr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0933" y="2923250"/>
            <a:ext cx="3175003" cy="180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14.png" descr="image14.png"/>
          <p:cNvPicPr>
            <a:picLocks noChangeAspect="1"/>
          </p:cNvPicPr>
          <p:nvPr/>
        </p:nvPicPr>
        <p:blipFill>
          <a:blip r:embed="rId4">
            <a:extLst/>
          </a:blip>
          <a:srcRect l="18314" t="0" r="18314" b="0"/>
          <a:stretch>
            <a:fillRect/>
          </a:stretch>
        </p:blipFill>
        <p:spPr>
          <a:xfrm>
            <a:off x="9082616" y="5976477"/>
            <a:ext cx="3702249" cy="2828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73"/>
          <p:cNvGrpSpPr/>
          <p:nvPr/>
        </p:nvGrpSpPr>
        <p:grpSpPr>
          <a:xfrm>
            <a:off x="6691213" y="558792"/>
            <a:ext cx="5842012" cy="8661412"/>
            <a:chOff x="-1" y="0"/>
            <a:chExt cx="5842011" cy="8661411"/>
          </a:xfrm>
        </p:grpSpPr>
        <p:pic>
          <p:nvPicPr>
            <p:cNvPr id="280" name="image18.jpeg" descr="image1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182" t="0" r="25182" b="0"/>
            <a:stretch>
              <a:fillRect/>
            </a:stretch>
          </p:blipFill>
          <p:spPr>
            <a:xfrm>
              <a:off x="127000" y="88897"/>
              <a:ext cx="5588010" cy="833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5842013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3" name="Shape 274"/>
          <p:cNvSpPr txBox="1"/>
          <p:nvPr>
            <p:ph type="title"/>
          </p:nvPr>
        </p:nvSpPr>
        <p:spPr>
          <a:xfrm>
            <a:off x="508000" y="2568044"/>
            <a:ext cx="5676900" cy="2032002"/>
          </a:xfrm>
          <a:prstGeom prst="rect">
            <a:avLst/>
          </a:prstGeom>
        </p:spPr>
        <p:txBody>
          <a:bodyPr/>
          <a:lstStyle/>
          <a:p>
            <a:pPr lvl="1" indent="228600">
              <a:defRPr sz="5600">
                <a:solidFill>
                  <a:srgbClr val="FFFFFF"/>
                </a:solidFill>
              </a:defRPr>
            </a:pPr>
            <a:r>
              <a:t>Use upgraded Wholesale Customer</a:t>
            </a:r>
          </a:p>
        </p:txBody>
      </p:sp>
      <p:sp>
        <p:nvSpPr>
          <p:cNvPr id="284" name="Shape 275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They have to be a wholesale customer for 90 days to have the second move.</a:t>
            </a:r>
          </a:p>
          <a:p>
            <a:pPr/>
          </a:p>
          <a:p>
            <a:pPr/>
            <a:r>
              <a:t>Do you have a wholesale customer interested in the business?</a:t>
            </a:r>
          </a:p>
          <a:p>
            <a:pPr/>
          </a:p>
          <a:p>
            <a:pPr/>
            <a:r>
              <a:t>Up grade and move!</a:t>
            </a:r>
          </a:p>
          <a:p>
            <a:pPr/>
          </a:p>
          <a:p>
            <a:pPr/>
            <a:r>
              <a:t>Up grade and account transfer!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77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Homework</a:t>
            </a:r>
          </a:p>
        </p:txBody>
      </p:sp>
      <p:sp>
        <p:nvSpPr>
          <p:cNvPr id="287" name="Shape 278"/>
          <p:cNvSpPr txBox="1"/>
          <p:nvPr>
            <p:ph type="body" idx="1"/>
          </p:nvPr>
        </p:nvSpPr>
        <p:spPr>
          <a:xfrm>
            <a:off x="660400" y="27813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939800" indent="-939800"/>
            <a:r>
              <a:t>Page 14 and 15 of the Launch Guide</a:t>
            </a:r>
          </a:p>
          <a:p>
            <a:pPr marL="939800" indent="-939800"/>
            <a:r>
              <a:t>If you still don’t understand ranks or comp plan…review! </a:t>
            </a:r>
          </a:p>
          <a:p>
            <a:pPr marL="939800" indent="-939800"/>
            <a:r>
              <a:t>Make sure you have 4 classes planned for the next 2-3 weeks! </a:t>
            </a:r>
          </a:p>
          <a:p>
            <a:pPr marL="939800" indent="-939800"/>
            <a:r>
              <a:t>Sample, Invite, Teach, Enroll, and follow up with names list!!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28"/>
          <p:cNvSpPr txBox="1"/>
          <p:nvPr>
            <p:ph type="title"/>
          </p:nvPr>
        </p:nvSpPr>
        <p:spPr>
          <a:xfrm>
            <a:off x="643463" y="673100"/>
            <a:ext cx="11988807" cy="241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Knowing Ranks Helps! </a:t>
            </a:r>
          </a:p>
        </p:txBody>
      </p:sp>
      <p:pic>
        <p:nvPicPr>
          <p:cNvPr id="151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9133" y="3058117"/>
            <a:ext cx="5400081" cy="5400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31"/>
          <p:cNvSpPr txBox="1"/>
          <p:nvPr>
            <p:ph type="title"/>
          </p:nvPr>
        </p:nvSpPr>
        <p:spPr>
          <a:xfrm>
            <a:off x="508000" y="1299631"/>
            <a:ext cx="11988800" cy="241300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Wholesale Customer VS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Wellness Advocate</a:t>
            </a:r>
          </a:p>
        </p:txBody>
      </p:sp>
      <p:pic>
        <p:nvPicPr>
          <p:cNvPr id="154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1841" y="4151076"/>
            <a:ext cx="3821187" cy="4801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3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Wholesale Customer</a:t>
            </a:r>
          </a:p>
        </p:txBody>
      </p:sp>
      <p:sp>
        <p:nvSpPr>
          <p:cNvPr id="157" name="Shape 135"/>
          <p:cNvSpPr txBox="1"/>
          <p:nvPr>
            <p:ph type="body" idx="1"/>
          </p:nvPr>
        </p:nvSpPr>
        <p:spPr>
          <a:xfrm>
            <a:off x="812800" y="2455331"/>
            <a:ext cx="11988800" cy="6781805"/>
          </a:xfrm>
          <a:prstGeom prst="rect">
            <a:avLst/>
          </a:prstGeom>
        </p:spPr>
        <p:txBody>
          <a:bodyPr/>
          <a:lstStyle/>
          <a:p>
            <a:pPr/>
            <a:r>
              <a:t>$35 enrollment fee</a:t>
            </a:r>
          </a:p>
          <a:p>
            <a:pPr/>
            <a:r>
              <a:t>$25 renewal fee (and free oil)</a:t>
            </a:r>
          </a:p>
          <a:p>
            <a:pPr/>
            <a:r>
              <a:t>Access to all specials, LRP increased %, shipping points, and 25% off products</a:t>
            </a:r>
          </a:p>
          <a:p>
            <a:pPr/>
            <a:r>
              <a:t>Can have no one placed under them in structure</a:t>
            </a:r>
          </a:p>
          <a:p>
            <a:pPr/>
            <a:r>
              <a:t>Can impact rank and power of three</a:t>
            </a:r>
          </a:p>
          <a:p>
            <a:pPr/>
            <a:r>
              <a:t>Can earn zero commission from dōTERRA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3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Wellness Advocate</a:t>
            </a:r>
          </a:p>
        </p:txBody>
      </p:sp>
      <p:sp>
        <p:nvSpPr>
          <p:cNvPr id="160" name="Shape 13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Must give social security number</a:t>
            </a:r>
          </a:p>
          <a:p>
            <a:pPr/>
            <a:r>
              <a:t>$35 enrollment</a:t>
            </a:r>
          </a:p>
          <a:p>
            <a:pPr/>
            <a:r>
              <a:t>$25 renewal fee (with free oil)</a:t>
            </a:r>
          </a:p>
          <a:p>
            <a:pPr/>
            <a:r>
              <a:t>Access to all specials, LRP increased %, shipping points, and 25% off products</a:t>
            </a:r>
          </a:p>
          <a:p>
            <a:pPr/>
            <a:r>
              <a:t>Can build a team and earn commissions</a:t>
            </a:r>
          </a:p>
          <a:p>
            <a:pPr/>
            <a:r>
              <a:t>Expanded back office</a:t>
            </a:r>
          </a:p>
          <a:p>
            <a:pPr/>
            <a:r>
              <a:t>Receives 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mydoterra.com/yourname</a:t>
            </a:r>
            <a:r>
              <a:t> site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Enroller and Sponsor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42"/>
          <p:cNvSpPr txBox="1"/>
          <p:nvPr/>
        </p:nvSpPr>
        <p:spPr>
          <a:xfrm>
            <a:off x="599455" y="3037449"/>
            <a:ext cx="539861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You sponsor is anyone on your top line</a:t>
            </a:r>
          </a:p>
        </p:txBody>
      </p:sp>
      <p:sp>
        <p:nvSpPr>
          <p:cNvPr id="165" name="Shape 143"/>
          <p:cNvSpPr txBox="1"/>
          <p:nvPr/>
        </p:nvSpPr>
        <p:spPr>
          <a:xfrm>
            <a:off x="1059821" y="5079629"/>
            <a:ext cx="404408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Enrollment but NOT Sponsor</a:t>
            </a:r>
          </a:p>
        </p:txBody>
      </p:sp>
      <p:sp>
        <p:nvSpPr>
          <p:cNvPr id="166" name="Shape 144"/>
          <p:cNvSpPr/>
          <p:nvPr/>
        </p:nvSpPr>
        <p:spPr>
          <a:xfrm>
            <a:off x="6206066" y="540939"/>
            <a:ext cx="2070305" cy="183819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67" name="Shape 145"/>
          <p:cNvSpPr txBox="1"/>
          <p:nvPr/>
        </p:nvSpPr>
        <p:spPr>
          <a:xfrm>
            <a:off x="6817085" y="1229354"/>
            <a:ext cx="84826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YOU </a:t>
            </a:r>
          </a:p>
        </p:txBody>
      </p:sp>
      <p:sp>
        <p:nvSpPr>
          <p:cNvPr id="168" name="Shape 146"/>
          <p:cNvSpPr/>
          <p:nvPr/>
        </p:nvSpPr>
        <p:spPr>
          <a:xfrm>
            <a:off x="6539372" y="2799694"/>
            <a:ext cx="1270007" cy="127000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69" name="Shape 147"/>
          <p:cNvSpPr txBox="1"/>
          <p:nvPr/>
        </p:nvSpPr>
        <p:spPr>
          <a:xfrm>
            <a:off x="6840490" y="3266049"/>
            <a:ext cx="67300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WA</a:t>
            </a:r>
          </a:p>
        </p:txBody>
      </p:sp>
      <p:sp>
        <p:nvSpPr>
          <p:cNvPr id="170" name="Shape 148"/>
          <p:cNvSpPr/>
          <p:nvPr/>
        </p:nvSpPr>
        <p:spPr>
          <a:xfrm>
            <a:off x="6539372" y="4614333"/>
            <a:ext cx="1270007" cy="127000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71" name="Shape 149"/>
          <p:cNvSpPr txBox="1"/>
          <p:nvPr/>
        </p:nvSpPr>
        <p:spPr>
          <a:xfrm>
            <a:off x="6581715" y="5018649"/>
            <a:ext cx="119055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WA/WC</a:t>
            </a:r>
          </a:p>
        </p:txBody>
      </p:sp>
      <p:sp>
        <p:nvSpPr>
          <p:cNvPr id="172" name="Shape 150"/>
          <p:cNvSpPr txBox="1"/>
          <p:nvPr/>
        </p:nvSpPr>
        <p:spPr>
          <a:xfrm>
            <a:off x="8842081" y="4383649"/>
            <a:ext cx="126583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Sponsor</a:t>
            </a:r>
          </a:p>
        </p:txBody>
      </p:sp>
      <p:sp>
        <p:nvSpPr>
          <p:cNvPr id="173" name="Shape 151"/>
          <p:cNvSpPr/>
          <p:nvPr/>
        </p:nvSpPr>
        <p:spPr>
          <a:xfrm>
            <a:off x="8232578" y="2861733"/>
            <a:ext cx="1270007" cy="127000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74" name="Shape 152"/>
          <p:cNvSpPr txBox="1"/>
          <p:nvPr/>
        </p:nvSpPr>
        <p:spPr>
          <a:xfrm>
            <a:off x="8559272" y="3266049"/>
            <a:ext cx="61661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WC</a:t>
            </a:r>
          </a:p>
        </p:txBody>
      </p:sp>
      <p:sp>
        <p:nvSpPr>
          <p:cNvPr id="175" name="Shape 153"/>
          <p:cNvSpPr txBox="1"/>
          <p:nvPr/>
        </p:nvSpPr>
        <p:spPr>
          <a:xfrm>
            <a:off x="4229251" y="3875649"/>
            <a:ext cx="156545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Enrollment</a:t>
            </a:r>
          </a:p>
        </p:txBody>
      </p:sp>
      <p:sp>
        <p:nvSpPr>
          <p:cNvPr id="176" name="Shape 154"/>
          <p:cNvSpPr/>
          <p:nvPr/>
        </p:nvSpPr>
        <p:spPr>
          <a:xfrm flipV="1">
            <a:off x="7500787" y="2328333"/>
            <a:ext cx="4" cy="57104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Shape 155"/>
          <p:cNvSpPr/>
          <p:nvPr/>
        </p:nvSpPr>
        <p:spPr>
          <a:xfrm flipH="1" flipV="1">
            <a:off x="8034865" y="1978851"/>
            <a:ext cx="594429" cy="95600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Shape 156"/>
          <p:cNvSpPr/>
          <p:nvPr/>
        </p:nvSpPr>
        <p:spPr>
          <a:xfrm flipV="1">
            <a:off x="7230404" y="4111331"/>
            <a:ext cx="4" cy="46136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Shape 157"/>
          <p:cNvSpPr/>
          <p:nvPr/>
        </p:nvSpPr>
        <p:spPr>
          <a:xfrm>
            <a:off x="7728391" y="3770514"/>
            <a:ext cx="348340" cy="1540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59" h="21600" fill="norm" stroke="1" extrusionOk="0">
                <a:moveTo>
                  <a:pt x="0" y="0"/>
                </a:moveTo>
                <a:cubicBezTo>
                  <a:pt x="19661" y="5289"/>
                  <a:pt x="21600" y="12489"/>
                  <a:pt x="5816" y="2160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50800" tIns="50800" rIns="50800" bIns="50800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80" name="Shape 158"/>
          <p:cNvSpPr/>
          <p:nvPr/>
        </p:nvSpPr>
        <p:spPr>
          <a:xfrm>
            <a:off x="6290777" y="2265152"/>
            <a:ext cx="422434" cy="3104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78" h="21600" fill="norm" stroke="1" extrusionOk="0">
                <a:moveTo>
                  <a:pt x="9026" y="21600"/>
                </a:moveTo>
                <a:cubicBezTo>
                  <a:pt x="-5122" y="13855"/>
                  <a:pt x="-2638" y="6655"/>
                  <a:pt x="16478" y="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50800" tIns="50800" rIns="50800" bIns="50800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81" name="Shape 159"/>
          <p:cNvSpPr/>
          <p:nvPr/>
        </p:nvSpPr>
        <p:spPr>
          <a:xfrm flipV="1">
            <a:off x="5862423" y="4106331"/>
            <a:ext cx="369532" cy="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Shape 160"/>
          <p:cNvSpPr/>
          <p:nvPr/>
        </p:nvSpPr>
        <p:spPr>
          <a:xfrm>
            <a:off x="8078079" y="4614331"/>
            <a:ext cx="673002" cy="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Shape 161"/>
          <p:cNvSpPr txBox="1"/>
          <p:nvPr/>
        </p:nvSpPr>
        <p:spPr>
          <a:xfrm>
            <a:off x="2386226" y="7121807"/>
            <a:ext cx="823234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You enroll but can SPONSOR under any Wellness Advocate</a:t>
            </a:r>
          </a:p>
        </p:txBody>
      </p:sp>
      <p:sp>
        <p:nvSpPr>
          <p:cNvPr id="184" name="Shape 162"/>
          <p:cNvSpPr txBox="1"/>
          <p:nvPr/>
        </p:nvSpPr>
        <p:spPr>
          <a:xfrm>
            <a:off x="2338322" y="7890932"/>
            <a:ext cx="7921753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Fast Start is paid on ENROLLMENT not SPONSORSHIP!</a:t>
            </a:r>
          </a:p>
          <a:p>
            <a:pPr algn="l">
              <a:defRPr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All other compensation is based on sponsorship!</a:t>
            </a:r>
          </a:p>
        </p:txBody>
      </p:sp>
      <p:sp>
        <p:nvSpPr>
          <p:cNvPr id="185" name="Shape 163"/>
          <p:cNvSpPr/>
          <p:nvPr/>
        </p:nvSpPr>
        <p:spPr>
          <a:xfrm>
            <a:off x="5403862" y="4939686"/>
            <a:ext cx="822862" cy="741255"/>
          </a:xfrm>
          <a:prstGeom prst="rightArrow">
            <a:avLst>
              <a:gd name="adj1" fmla="val 32000"/>
              <a:gd name="adj2" fmla="val 7104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86" name="Shape 164"/>
          <p:cNvSpPr/>
          <p:nvPr/>
        </p:nvSpPr>
        <p:spPr>
          <a:xfrm>
            <a:off x="1451788" y="6951729"/>
            <a:ext cx="648563" cy="54447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87" name="Shape 165"/>
          <p:cNvSpPr/>
          <p:nvPr/>
        </p:nvSpPr>
        <p:spPr>
          <a:xfrm>
            <a:off x="1452134" y="7760789"/>
            <a:ext cx="647870" cy="55040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88" name="Shape 166"/>
          <p:cNvSpPr/>
          <p:nvPr/>
        </p:nvSpPr>
        <p:spPr>
          <a:xfrm>
            <a:off x="1452047" y="8570417"/>
            <a:ext cx="648044" cy="69684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70"/>
          <p:cNvGrpSpPr/>
          <p:nvPr/>
        </p:nvGrpSpPr>
        <p:grpSpPr>
          <a:xfrm>
            <a:off x="6692895" y="660392"/>
            <a:ext cx="5842012" cy="8661412"/>
            <a:chOff x="0" y="0"/>
            <a:chExt cx="5842011" cy="8661411"/>
          </a:xfrm>
        </p:grpSpPr>
        <p:pic>
          <p:nvPicPr>
            <p:cNvPr id="190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0851" t="0" r="30851" b="0"/>
            <a:stretch>
              <a:fillRect/>
            </a:stretch>
          </p:blipFill>
          <p:spPr>
            <a:xfrm>
              <a:off x="127000" y="88897"/>
              <a:ext cx="5588011" cy="833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842012" cy="866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" name="Shape 171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D93E2B"/>
                </a:solidFill>
              </a:defRPr>
            </a:pPr>
            <a:r>
              <a:rPr>
                <a:solidFill>
                  <a:srgbClr val="FFFFFF"/>
                </a:solidFill>
              </a:rPr>
              <a:t>Pitfalls to Placement</a:t>
            </a:r>
          </a:p>
        </p:txBody>
      </p:sp>
      <p:sp>
        <p:nvSpPr>
          <p:cNvPr id="194" name="Shape 172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/>
          <a:lstStyle/>
          <a:p>
            <a:pPr/>
            <a:r>
              <a:t>We all make mistakes!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