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BE3"/>
          </a:solidFill>
        </a:fill>
      </a:tcStyle>
    </a:wholeTbl>
    <a:band2H>
      <a:tcTxStyle b="def" i="def"/>
      <a:tcStyle>
        <a:tcBdr/>
        <a:fill>
          <a:solidFill>
            <a:srgbClr val="EBEE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E2D3"/>
          </a:solidFill>
        </a:fill>
      </a:tcStyle>
    </a:wholeTbl>
    <a:band2H>
      <a:tcTxStyle b="def" i="def"/>
      <a:tcStyle>
        <a:tcBdr/>
        <a:fill>
          <a:solidFill>
            <a:srgbClr val="F0F1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CE1"/>
          </a:solidFill>
        </a:fill>
      </a:tcStyle>
    </a:wholeTbl>
    <a:band2H>
      <a:tcTxStyle b="def" i="def"/>
      <a:tcStyle>
        <a:tcBdr/>
        <a:fill>
          <a:solidFill>
            <a:srgbClr val="EFEE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414141"/>
        </a:fontRef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firstCol>
    <a:lastRow>
      <a:tcTxStyle b="on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hape 13"/>
          <p:cNvGrpSpPr/>
          <p:nvPr/>
        </p:nvGrpSpPr>
        <p:grpSpPr>
          <a:xfrm>
            <a:off x="507999" y="6591299"/>
            <a:ext cx="11999454" cy="1"/>
            <a:chOff x="0" y="0"/>
            <a:chExt cx="11999452" cy="0"/>
          </a:xfrm>
        </p:grpSpPr>
        <p:sp>
          <p:nvSpPr>
            <p:cNvPr id="17" name="Line"/>
            <p:cNvSpPr/>
            <p:nvPr/>
          </p:nvSpPr>
          <p:spPr>
            <a:xfrm>
              <a:off x="0" y="0"/>
              <a:ext cx="11999453" cy="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8" name="Line"/>
            <p:cNvSpPr/>
            <p:nvPr/>
          </p:nvSpPr>
          <p:spPr>
            <a:xfrm flipH="1" flipV="1">
              <a:off x="0" y="-1"/>
              <a:ext cx="11999453" cy="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" name="Shape 14"/>
          <p:cNvGrpSpPr/>
          <p:nvPr/>
        </p:nvGrpSpPr>
        <p:grpSpPr>
          <a:xfrm>
            <a:off x="508000" y="4089400"/>
            <a:ext cx="12000019" cy="1"/>
            <a:chOff x="0" y="0"/>
            <a:chExt cx="12000018" cy="0"/>
          </a:xfrm>
        </p:grpSpPr>
        <p:sp>
          <p:nvSpPr>
            <p:cNvPr id="20" name="Line"/>
            <p:cNvSpPr/>
            <p:nvPr/>
          </p:nvSpPr>
          <p:spPr>
            <a:xfrm>
              <a:off x="0" y="0"/>
              <a:ext cx="12000019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1" name="Line"/>
            <p:cNvSpPr/>
            <p:nvPr/>
          </p:nvSpPr>
          <p:spPr>
            <a:xfrm flipH="1" flipV="1">
              <a:off x="0" y="-1"/>
              <a:ext cx="12000019" cy="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5" name="Shape 15"/>
          <p:cNvGrpSpPr/>
          <p:nvPr/>
        </p:nvGrpSpPr>
        <p:grpSpPr>
          <a:xfrm>
            <a:off x="7992395" y="4528159"/>
            <a:ext cx="1" cy="1642762"/>
            <a:chOff x="0" y="0"/>
            <a:chExt cx="0" cy="1642760"/>
          </a:xfrm>
        </p:grpSpPr>
        <p:sp>
          <p:nvSpPr>
            <p:cNvPr id="23" name="Line"/>
            <p:cNvSpPr/>
            <p:nvPr/>
          </p:nvSpPr>
          <p:spPr>
            <a:xfrm flipV="1">
              <a:off x="-1" y="0"/>
              <a:ext cx="2" cy="164276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4" name="Line"/>
            <p:cNvSpPr/>
            <p:nvPr/>
          </p:nvSpPr>
          <p:spPr>
            <a:xfrm flipH="1">
              <a:off x="-1" y="0"/>
              <a:ext cx="2" cy="164276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26" name="Body Level One…"/>
          <p:cNvSpPr txBox="1"/>
          <p:nvPr>
            <p:ph type="body" sz="quarter" idx="1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2pPr>
            <a:lvl3pPr marL="1253064" indent="-313264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3pPr>
            <a:lvl4pPr marL="1722964" indent="-313264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4pPr>
            <a:lvl5pPr marL="2192864" indent="-313264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Title Text"/>
          <p:cNvSpPr txBox="1"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28" name="Shape 18"/>
          <p:cNvSpPr/>
          <p:nvPr>
            <p:ph type="body" sz="quarter" idx="13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Body Level One…"/>
          <p:cNvSpPr txBox="1"/>
          <p:nvPr>
            <p:ph type="body" sz="quarter" idx="1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/>
            </a:lvl1pPr>
            <a:lvl2pPr marL="861482" indent="-391582" algn="ctr">
              <a:spcBef>
                <a:spcPts val="1200"/>
              </a:spcBef>
              <a:buClrTx/>
              <a:buFontTx/>
              <a:defRPr i="1" sz="3000"/>
            </a:lvl2pPr>
            <a:lvl3pPr marL="1331382" indent="-391582" algn="ctr">
              <a:spcBef>
                <a:spcPts val="1200"/>
              </a:spcBef>
              <a:buClrTx/>
              <a:buFontTx/>
              <a:defRPr i="1" sz="3000"/>
            </a:lvl3pPr>
            <a:lvl4pPr marL="1801283" indent="-391582" algn="ctr">
              <a:spcBef>
                <a:spcPts val="1200"/>
              </a:spcBef>
              <a:buClrTx/>
              <a:buFontTx/>
              <a:defRPr i="1" sz="3000"/>
            </a:lvl4pPr>
            <a:lvl5pPr marL="2271183" indent="-391583" algn="ctr">
              <a:spcBef>
                <a:spcPts val="1200"/>
              </a:spcBef>
              <a:buClrTx/>
              <a:buFontTx/>
              <a:defRPr i="1"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hape 108"/>
          <p:cNvSpPr/>
          <p:nvPr>
            <p:ph type="body" sz="quarter" idx="13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16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Shape 26"/>
          <p:cNvGrpSpPr/>
          <p:nvPr/>
        </p:nvGrpSpPr>
        <p:grpSpPr>
          <a:xfrm>
            <a:off x="7992395" y="7055458"/>
            <a:ext cx="1" cy="1642762"/>
            <a:chOff x="0" y="0"/>
            <a:chExt cx="0" cy="1642760"/>
          </a:xfrm>
        </p:grpSpPr>
        <p:sp>
          <p:nvSpPr>
            <p:cNvPr id="36" name="Line"/>
            <p:cNvSpPr/>
            <p:nvPr/>
          </p:nvSpPr>
          <p:spPr>
            <a:xfrm flipV="1">
              <a:off x="-1" y="0"/>
              <a:ext cx="2" cy="164276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7" name="Line"/>
            <p:cNvSpPr/>
            <p:nvPr/>
          </p:nvSpPr>
          <p:spPr>
            <a:xfrm flipH="1">
              <a:off x="-1" y="0"/>
              <a:ext cx="2" cy="164276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1" name="Shape 27"/>
          <p:cNvGrpSpPr/>
          <p:nvPr/>
        </p:nvGrpSpPr>
        <p:grpSpPr>
          <a:xfrm>
            <a:off x="507999" y="9131299"/>
            <a:ext cx="11999454" cy="1"/>
            <a:chOff x="0" y="0"/>
            <a:chExt cx="11999452" cy="0"/>
          </a:xfrm>
        </p:grpSpPr>
        <p:sp>
          <p:nvSpPr>
            <p:cNvPr id="39" name="Line"/>
            <p:cNvSpPr/>
            <p:nvPr/>
          </p:nvSpPr>
          <p:spPr>
            <a:xfrm>
              <a:off x="0" y="0"/>
              <a:ext cx="11999453" cy="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0" name="Line"/>
            <p:cNvSpPr/>
            <p:nvPr/>
          </p:nvSpPr>
          <p:spPr>
            <a:xfrm flipH="1" flipV="1">
              <a:off x="0" y="-1"/>
              <a:ext cx="11999453" cy="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4" name="Shape 28"/>
          <p:cNvGrpSpPr/>
          <p:nvPr/>
        </p:nvGrpSpPr>
        <p:grpSpPr>
          <a:xfrm>
            <a:off x="508000" y="6629399"/>
            <a:ext cx="12000019" cy="1"/>
            <a:chOff x="0" y="0"/>
            <a:chExt cx="12000018" cy="0"/>
          </a:xfrm>
        </p:grpSpPr>
        <p:sp>
          <p:nvSpPr>
            <p:cNvPr id="42" name="Line"/>
            <p:cNvSpPr/>
            <p:nvPr/>
          </p:nvSpPr>
          <p:spPr>
            <a:xfrm>
              <a:off x="0" y="0"/>
              <a:ext cx="12000019" cy="0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3" name="Line"/>
            <p:cNvSpPr/>
            <p:nvPr/>
          </p:nvSpPr>
          <p:spPr>
            <a:xfrm flipH="1" flipV="1">
              <a:off x="0" y="-1"/>
              <a:ext cx="12000019" cy="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7" name="Shape 29"/>
          <p:cNvGrpSpPr/>
          <p:nvPr/>
        </p:nvGrpSpPr>
        <p:grpSpPr>
          <a:xfrm>
            <a:off x="7992395" y="7055458"/>
            <a:ext cx="1" cy="1642762"/>
            <a:chOff x="0" y="0"/>
            <a:chExt cx="0" cy="1642760"/>
          </a:xfrm>
        </p:grpSpPr>
        <p:sp>
          <p:nvSpPr>
            <p:cNvPr id="45" name="Line"/>
            <p:cNvSpPr/>
            <p:nvPr/>
          </p:nvSpPr>
          <p:spPr>
            <a:xfrm flipV="1">
              <a:off x="-1" y="0"/>
              <a:ext cx="2" cy="164276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6" name="Line"/>
            <p:cNvSpPr/>
            <p:nvPr/>
          </p:nvSpPr>
          <p:spPr>
            <a:xfrm flipH="1">
              <a:off x="-1" y="0"/>
              <a:ext cx="2" cy="164276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2pPr>
            <a:lvl3pPr marL="1253064" indent="-313264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3pPr>
            <a:lvl4pPr marL="1722964" indent="-313264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4pPr>
            <a:lvl5pPr marL="2192864" indent="-313264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31"/>
          <p:cNvSpPr/>
          <p:nvPr>
            <p:ph type="pic" idx="13"/>
          </p:nvPr>
        </p:nvSpPr>
        <p:spPr>
          <a:xfrm>
            <a:off x="596900" y="633459"/>
            <a:ext cx="11811000" cy="52070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0" name="Title Text"/>
          <p:cNvSpPr txBox="1"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51" name="Shape 33"/>
          <p:cNvSpPr/>
          <p:nvPr>
            <p:ph type="body" sz="quarter" idx="14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49"/>
          <p:cNvGrpSpPr/>
          <p:nvPr/>
        </p:nvGrpSpPr>
        <p:grpSpPr>
          <a:xfrm>
            <a:off x="507998" y="4876800"/>
            <a:ext cx="5676379" cy="1"/>
            <a:chOff x="0" y="0"/>
            <a:chExt cx="5676377" cy="0"/>
          </a:xfrm>
        </p:grpSpPr>
        <p:sp>
          <p:nvSpPr>
            <p:cNvPr id="67" name="Line"/>
            <p:cNvSpPr/>
            <p:nvPr/>
          </p:nvSpPr>
          <p:spPr>
            <a:xfrm>
              <a:off x="0" y="0"/>
              <a:ext cx="5676378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8" name="Line"/>
            <p:cNvSpPr/>
            <p:nvPr/>
          </p:nvSpPr>
          <p:spPr>
            <a:xfrm flipH="1" flipV="1">
              <a:off x="0" y="0"/>
              <a:ext cx="5676378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72" name="Shape 50"/>
          <p:cNvGrpSpPr/>
          <p:nvPr/>
        </p:nvGrpSpPr>
        <p:grpSpPr>
          <a:xfrm>
            <a:off x="508000" y="2768600"/>
            <a:ext cx="5676316" cy="1"/>
            <a:chOff x="0" y="0"/>
            <a:chExt cx="5676315" cy="0"/>
          </a:xfrm>
        </p:grpSpPr>
        <p:sp>
          <p:nvSpPr>
            <p:cNvPr id="70" name="Line"/>
            <p:cNvSpPr/>
            <p:nvPr/>
          </p:nvSpPr>
          <p:spPr>
            <a:xfrm>
              <a:off x="0" y="0"/>
              <a:ext cx="5676316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71" name="Line"/>
            <p:cNvSpPr/>
            <p:nvPr/>
          </p:nvSpPr>
          <p:spPr>
            <a:xfrm flipH="1" flipV="1">
              <a:off x="0" y="0"/>
              <a:ext cx="5676316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73" name="Body Level One…"/>
          <p:cNvSpPr txBox="1"/>
          <p:nvPr>
            <p:ph type="body" sz="quarter" idx="1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2pPr>
            <a:lvl3pPr marL="1253064" indent="-313264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3pPr>
            <a:lvl4pPr marL="1722964" indent="-313264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4pPr>
            <a:lvl5pPr marL="2192864" indent="-313264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52"/>
          <p:cNvSpPr/>
          <p:nvPr>
            <p:ph type="pic" sz="half" idx="13"/>
          </p:nvPr>
        </p:nvSpPr>
        <p:spPr>
          <a:xfrm>
            <a:off x="6818217" y="647698"/>
            <a:ext cx="5588004" cy="83312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Shape 54"/>
          <p:cNvSpPr/>
          <p:nvPr>
            <p:ph type="body" sz="quarter" idx="14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/>
          <a:p>
            <a:pPr/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79"/>
          <p:cNvSpPr/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3" name="Body Level One…"/>
          <p:cNvSpPr txBox="1"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ody Level One…"/>
          <p:cNvSpPr txBox="1"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97"/>
          <p:cNvSpPr/>
          <p:nvPr>
            <p:ph type="pic" sz="quarter" idx="13"/>
          </p:nvPr>
        </p:nvSpPr>
        <p:spPr>
          <a:xfrm>
            <a:off x="6856317" y="4772797"/>
            <a:ext cx="5499104" cy="42291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0" name="Shape 98"/>
          <p:cNvSpPr/>
          <p:nvPr>
            <p:ph type="pic" sz="quarter" idx="14"/>
          </p:nvPr>
        </p:nvSpPr>
        <p:spPr>
          <a:xfrm>
            <a:off x="6860561" y="609600"/>
            <a:ext cx="5499104" cy="3530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hape 99"/>
          <p:cNvSpPr/>
          <p:nvPr>
            <p:ph type="pic" sz="half" idx="15"/>
          </p:nvPr>
        </p:nvSpPr>
        <p:spPr>
          <a:xfrm>
            <a:off x="557117" y="609598"/>
            <a:ext cx="5588006" cy="83947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2"/>
          <p:cNvGrpSpPr/>
          <p:nvPr/>
        </p:nvGrpSpPr>
        <p:grpSpPr>
          <a:xfrm>
            <a:off x="507998" y="2171700"/>
            <a:ext cx="11997296" cy="1"/>
            <a:chOff x="0" y="0"/>
            <a:chExt cx="11997294" cy="0"/>
          </a:xfrm>
        </p:grpSpPr>
        <p:sp>
          <p:nvSpPr>
            <p:cNvPr id="2" name="Line"/>
            <p:cNvSpPr/>
            <p:nvPr/>
          </p:nvSpPr>
          <p:spPr>
            <a:xfrm>
              <a:off x="0" y="0"/>
              <a:ext cx="11997295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" name="Line"/>
            <p:cNvSpPr/>
            <p:nvPr/>
          </p:nvSpPr>
          <p:spPr>
            <a:xfrm flipH="1" flipV="1">
              <a:off x="0" y="-1"/>
              <a:ext cx="11997295" cy="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7" name="Shape 3"/>
          <p:cNvGrpSpPr/>
          <p:nvPr/>
        </p:nvGrpSpPr>
        <p:grpSpPr>
          <a:xfrm>
            <a:off x="507998" y="635000"/>
            <a:ext cx="11997296" cy="1"/>
            <a:chOff x="0" y="0"/>
            <a:chExt cx="11997294" cy="0"/>
          </a:xfrm>
        </p:grpSpPr>
        <p:sp>
          <p:nvSpPr>
            <p:cNvPr id="5" name="Line"/>
            <p:cNvSpPr/>
            <p:nvPr/>
          </p:nvSpPr>
          <p:spPr>
            <a:xfrm>
              <a:off x="0" y="0"/>
              <a:ext cx="11997295" cy="1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" name="Line"/>
            <p:cNvSpPr/>
            <p:nvPr/>
          </p:nvSpPr>
          <p:spPr>
            <a:xfrm flipH="1" flipV="1">
              <a:off x="0" y="-1"/>
              <a:ext cx="11997295" cy="2"/>
            </a:xfrm>
            <a:prstGeom prst="line">
              <a:avLst/>
            </a:prstGeom>
            <a:noFill/>
            <a:ln w="12700" cap="flat">
              <a:solidFill>
                <a:srgbClr val="444444">
                  <a:alpha val="30000"/>
                </a:srgbClr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8" name="Title Text"/>
          <p:cNvSpPr txBox="1"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" name="Body Level One…"/>
          <p:cNvSpPr txBox="1"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hyperlink" Target="http://doterra.com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oterra.com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3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Six Sessions to Launch Your Business</a:t>
            </a:r>
          </a:p>
        </p:txBody>
      </p:sp>
      <p:sp>
        <p:nvSpPr>
          <p:cNvPr id="156" name="Shape 13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000">
                <a:solidFill>
                  <a:srgbClr val="FFFFFF"/>
                </a:solidFill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lvl1pPr>
          </a:lstStyle>
          <a:p>
            <a:pPr/>
            <a:r>
              <a:t>Empowered University </a:t>
            </a:r>
          </a:p>
        </p:txBody>
      </p:sp>
      <p:sp>
        <p:nvSpPr>
          <p:cNvPr id="157" name="Shape 135"/>
          <p:cNvSpPr txBox="1"/>
          <p:nvPr/>
        </p:nvSpPr>
        <p:spPr>
          <a:xfrm>
            <a:off x="8280400" y="5092698"/>
            <a:ext cx="4241800" cy="508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Session Six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Learn the steps for a:…"/>
          <p:cNvSpPr txBox="1"/>
          <p:nvPr>
            <p:ph type="title"/>
          </p:nvPr>
        </p:nvSpPr>
        <p:spPr>
          <a:xfrm>
            <a:off x="508000" y="2110184"/>
            <a:ext cx="11988800" cy="583578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Learn the steps for a: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 Customer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 Builder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79" descr="Shape 79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311" r="0" b="31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95" name="Cycle for a Custom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Cycle for a Customer</a:t>
            </a:r>
          </a:p>
        </p:txBody>
      </p:sp>
      <p:sp>
        <p:nvSpPr>
          <p:cNvPr id="196" name="Natural Solutions Clas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Natural Solutions Class</a:t>
            </a:r>
          </a:p>
          <a:p>
            <a:pPr/>
            <a:r>
              <a:t>Enroll</a:t>
            </a:r>
          </a:p>
          <a:p>
            <a:pPr/>
            <a:r>
              <a:t>Lifestyle overview</a:t>
            </a:r>
          </a:p>
          <a:p>
            <a:pPr/>
            <a:r>
              <a:t>Empowered Life </a:t>
            </a:r>
          </a:p>
          <a:p>
            <a:pPr/>
            <a:r>
              <a:t>User Group on Facebook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9.png" descr="image9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92900" y="2565400"/>
            <a:ext cx="5842002" cy="6680200"/>
          </a:xfrm>
          <a:prstGeom prst="rect">
            <a:avLst/>
          </a:prstGeom>
        </p:spPr>
      </p:pic>
      <p:sp>
        <p:nvSpPr>
          <p:cNvPr id="199" name="Shape 18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Cycle for a new builder</a:t>
            </a:r>
          </a:p>
        </p:txBody>
      </p:sp>
      <p:sp>
        <p:nvSpPr>
          <p:cNvPr id="200" name="Shape 185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Complete the cycle of a customer</a:t>
            </a:r>
          </a:p>
          <a:p>
            <a:pPr/>
            <a:r>
              <a:t>Business Overview</a:t>
            </a:r>
          </a:p>
          <a:p>
            <a:pPr/>
            <a:r>
              <a:t>Add to builder group</a:t>
            </a:r>
          </a:p>
          <a:p>
            <a:pPr/>
            <a:r>
              <a:t>Direct them to pinned post </a:t>
            </a:r>
          </a:p>
          <a:p>
            <a:pPr/>
            <a:r>
              <a:t>Empowered University </a:t>
            </a:r>
          </a:p>
          <a:p>
            <a:pPr/>
            <a:r>
              <a:t>Empowered Success Monthly Webinars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doterra.com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How to use Empowered Univers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How to use Empowered University </a:t>
            </a:r>
          </a:p>
        </p:txBody>
      </p:sp>
      <p:sp>
        <p:nvSpPr>
          <p:cNvPr id="203" name="Encourage your new builder to watch session 1 vide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Encourage your new builder to watch session 1 video</a:t>
            </a:r>
          </a:p>
          <a:p>
            <a:pPr/>
            <a:r>
              <a:t>Do the Homework for session 1</a:t>
            </a:r>
          </a:p>
          <a:p>
            <a:pPr/>
            <a:r>
              <a:t>Then they need to call you! </a:t>
            </a:r>
          </a:p>
          <a:p>
            <a:pPr/>
            <a:r>
              <a:t>Answer any questions/troubleshoot….move on to session 2!</a:t>
            </a:r>
          </a:p>
          <a:p>
            <a:pPr/>
            <a:r>
              <a:t>Repeat till you do all 6 sessions!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19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When you feel stuck ask….</a:t>
            </a:r>
          </a:p>
        </p:txBody>
      </p:sp>
      <p:sp>
        <p:nvSpPr>
          <p:cNvPr id="206" name="Am I hosting classes/appointment consistently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 I hosting classes/appointment consistently?</a:t>
            </a:r>
          </a:p>
          <a:p>
            <a:pPr/>
            <a:r>
              <a:t>Am I introducing people to essential oils?</a:t>
            </a:r>
          </a:p>
          <a:p>
            <a:pPr/>
            <a:r>
              <a:t>Am I using essential oils? </a:t>
            </a:r>
          </a:p>
          <a:p>
            <a:pPr/>
            <a:r>
              <a:t>Am I giving my dōTERRA Business 3 to 10 hours a week?</a:t>
            </a:r>
          </a:p>
          <a:p>
            <a:pPr/>
            <a:r>
              <a:t>Am I getting on team trainings?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192"/>
          <p:cNvSpPr txBox="1"/>
          <p:nvPr>
            <p:ph type="body" sz="quarter" idx="1"/>
          </p:nvPr>
        </p:nvSpPr>
        <p:spPr>
          <a:xfrm>
            <a:off x="507737" y="969433"/>
            <a:ext cx="5676901" cy="1502900"/>
          </a:xfrm>
          <a:prstGeom prst="rect">
            <a:avLst/>
          </a:prstGeom>
        </p:spPr>
        <p:txBody>
          <a:bodyPr/>
          <a:lstStyle>
            <a:lvl1pPr defTabSz="397256">
              <a:defRPr sz="4352"/>
            </a:lvl1pPr>
          </a:lstStyle>
          <a:p>
            <a:pPr/>
            <a:r>
              <a:t>Commit to 6-12 months!</a:t>
            </a:r>
          </a:p>
        </p:txBody>
      </p:sp>
      <p:pic>
        <p:nvPicPr>
          <p:cNvPr id="209" name="26165940_10212980037288996_395538186582218966_n.jpg" descr="26165940_10212980037288996_395538186582218966_n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647950" y="1732027"/>
            <a:ext cx="4922774" cy="4922774"/>
          </a:xfrm>
          <a:prstGeom prst="rect">
            <a:avLst/>
          </a:prstGeom>
        </p:spPr>
      </p:pic>
      <p:sp>
        <p:nvSpPr>
          <p:cNvPr id="210" name="Shape 194"/>
          <p:cNvSpPr txBox="1"/>
          <p:nvPr>
            <p:ph type="title"/>
          </p:nvPr>
        </p:nvSpPr>
        <p:spPr>
          <a:xfrm>
            <a:off x="84666" y="645351"/>
            <a:ext cx="6979181" cy="68251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Create MASSIVE action!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HIS IS THE TIME!!!  THIS IS YOUR BUSINESS!!  LET'S GO CREATE SOME MAGIC!!!"/>
          <p:cNvSpPr txBox="1"/>
          <p:nvPr>
            <p:ph type="title"/>
          </p:nvPr>
        </p:nvSpPr>
        <p:spPr>
          <a:xfrm>
            <a:off x="763389" y="939535"/>
            <a:ext cx="11733411" cy="772934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THIS IS THE TIME!!!</a:t>
            </a:r>
            <a:br/>
            <a:br/>
            <a:r>
              <a:t>THIS IS YOUR BUSINESS!!</a:t>
            </a:r>
            <a:br/>
            <a:br/>
            <a:r>
              <a:t>LET'S GO CREATE SOME MAGIC!!!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116" descr="Shape 116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400410" y="986172"/>
            <a:ext cx="12485856" cy="7023295"/>
          </a:xfrm>
          <a:prstGeom prst="rect">
            <a:avLst/>
          </a:prstGeom>
        </p:spPr>
      </p:pic>
      <p:sp>
        <p:nvSpPr>
          <p:cNvPr id="215" name="Empowered You ….Beyond Elite"/>
          <p:cNvSpPr txBox="1"/>
          <p:nvPr/>
        </p:nvSpPr>
        <p:spPr>
          <a:xfrm>
            <a:off x="1024520" y="8163983"/>
            <a:ext cx="11237469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FFFFFF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Empowered You ….Beyond Elite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19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Homework</a:t>
            </a:r>
          </a:p>
        </p:txBody>
      </p:sp>
      <p:sp>
        <p:nvSpPr>
          <p:cNvPr id="218" name="Shape 197"/>
          <p:cNvSpPr txBox="1"/>
          <p:nvPr>
            <p:ph type="body" idx="1"/>
          </p:nvPr>
        </p:nvSpPr>
        <p:spPr>
          <a:xfrm>
            <a:off x="508000" y="1629833"/>
            <a:ext cx="11988800" cy="6096001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Watch: How to have a power hour!</a:t>
            </a:r>
          </a:p>
          <a:p>
            <a:pPr/>
            <a:r>
              <a:t>Make sure you are familiar with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doterra.com</a:t>
            </a:r>
            <a:r>
              <a:t> “our advocate” tab! SO much info!</a:t>
            </a:r>
          </a:p>
          <a:p>
            <a:pPr/>
            <a:r>
              <a:t>Be familiar with the policy manual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3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Moving Forward and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Growing a Duplicatable Team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39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MUST!</a:t>
            </a:r>
          </a:p>
        </p:txBody>
      </p:sp>
      <p:pic>
        <p:nvPicPr>
          <p:cNvPr id="162" name="image1.png" descr="image1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635023" y="387353"/>
            <a:ext cx="9984262" cy="5689597"/>
          </a:xfrm>
          <a:prstGeom prst="rect">
            <a:avLst/>
          </a:prstGeom>
        </p:spPr>
      </p:pic>
      <p:sp>
        <p:nvSpPr>
          <p:cNvPr id="163" name="Shape 14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Jump outside of your comfort zone!</a:t>
            </a:r>
          </a:p>
        </p:txBody>
      </p:sp>
      <p:sp>
        <p:nvSpPr>
          <p:cNvPr id="164" name="Shape 142"/>
          <p:cNvSpPr/>
          <p:nvPr>
            <p:ph type="body" idx="14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Do this daily!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2.png" descr="image2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86319" y="5338540"/>
            <a:ext cx="5647588" cy="4184425"/>
          </a:xfrm>
          <a:prstGeom prst="rect">
            <a:avLst/>
          </a:prstGeom>
        </p:spPr>
      </p:pic>
      <p:pic>
        <p:nvPicPr>
          <p:cNvPr id="167" name="image3.png" descr="image3.pn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733561" y="520700"/>
            <a:ext cx="5753104" cy="3860800"/>
          </a:xfrm>
          <a:prstGeom prst="rect">
            <a:avLst/>
          </a:prstGeom>
        </p:spPr>
      </p:pic>
      <p:sp>
        <p:nvSpPr>
          <p:cNvPr id="168" name="Shape 148"/>
          <p:cNvSpPr txBox="1"/>
          <p:nvPr/>
        </p:nvSpPr>
        <p:spPr>
          <a:xfrm>
            <a:off x="980284" y="1981199"/>
            <a:ext cx="4745027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People Centered</a:t>
            </a:r>
          </a:p>
        </p:txBody>
      </p:sp>
      <p:sp>
        <p:nvSpPr>
          <p:cNvPr id="169" name="Shape 149"/>
          <p:cNvSpPr txBox="1"/>
          <p:nvPr/>
        </p:nvSpPr>
        <p:spPr>
          <a:xfrm>
            <a:off x="738596" y="6337297"/>
            <a:ext cx="5228407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Product Centered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5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0" indent="469900">
              <a:buSzTx/>
              <a:buNone/>
            </a:pPr>
            <a:r>
              <a:t>Users need attention</a:t>
            </a:r>
          </a:p>
        </p:txBody>
      </p:sp>
      <p:pic>
        <p:nvPicPr>
          <p:cNvPr id="172" name="image4.png" descr="image4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615729" y="320145"/>
            <a:ext cx="5875440" cy="5875439"/>
          </a:xfrm>
          <a:prstGeom prst="rect">
            <a:avLst/>
          </a:prstGeom>
        </p:spPr>
      </p:pic>
      <p:sp>
        <p:nvSpPr>
          <p:cNvPr id="173" name="Shape 15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Loyal users are the foundation!!</a:t>
            </a:r>
          </a:p>
        </p:txBody>
      </p:sp>
      <p:sp>
        <p:nvSpPr>
          <p:cNvPr id="174" name="Shape 154"/>
          <p:cNvSpPr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56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big question</a:t>
            </a:r>
          </a:p>
        </p:txBody>
      </p:sp>
      <p:pic>
        <p:nvPicPr>
          <p:cNvPr id="177" name="image5.png" descr="image5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91217" y="558798"/>
            <a:ext cx="5842004" cy="8661404"/>
          </a:xfrm>
          <a:prstGeom prst="rect">
            <a:avLst/>
          </a:prstGeom>
        </p:spPr>
      </p:pic>
      <p:sp>
        <p:nvSpPr>
          <p:cNvPr id="178" name="Shape 15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Business or Hobby?</a:t>
            </a:r>
          </a:p>
        </p:txBody>
      </p:sp>
      <p:sp>
        <p:nvSpPr>
          <p:cNvPr id="179" name="Shape 159"/>
          <p:cNvSpPr/>
          <p:nvPr>
            <p:ph type="body" idx="14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2400"/>
            </a:pPr>
            <a:r>
              <a:t>This is a question you have to answer?</a:t>
            </a:r>
          </a:p>
          <a:p>
            <a:pPr marL="0" indent="0">
              <a:spcBef>
                <a:spcPts val="0"/>
              </a:spcBef>
              <a:buSzTx/>
              <a:buNone/>
              <a:defRPr sz="2400"/>
            </a:pPr>
          </a:p>
          <a:p>
            <a:pPr marL="0" indent="0">
              <a:spcBef>
                <a:spcPts val="0"/>
              </a:spcBef>
              <a:buSzTx/>
              <a:buNone/>
              <a:defRPr sz="2400"/>
            </a:pPr>
            <a:r>
              <a:t>Knowing the answer will help you overcome challenges and push through on hard days!</a:t>
            </a:r>
            <a:br/>
          </a:p>
          <a:p>
            <a:pPr marL="0" indent="0">
              <a:spcBef>
                <a:spcPts val="0"/>
              </a:spcBef>
              <a:buSzTx/>
              <a:buNone/>
              <a:defRPr sz="2400"/>
            </a:pPr>
            <a:r>
              <a:t>You are only allowed to quit on a day when you get 5 enrollments!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Natural Solutions Class…"/>
          <p:cNvSpPr txBox="1"/>
          <p:nvPr>
            <p:ph type="body" sz="quarter" idx="1"/>
          </p:nvPr>
        </p:nvSpPr>
        <p:spPr>
          <a:xfrm>
            <a:off x="-3352800" y="12005733"/>
            <a:ext cx="7200900" cy="508001"/>
          </a:xfrm>
          <a:prstGeom prst="rect">
            <a:avLst/>
          </a:prstGeom>
        </p:spPr>
        <p:txBody>
          <a:bodyPr/>
          <a:lstStyle/>
          <a:p>
            <a:pPr defTabSz="233679">
              <a:defRPr sz="960"/>
            </a:pPr>
            <a:r>
              <a:t>Natural Solutions Class</a:t>
            </a:r>
          </a:p>
          <a:p>
            <a:pPr defTabSz="233679">
              <a:defRPr sz="960"/>
            </a:pPr>
          </a:p>
          <a:p>
            <a:pPr defTabSz="233679">
              <a:defRPr sz="960"/>
            </a:pPr>
            <a:r>
              <a:t>Lifestyle Overview</a:t>
            </a:r>
          </a:p>
          <a:p>
            <a:pPr defTabSz="233679">
              <a:defRPr sz="960"/>
            </a:pPr>
          </a:p>
          <a:p>
            <a:pPr defTabSz="233679">
              <a:defRPr sz="960"/>
            </a:pPr>
            <a:r>
              <a:t>Business Overview </a:t>
            </a:r>
          </a:p>
        </p:txBody>
      </p:sp>
      <p:pic>
        <p:nvPicPr>
          <p:cNvPr id="182" name="https_%2F%2Fcdn.evbuc.com%2Fimages%2F40640670%2F18437588961%2F1%2Foriginal.jpg" descr="https_%2F%2Fcdn.evbuc.com%2Fimages%2F40640670%2F18437588961%2F1%2Foriginal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5913" r="0" b="591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3" name="Master THREE Presen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Master THREE Presentations</a:t>
            </a:r>
          </a:p>
        </p:txBody>
      </p:sp>
      <p:sp>
        <p:nvSpPr>
          <p:cNvPr id="184" name="Shape 33"/>
          <p:cNvSpPr/>
          <p:nvPr>
            <p:ph type="body" idx="14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371221" indent="-371221" defTabSz="461518">
              <a:spcBef>
                <a:spcPts val="1800"/>
              </a:spcBef>
              <a:defRPr sz="2844"/>
            </a:pPr>
            <a:r>
              <a:t>Natural Solutions Class</a:t>
            </a:r>
          </a:p>
          <a:p>
            <a:pPr marL="371221" indent="-371221" defTabSz="461518">
              <a:spcBef>
                <a:spcPts val="1800"/>
              </a:spcBef>
              <a:defRPr sz="2844"/>
            </a:pPr>
            <a:r>
              <a:t>Lifestyle Overview</a:t>
            </a:r>
          </a:p>
          <a:p>
            <a:pPr marL="371221" indent="-371221" defTabSz="461518">
              <a:spcBef>
                <a:spcPts val="1800"/>
              </a:spcBef>
              <a:defRPr sz="2844"/>
            </a:pPr>
            <a:r>
              <a:t>Business Overview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How to break down your tim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How to break down your time?</a:t>
            </a:r>
          </a:p>
        </p:txBody>
      </p:sp>
      <p:sp>
        <p:nvSpPr>
          <p:cNvPr id="187" name="80% of your time is doing the “daily power hour” questions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80% of your time is doing the “daily power hour” questions!</a:t>
            </a:r>
          </a:p>
          <a:p>
            <a:pPr/>
            <a:r>
              <a:t>10% Oil &amp; Business Education</a:t>
            </a:r>
          </a:p>
          <a:p>
            <a:pPr/>
            <a:r>
              <a:t>10% Back office &amp; administrative activities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2">
            <a:lumOff val="207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7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Daily Power Hour</a:t>
            </a:r>
          </a:p>
        </p:txBody>
      </p:sp>
      <p:sp>
        <p:nvSpPr>
          <p:cNvPr id="190" name="Shape 174"/>
          <p:cNvSpPr txBox="1"/>
          <p:nvPr>
            <p:ph type="body" idx="1"/>
          </p:nvPr>
        </p:nvSpPr>
        <p:spPr>
          <a:xfrm>
            <a:off x="508000" y="2781300"/>
            <a:ext cx="11988800" cy="6096000"/>
          </a:xfrm>
          <a:prstGeom prst="rect">
            <a:avLst/>
          </a:prstGeom>
        </p:spPr>
        <p:txBody>
          <a:bodyPr/>
          <a:lstStyle/>
          <a:p>
            <a:pPr marL="427608" indent="-427608" defTabSz="531622">
              <a:spcBef>
                <a:spcPts val="2100"/>
              </a:spcBef>
              <a:defRPr sz="3200"/>
            </a:pPr>
            <a:r>
              <a:t>Who do I need to share oils with?</a:t>
            </a:r>
          </a:p>
          <a:p>
            <a:pPr marL="427608" indent="-427608" defTabSz="531622">
              <a:spcBef>
                <a:spcPts val="2100"/>
              </a:spcBef>
              <a:defRPr sz="3200"/>
            </a:pPr>
            <a:r>
              <a:t>Who have I shared oils with that need an invite to a class?</a:t>
            </a:r>
          </a:p>
          <a:p>
            <a:pPr marL="427608" indent="-427608" defTabSz="531622">
              <a:spcBef>
                <a:spcPts val="2100"/>
              </a:spcBef>
              <a:defRPr sz="3200"/>
            </a:pPr>
            <a:r>
              <a:t>Who needs a Lifestyle Overview?</a:t>
            </a:r>
          </a:p>
          <a:p>
            <a:pPr marL="427608" indent="-427608" defTabSz="531622">
              <a:spcBef>
                <a:spcPts val="2100"/>
              </a:spcBef>
              <a:defRPr sz="3200"/>
            </a:pPr>
            <a:r>
              <a:t>Who needs a Business Overview?</a:t>
            </a:r>
          </a:p>
          <a:p>
            <a:pPr marL="427608" indent="-427608" defTabSz="531622">
              <a:spcBef>
                <a:spcPts val="2100"/>
              </a:spcBef>
              <a:defRPr sz="3200"/>
            </a:pPr>
            <a:r>
              <a:t>Do I have new builders going through Empowered University?</a:t>
            </a:r>
          </a:p>
          <a:p>
            <a:pPr marL="427608" indent="-427608" defTabSz="531622">
              <a:spcBef>
                <a:spcPts val="2100"/>
              </a:spcBef>
              <a:defRPr sz="3200"/>
            </a:pPr>
            <a:r>
              <a:t>Do I have seasoned builders needing any guidance?</a:t>
            </a:r>
          </a:p>
          <a:p>
            <a:pPr marL="427608" indent="-427608" defTabSz="531622">
              <a:spcBef>
                <a:spcPts val="2100"/>
              </a:spcBef>
              <a:defRPr sz="3200"/>
            </a:pPr>
            <a:r>
              <a:t>What classes to I need to prepare for?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