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media/image2.jpg" ContentType="image/jpeg"/>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media/image3.jpg" ContentType="image/jpeg"/>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28.jpg" ContentType="image/jpeg"/>
  <Override PartName="/ppt/media/image29.jpg" ContentType="image/jpeg"/>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image41.jpg" ContentType="image/jpeg"/>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5" r:id="rId2"/>
    <p:sldMasterId id="2147483663" r:id="rId3"/>
    <p:sldMasterId id="2147483651" r:id="rId4"/>
  </p:sldMasterIdLst>
  <p:notesMasterIdLst>
    <p:notesMasterId r:id="rId27"/>
  </p:notesMasterIdLst>
  <p:sldIdLst>
    <p:sldId id="258" r:id="rId5"/>
    <p:sldId id="308" r:id="rId6"/>
    <p:sldId id="309" r:id="rId7"/>
    <p:sldId id="312" r:id="rId8"/>
    <p:sldId id="310" r:id="rId9"/>
    <p:sldId id="323" r:id="rId10"/>
    <p:sldId id="314" r:id="rId11"/>
    <p:sldId id="322" r:id="rId12"/>
    <p:sldId id="324" r:id="rId13"/>
    <p:sldId id="332" r:id="rId14"/>
    <p:sldId id="331" r:id="rId15"/>
    <p:sldId id="325" r:id="rId16"/>
    <p:sldId id="326" r:id="rId17"/>
    <p:sldId id="327" r:id="rId18"/>
    <p:sldId id="333" r:id="rId19"/>
    <p:sldId id="328" r:id="rId20"/>
    <p:sldId id="329" r:id="rId21"/>
    <p:sldId id="319" r:id="rId22"/>
    <p:sldId id="318" r:id="rId23"/>
    <p:sldId id="335" r:id="rId24"/>
    <p:sldId id="334" r:id="rId25"/>
    <p:sldId id="277" r:id="rId2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562">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10C2"/>
    <a:srgbClr val="1A5E85"/>
    <a:srgbClr val="68328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3960" autoAdjust="0"/>
  </p:normalViewPr>
  <p:slideViewPr>
    <p:cSldViewPr snapToGrid="0" snapToObjects="1">
      <p:cViewPr varScale="1">
        <p:scale>
          <a:sx n="71" d="100"/>
          <a:sy n="71" d="100"/>
        </p:scale>
        <p:origin x="-1736" y="-104"/>
      </p:cViewPr>
      <p:guideLst>
        <p:guide orient="horz" pos="1562"/>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notesMaster" Target="notesMasters/notesMaster1.xml"/><Relationship Id="rId28" Type="http://schemas.openxmlformats.org/officeDocument/2006/relationships/printerSettings" Target="printerSettings/printerSettings1.bin"/><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5230BD1-79CA-2E4D-ABC1-7249BF8A2EBE}" type="datetimeFigureOut">
              <a:rPr lang="en-US" smtClean="0"/>
              <a:t>5/3/18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9B9015-CE59-C549-A266-23F528FB5A21}" type="slidenum">
              <a:rPr lang="en-US" smtClean="0"/>
              <a:t>‹#›</a:t>
            </a:fld>
            <a:endParaRPr lang="en-US"/>
          </a:p>
        </p:txBody>
      </p:sp>
    </p:spTree>
    <p:extLst>
      <p:ext uri="{BB962C8B-B14F-4D97-AF65-F5344CB8AC3E}">
        <p14:creationId xmlns:p14="http://schemas.microsoft.com/office/powerpoint/2010/main" val="384383002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Introduce</a:t>
            </a:r>
            <a:r>
              <a:rPr lang="en-US" baseline="0" dirty="0" smtClean="0"/>
              <a:t> myself</a:t>
            </a:r>
          </a:p>
          <a:p>
            <a:r>
              <a:rPr lang="en-US" baseline="0" dirty="0" smtClean="0"/>
              <a:t>Briefly tell story of where I came from</a:t>
            </a:r>
          </a:p>
          <a:p>
            <a:pPr marL="171450" indent="-171450">
              <a:buFontTx/>
              <a:buChar char="•"/>
            </a:pPr>
            <a:r>
              <a:rPr lang="en-US" baseline="0" dirty="0" smtClean="0"/>
              <a:t>College business teacher</a:t>
            </a:r>
          </a:p>
          <a:p>
            <a:pPr marL="171450" indent="-171450">
              <a:buFontTx/>
              <a:buChar char="•"/>
            </a:pPr>
            <a:r>
              <a:rPr lang="en-US" baseline="0" dirty="0" smtClean="0"/>
              <a:t>Started in Direct Sales 21 years ago because of health issues &amp; home based aspect</a:t>
            </a:r>
          </a:p>
          <a:p>
            <a:pPr marL="171450" indent="-171450">
              <a:buFontTx/>
              <a:buChar char="•"/>
            </a:pPr>
            <a:r>
              <a:rPr lang="en-US" baseline="0" dirty="0" smtClean="0"/>
              <a:t>Roller coaster ride </a:t>
            </a:r>
          </a:p>
          <a:p>
            <a:pPr marL="171450" indent="-171450">
              <a:buFontTx/>
              <a:buChar char="•"/>
            </a:pPr>
            <a:r>
              <a:rPr lang="en-US" baseline="0" dirty="0" smtClean="0"/>
              <a:t>I got into </a:t>
            </a:r>
            <a:r>
              <a:rPr lang="en-US" baseline="0" dirty="0" err="1" smtClean="0"/>
              <a:t>doTERRA</a:t>
            </a:r>
            <a:r>
              <a:rPr lang="en-US" baseline="0" dirty="0" smtClean="0"/>
              <a:t> for the products, especially the LLV</a:t>
            </a:r>
          </a:p>
          <a:p>
            <a:pPr marL="171450" indent="-171450">
              <a:buFontTx/>
              <a:buChar char="•"/>
            </a:pPr>
            <a:r>
              <a:rPr lang="en-US" baseline="0" dirty="0" smtClean="0"/>
              <a:t>After experiencing product results and being extremely impressed with ownership,  I decided to build </a:t>
            </a:r>
            <a:r>
              <a:rPr lang="en-US" baseline="0" dirty="0" err="1" smtClean="0"/>
              <a:t>doTERRA</a:t>
            </a:r>
            <a:r>
              <a:rPr lang="en-US" baseline="0" dirty="0" smtClean="0"/>
              <a:t>.</a:t>
            </a:r>
          </a:p>
          <a:p>
            <a:pPr marL="171450" indent="-171450">
              <a:buFontTx/>
              <a:buChar char="•"/>
            </a:pPr>
            <a:r>
              <a:rPr lang="en-US" baseline="0" dirty="0" smtClean="0"/>
              <a:t>I was determined to build it RIGHT</a:t>
            </a:r>
            <a:r>
              <a:rPr lang="mr-IN" baseline="0" dirty="0" smtClean="0"/>
              <a:t>…</a:t>
            </a:r>
            <a:r>
              <a:rPr lang="en-US" baseline="0" dirty="0" smtClean="0"/>
              <a:t>one person at a time and focus on helping them improve their health (the right reasons).</a:t>
            </a:r>
            <a:endParaRPr lang="en-US" dirty="0"/>
          </a:p>
        </p:txBody>
      </p:sp>
      <p:sp>
        <p:nvSpPr>
          <p:cNvPr id="4" name="Slide Number Placeholder 3"/>
          <p:cNvSpPr>
            <a:spLocks noGrp="1"/>
          </p:cNvSpPr>
          <p:nvPr>
            <p:ph type="sldNum" sz="quarter" idx="10"/>
          </p:nvPr>
        </p:nvSpPr>
        <p:spPr/>
        <p:txBody>
          <a:bodyPr/>
          <a:lstStyle/>
          <a:p>
            <a:fld id="{979B9015-CE59-C549-A266-23F528FB5A21}" type="slidenum">
              <a:rPr lang="en-US" smtClean="0"/>
              <a:t>1</a:t>
            </a:fld>
            <a:endParaRPr lang="en-US"/>
          </a:p>
        </p:txBody>
      </p:sp>
    </p:spTree>
    <p:extLst>
      <p:ext uri="{BB962C8B-B14F-4D97-AF65-F5344CB8AC3E}">
        <p14:creationId xmlns:p14="http://schemas.microsoft.com/office/powerpoint/2010/main" val="24714607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r>
              <a:rPr lang="en-US" baseline="0" dirty="0" smtClean="0"/>
              <a:t>UNIQUELY INFUSED WITH ESSENTIAL OILS…help clean out the cell receptors so your cells can communicate better with each other</a:t>
            </a:r>
          </a:p>
          <a:p>
            <a:pPr marL="0" indent="0">
              <a:buNone/>
            </a:pPr>
            <a:endParaRPr lang="en-US" baseline="0" dirty="0" smtClean="0"/>
          </a:p>
          <a:p>
            <a:pPr marL="0" indent="0">
              <a:buNone/>
            </a:pPr>
            <a:r>
              <a:rPr lang="en-US" baseline="0" dirty="0" smtClean="0"/>
              <a:t>30-day guarantee</a:t>
            </a:r>
            <a:r>
              <a:rPr lang="mr-IN" baseline="0" dirty="0" smtClean="0"/>
              <a:t>…</a:t>
            </a:r>
            <a:r>
              <a:rPr lang="en-US" baseline="0" dirty="0" smtClean="0"/>
              <a:t>but give it 120 days (red blood cell cycle)</a:t>
            </a:r>
          </a:p>
          <a:p>
            <a:pPr marL="0" indent="0">
              <a:buNone/>
            </a:pPr>
            <a:endParaRPr lang="en-US" baseline="0" dirty="0" smtClean="0"/>
          </a:p>
        </p:txBody>
      </p:sp>
      <p:sp>
        <p:nvSpPr>
          <p:cNvPr id="4" name="Slide Number Placeholder 3"/>
          <p:cNvSpPr>
            <a:spLocks noGrp="1"/>
          </p:cNvSpPr>
          <p:nvPr>
            <p:ph type="sldNum" sz="quarter" idx="10"/>
          </p:nvPr>
        </p:nvSpPr>
        <p:spPr/>
        <p:txBody>
          <a:bodyPr/>
          <a:lstStyle/>
          <a:p>
            <a:fld id="{EE6F6288-4970-4A39-92E4-E1BD65BDB436}" type="slidenum">
              <a:rPr lang="en-US" smtClean="0"/>
              <a:t>10</a:t>
            </a:fld>
            <a:endParaRPr lang="en-US"/>
          </a:p>
        </p:txBody>
      </p:sp>
    </p:spTree>
    <p:extLst>
      <p:ext uri="{BB962C8B-B14F-4D97-AF65-F5344CB8AC3E}">
        <p14:creationId xmlns:p14="http://schemas.microsoft.com/office/powerpoint/2010/main" val="41176098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Less</a:t>
            </a:r>
            <a:r>
              <a:rPr lang="en-US" baseline="0" dirty="0" smtClean="0"/>
              <a:t> is more as far as information</a:t>
            </a:r>
            <a:endParaRPr lang="en-US" dirty="0" smtClean="0"/>
          </a:p>
          <a:p>
            <a:r>
              <a:rPr lang="en-US" dirty="0" smtClean="0"/>
              <a:t>We have lots of resources…an</a:t>
            </a:r>
            <a:r>
              <a:rPr lang="en-US" baseline="0" dirty="0" smtClean="0"/>
              <a:t> entire pamphlet, online resources for the LLV</a:t>
            </a:r>
          </a:p>
          <a:p>
            <a:r>
              <a:rPr lang="en-US" baseline="0" dirty="0" smtClean="0"/>
              <a:t>In this presentation, we KEEP IT SIMPLE!</a:t>
            </a:r>
          </a:p>
          <a:p>
            <a:endParaRPr lang="en-US" baseline="0" dirty="0" smtClean="0"/>
          </a:p>
          <a:p>
            <a:pPr marL="0" indent="0">
              <a:buNone/>
            </a:pPr>
            <a:r>
              <a:rPr lang="en-US" baseline="0" dirty="0" err="1" smtClean="0"/>
              <a:t>MicroPlex</a:t>
            </a:r>
            <a:r>
              <a:rPr lang="en-US" baseline="0" dirty="0" smtClean="0"/>
              <a:t> </a:t>
            </a:r>
            <a:r>
              <a:rPr lang="en-US" baseline="0" dirty="0" err="1" smtClean="0"/>
              <a:t>VMz</a:t>
            </a:r>
            <a:r>
              <a:rPr lang="en-US" baseline="0" dirty="0" smtClean="0"/>
              <a:t> – from whole food sources, vitamins and 72 trace minerals (minerals tell the vitamins what to do)</a:t>
            </a:r>
          </a:p>
          <a:p>
            <a:pPr marL="0" indent="0">
              <a:buNone/>
            </a:pPr>
            <a:r>
              <a:rPr lang="en-US" baseline="0" dirty="0" smtClean="0"/>
              <a:t> </a:t>
            </a:r>
            <a:r>
              <a:rPr lang="en-US" baseline="0" dirty="0" err="1" smtClean="0"/>
              <a:t>xEOmega</a:t>
            </a:r>
            <a:r>
              <a:rPr lang="en-US" baseline="0" dirty="0" smtClean="0"/>
              <a:t> – nourishment for your brain (80% fat), supports cardiovascular system, supports digestive system, clean fuel for your body to burn</a:t>
            </a:r>
          </a:p>
          <a:p>
            <a:pPr marL="0" indent="0">
              <a:buNone/>
            </a:pPr>
            <a:r>
              <a:rPr lang="en-US" dirty="0" smtClean="0"/>
              <a:t>Alph</a:t>
            </a:r>
            <a:r>
              <a:rPr lang="en-US" baseline="0" dirty="0" smtClean="0"/>
              <a:t>a CRS+ - grape seed extract, pine bark extract, resveratrol, </a:t>
            </a:r>
            <a:r>
              <a:rPr lang="en-US" baseline="0" dirty="0" err="1" smtClean="0"/>
              <a:t>tumeric</a:t>
            </a:r>
            <a:r>
              <a:rPr lang="en-US" baseline="0" dirty="0" smtClean="0"/>
              <a:t>, gingko </a:t>
            </a:r>
            <a:r>
              <a:rPr lang="en-US" baseline="0" dirty="0" err="1" smtClean="0"/>
              <a:t>biloba</a:t>
            </a:r>
            <a:r>
              <a:rPr lang="en-US" baseline="0" dirty="0" smtClean="0"/>
              <a:t>, </a:t>
            </a:r>
            <a:r>
              <a:rPr lang="en-US" baseline="0" dirty="0" err="1" smtClean="0"/>
              <a:t>CoEnzyme</a:t>
            </a:r>
            <a:r>
              <a:rPr lang="en-US" baseline="0" dirty="0" smtClean="0"/>
              <a:t> Q10…and more!</a:t>
            </a:r>
          </a:p>
          <a:p>
            <a:endParaRPr lang="en-US" baseline="0" dirty="0" smtClean="0"/>
          </a:p>
        </p:txBody>
      </p:sp>
      <p:sp>
        <p:nvSpPr>
          <p:cNvPr id="4" name="Slide Number Placeholder 3"/>
          <p:cNvSpPr>
            <a:spLocks noGrp="1"/>
          </p:cNvSpPr>
          <p:nvPr>
            <p:ph type="sldNum" sz="quarter" idx="10"/>
          </p:nvPr>
        </p:nvSpPr>
        <p:spPr/>
        <p:txBody>
          <a:bodyPr/>
          <a:lstStyle/>
          <a:p>
            <a:fld id="{979B9015-CE59-C549-A266-23F528FB5A21}" type="slidenum">
              <a:rPr lang="en-US" smtClean="0"/>
              <a:t>11</a:t>
            </a:fld>
            <a:endParaRPr lang="en-US"/>
          </a:p>
        </p:txBody>
      </p:sp>
    </p:spTree>
    <p:extLst>
      <p:ext uri="{BB962C8B-B14F-4D97-AF65-F5344CB8AC3E}">
        <p14:creationId xmlns:p14="http://schemas.microsoft.com/office/powerpoint/2010/main" val="7421228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r>
              <a:rPr lang="en-US" dirty="0" smtClean="0"/>
              <a:t>ADDRESS PRICING</a:t>
            </a:r>
          </a:p>
          <a:p>
            <a:pPr marL="171450" indent="-171450">
              <a:buFontTx/>
              <a:buChar char="•"/>
            </a:pPr>
            <a:r>
              <a:rPr lang="en-US" dirty="0" smtClean="0"/>
              <a:t>My friend…scientist</a:t>
            </a:r>
            <a:r>
              <a:rPr lang="en-US" baseline="0" dirty="0" smtClean="0"/>
              <a:t>:  At least $650</a:t>
            </a:r>
          </a:p>
          <a:p>
            <a:pPr marL="171450" indent="-171450">
              <a:buFontTx/>
              <a:buChar char="•"/>
            </a:pPr>
            <a:r>
              <a:rPr lang="en-US" baseline="0" dirty="0" smtClean="0"/>
              <a:t>Buy separately at Retail:  </a:t>
            </a:r>
            <a:r>
              <a:rPr lang="en-US" baseline="0" dirty="0" err="1" smtClean="0"/>
              <a:t>Approx</a:t>
            </a:r>
            <a:r>
              <a:rPr lang="en-US" baseline="0" dirty="0" smtClean="0"/>
              <a:t> $200</a:t>
            </a:r>
          </a:p>
          <a:p>
            <a:pPr marL="171450" indent="-171450">
              <a:buFontTx/>
              <a:buChar char="•"/>
            </a:pPr>
            <a:r>
              <a:rPr lang="en-US" baseline="0" dirty="0" smtClean="0"/>
              <a:t>Buy separately at Wholesale:  </a:t>
            </a:r>
            <a:r>
              <a:rPr lang="en-US" baseline="0" dirty="0" err="1" smtClean="0"/>
              <a:t>Approx</a:t>
            </a:r>
            <a:r>
              <a:rPr lang="en-US" baseline="0" dirty="0" smtClean="0"/>
              <a:t> $150</a:t>
            </a:r>
          </a:p>
          <a:p>
            <a:pPr marL="171450" indent="-171450">
              <a:buFontTx/>
              <a:buChar char="•"/>
            </a:pPr>
            <a:r>
              <a:rPr lang="en-US" baseline="0" dirty="0" smtClean="0"/>
              <a:t>Buy as a Pack:  $79.50!</a:t>
            </a:r>
            <a:endParaRPr lang="en-US" dirty="0" smtClean="0"/>
          </a:p>
          <a:p>
            <a:pPr marL="0" indent="0">
              <a:buNone/>
            </a:pPr>
            <a:endParaRPr lang="en-US" dirty="0" smtClean="0"/>
          </a:p>
          <a:p>
            <a:pPr marL="0" indent="0">
              <a:buNone/>
            </a:pPr>
            <a:r>
              <a:rPr lang="en-US" dirty="0" smtClean="0"/>
              <a:t>One month’s supply for a 150-pound</a:t>
            </a:r>
            <a:r>
              <a:rPr lang="en-US" baseline="0" dirty="0" smtClean="0"/>
              <a:t> adult</a:t>
            </a:r>
          </a:p>
          <a:p>
            <a:pPr marL="0" indent="0">
              <a:buNone/>
            </a:pPr>
            <a:r>
              <a:rPr lang="en-US" baseline="0" dirty="0" smtClean="0"/>
              <a:t>30-day money back guarantee</a:t>
            </a:r>
          </a:p>
          <a:p>
            <a:pPr marL="0" indent="0">
              <a:buNone/>
            </a:pPr>
            <a:r>
              <a:rPr lang="en-US" baseline="0" dirty="0" smtClean="0"/>
              <a:t>My suggestion is to give it at least 120 days (4 months) – the red blood cell cycle is 120 days!</a:t>
            </a:r>
          </a:p>
          <a:p>
            <a:pPr marL="0" indent="0">
              <a:buNone/>
            </a:pPr>
            <a:r>
              <a:rPr lang="en-US" baseline="0" dirty="0" smtClean="0"/>
              <a:t>Wellness Inventory – write down everything you have going on inside/outside and physical/emotional</a:t>
            </a:r>
          </a:p>
          <a:p>
            <a:pPr marL="0" indent="0">
              <a:buNone/>
            </a:pPr>
            <a:r>
              <a:rPr lang="en-US" baseline="0" dirty="0" smtClean="0"/>
              <a:t>OR Wellness Consult from Live Guide</a:t>
            </a:r>
          </a:p>
          <a:p>
            <a:pPr marL="0" indent="0">
              <a:buNone/>
            </a:pPr>
            <a:endParaRPr lang="en-US" baseline="0" dirty="0" smtClean="0"/>
          </a:p>
          <a:p>
            <a:pPr marL="0" indent="0">
              <a:buNone/>
            </a:pPr>
            <a:r>
              <a:rPr lang="en-US" baseline="0" dirty="0" smtClean="0"/>
              <a:t>Expectations of person who is inviting</a:t>
            </a:r>
          </a:p>
          <a:p>
            <a:pPr marL="0" indent="0">
              <a:buNone/>
            </a:pPr>
            <a:r>
              <a:rPr lang="en-US" baseline="0" dirty="0" smtClean="0"/>
              <a:t>2-day shipping</a:t>
            </a:r>
          </a:p>
          <a:p>
            <a:pPr marL="0" indent="0">
              <a:buNone/>
            </a:pPr>
            <a:endParaRPr lang="en-US" baseline="0" dirty="0" smtClean="0"/>
          </a:p>
          <a:p>
            <a:pPr marL="0" indent="0">
              <a:buNone/>
            </a:pPr>
            <a:r>
              <a:rPr lang="en-US" dirty="0" smtClean="0"/>
              <a:t>Change</a:t>
            </a:r>
            <a:r>
              <a:rPr lang="en-US" baseline="0" dirty="0" smtClean="0"/>
              <a:t> your lifestyle and give your body the resources it needs to do the job it is designed to do.</a:t>
            </a:r>
            <a:endParaRPr lang="en-US" dirty="0"/>
          </a:p>
        </p:txBody>
      </p:sp>
      <p:sp>
        <p:nvSpPr>
          <p:cNvPr id="4" name="Slide Number Placeholder 3"/>
          <p:cNvSpPr>
            <a:spLocks noGrp="1"/>
          </p:cNvSpPr>
          <p:nvPr>
            <p:ph type="sldNum" sz="quarter" idx="10"/>
          </p:nvPr>
        </p:nvSpPr>
        <p:spPr/>
        <p:txBody>
          <a:bodyPr/>
          <a:lstStyle/>
          <a:p>
            <a:fld id="{EE6F6288-4970-4A39-92E4-E1BD65BDB436}" type="slidenum">
              <a:rPr lang="en-US" smtClean="0"/>
              <a:t>12</a:t>
            </a:fld>
            <a:endParaRPr lang="en-US"/>
          </a:p>
        </p:txBody>
      </p:sp>
    </p:spTree>
    <p:extLst>
      <p:ext uri="{BB962C8B-B14F-4D97-AF65-F5344CB8AC3E}">
        <p14:creationId xmlns:p14="http://schemas.microsoft.com/office/powerpoint/2010/main" val="41176098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2</a:t>
            </a:r>
            <a:r>
              <a:rPr lang="en-US" baseline="0" dirty="0" smtClean="0"/>
              <a:t> to 3 health bowel movements a day</a:t>
            </a:r>
          </a:p>
          <a:p>
            <a:pPr marL="0" indent="0">
              <a:buNone/>
            </a:pPr>
            <a:r>
              <a:rPr lang="en-US" baseline="0" dirty="0" smtClean="0"/>
              <a:t>Average person in our country has 2 to 3 a week</a:t>
            </a:r>
          </a:p>
          <a:p>
            <a:pPr marL="0" indent="0">
              <a:buNone/>
            </a:pPr>
            <a:endParaRPr lang="en-US" dirty="0" smtClean="0"/>
          </a:p>
          <a:p>
            <a:pPr marL="0" indent="0">
              <a:buFontTx/>
              <a:buNone/>
            </a:pPr>
            <a:endParaRPr lang="en-US" baseline="0" dirty="0" smtClean="0"/>
          </a:p>
        </p:txBody>
      </p:sp>
      <p:sp>
        <p:nvSpPr>
          <p:cNvPr id="4" name="Slide Number Placeholder 3"/>
          <p:cNvSpPr>
            <a:spLocks noGrp="1"/>
          </p:cNvSpPr>
          <p:nvPr>
            <p:ph type="sldNum" sz="quarter" idx="10"/>
          </p:nvPr>
        </p:nvSpPr>
        <p:spPr/>
        <p:txBody>
          <a:bodyPr/>
          <a:lstStyle/>
          <a:p>
            <a:fld id="{7B3A6295-7A93-420A-BBD3-E54DE51124A1}" type="slidenum">
              <a:rPr lang="en-US" smtClean="0"/>
              <a:t>13</a:t>
            </a:fld>
            <a:endParaRPr lang="en-US"/>
          </a:p>
        </p:txBody>
      </p:sp>
    </p:spTree>
    <p:extLst>
      <p:ext uri="{BB962C8B-B14F-4D97-AF65-F5344CB8AC3E}">
        <p14:creationId xmlns:p14="http://schemas.microsoft.com/office/powerpoint/2010/main" val="6384787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r>
              <a:rPr lang="en-US" dirty="0" smtClean="0"/>
              <a:t>We</a:t>
            </a:r>
            <a:r>
              <a:rPr lang="en-US" baseline="0" dirty="0" smtClean="0"/>
              <a:t> have an entire line of digestive products, but today we are going to focus on two of these that everyone should be taking</a:t>
            </a:r>
            <a:endParaRPr lang="en-US" dirty="0"/>
          </a:p>
        </p:txBody>
      </p:sp>
      <p:sp>
        <p:nvSpPr>
          <p:cNvPr id="4" name="Slide Number Placeholder 3"/>
          <p:cNvSpPr>
            <a:spLocks noGrp="1"/>
          </p:cNvSpPr>
          <p:nvPr>
            <p:ph type="sldNum" sz="quarter" idx="10"/>
          </p:nvPr>
        </p:nvSpPr>
        <p:spPr/>
        <p:txBody>
          <a:bodyPr/>
          <a:lstStyle/>
          <a:p>
            <a:fld id="{EE6F6288-4970-4A39-92E4-E1BD65BDB436}" type="slidenum">
              <a:rPr lang="en-US" smtClean="0"/>
              <a:t>14</a:t>
            </a:fld>
            <a:endParaRPr lang="en-US"/>
          </a:p>
        </p:txBody>
      </p:sp>
    </p:spTree>
    <p:extLst>
      <p:ext uri="{BB962C8B-B14F-4D97-AF65-F5344CB8AC3E}">
        <p14:creationId xmlns:p14="http://schemas.microsoft.com/office/powerpoint/2010/main" val="41176098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r>
              <a:rPr lang="en-US" dirty="0" smtClean="0"/>
              <a:t>Start</a:t>
            </a:r>
            <a:r>
              <a:rPr lang="en-US" baseline="0" dirty="0" smtClean="0"/>
              <a:t> with these digestive products</a:t>
            </a:r>
          </a:p>
          <a:p>
            <a:pPr marL="0" indent="0">
              <a:buNone/>
            </a:pPr>
            <a:endParaRPr lang="en-US" baseline="0" dirty="0" smtClean="0"/>
          </a:p>
          <a:p>
            <a:pPr marL="0" indent="0">
              <a:buNone/>
            </a:pPr>
            <a:endParaRPr lang="en-US" dirty="0"/>
          </a:p>
        </p:txBody>
      </p:sp>
      <p:sp>
        <p:nvSpPr>
          <p:cNvPr id="4" name="Slide Number Placeholder 3"/>
          <p:cNvSpPr>
            <a:spLocks noGrp="1"/>
          </p:cNvSpPr>
          <p:nvPr>
            <p:ph type="sldNum" sz="quarter" idx="10"/>
          </p:nvPr>
        </p:nvSpPr>
        <p:spPr/>
        <p:txBody>
          <a:bodyPr/>
          <a:lstStyle/>
          <a:p>
            <a:fld id="{EE6F6288-4970-4A39-92E4-E1BD65BDB436}" type="slidenum">
              <a:rPr lang="en-US" smtClean="0"/>
              <a:t>15</a:t>
            </a:fld>
            <a:endParaRPr lang="en-US"/>
          </a:p>
        </p:txBody>
      </p:sp>
    </p:spTree>
    <p:extLst>
      <p:ext uri="{BB962C8B-B14F-4D97-AF65-F5344CB8AC3E}">
        <p14:creationId xmlns:p14="http://schemas.microsoft.com/office/powerpoint/2010/main" val="41176098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aseline="0" dirty="0" smtClean="0"/>
              <a:t>PRODUCT GUIDE</a:t>
            </a:r>
          </a:p>
          <a:p>
            <a:r>
              <a:rPr lang="en-US" baseline="0" dirty="0" smtClean="0"/>
              <a:t>LRP – The Smartest Way to Buy</a:t>
            </a:r>
          </a:p>
          <a:p>
            <a:r>
              <a:rPr lang="en-US" baseline="0" dirty="0" smtClean="0"/>
              <a:t>LRP – Additional special pricing</a:t>
            </a:r>
          </a:p>
          <a:p>
            <a:endParaRPr lang="en-US" baseline="0" dirty="0" smtClean="0"/>
          </a:p>
        </p:txBody>
      </p:sp>
      <p:sp>
        <p:nvSpPr>
          <p:cNvPr id="4" name="Slide Number Placeholder 3"/>
          <p:cNvSpPr>
            <a:spLocks noGrp="1"/>
          </p:cNvSpPr>
          <p:nvPr>
            <p:ph type="sldNum" sz="quarter" idx="10"/>
          </p:nvPr>
        </p:nvSpPr>
        <p:spPr/>
        <p:txBody>
          <a:bodyPr/>
          <a:lstStyle/>
          <a:p>
            <a:fld id="{EE6F6288-4970-4A39-92E4-E1BD65BDB436}" type="slidenum">
              <a:rPr lang="en-US" smtClean="0"/>
              <a:t>16</a:t>
            </a:fld>
            <a:endParaRPr lang="en-US"/>
          </a:p>
        </p:txBody>
      </p:sp>
    </p:spTree>
    <p:extLst>
      <p:ext uri="{BB962C8B-B14F-4D97-AF65-F5344CB8AC3E}">
        <p14:creationId xmlns:p14="http://schemas.microsoft.com/office/powerpoint/2010/main" val="41176098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r>
              <a:rPr lang="en-US" dirty="0" smtClean="0"/>
              <a:t>REDUCE</a:t>
            </a:r>
            <a:r>
              <a:rPr lang="en-US" baseline="0" dirty="0" smtClean="0"/>
              <a:t> TOXIC LOAD</a:t>
            </a:r>
          </a:p>
          <a:p>
            <a:pPr marL="0" indent="0">
              <a:buNone/>
            </a:pPr>
            <a:endParaRPr lang="en-US" baseline="0" dirty="0" smtClean="0"/>
          </a:p>
          <a:p>
            <a:pPr marL="0" indent="0">
              <a:buNone/>
            </a:pPr>
            <a:r>
              <a:rPr lang="en-US" dirty="0" smtClean="0"/>
              <a:t>Products</a:t>
            </a:r>
            <a:r>
              <a:rPr lang="en-US" baseline="0" dirty="0" smtClean="0"/>
              <a:t> we use every day…from a company we can trust!</a:t>
            </a:r>
          </a:p>
          <a:p>
            <a:pPr marL="0" indent="0">
              <a:buNone/>
            </a:pPr>
            <a:r>
              <a:rPr lang="en-US" baseline="0" dirty="0" smtClean="0"/>
              <a:t>Reallocate your purchases from the stores to your own wholesale account.</a:t>
            </a:r>
          </a:p>
          <a:p>
            <a:pPr marL="0" indent="0">
              <a:buNone/>
            </a:pPr>
            <a:endParaRPr lang="en-US" baseline="0" dirty="0" smtClean="0"/>
          </a:p>
          <a:p>
            <a:r>
              <a:rPr lang="en-US" dirty="0" smtClean="0"/>
              <a:t>GET</a:t>
            </a:r>
            <a:r>
              <a:rPr lang="en-US" baseline="0" dirty="0" smtClean="0"/>
              <a:t> THEM THINKING!</a:t>
            </a:r>
          </a:p>
          <a:p>
            <a:r>
              <a:rPr lang="en-US" dirty="0" smtClean="0"/>
              <a:t>ASK</a:t>
            </a:r>
            <a:r>
              <a:rPr lang="en-US" baseline="0" dirty="0" smtClean="0"/>
              <a:t> QUESTIONS:</a:t>
            </a:r>
          </a:p>
          <a:p>
            <a:pPr marL="171450" indent="-171450">
              <a:buFontTx/>
              <a:buChar char="•"/>
            </a:pPr>
            <a:r>
              <a:rPr lang="en-US" baseline="0" dirty="0" smtClean="0"/>
              <a:t>Do you brush your teeth?  Check the label…”Do not ingest.  Keep away from children.  Call Poison Control if ingested.”  WHY ARE YOU PUTTING THIS IN YOUR MOUTH?</a:t>
            </a:r>
          </a:p>
          <a:p>
            <a:pPr marL="171450" indent="-171450">
              <a:buFontTx/>
              <a:buChar char="•"/>
            </a:pPr>
            <a:r>
              <a:rPr lang="en-US" baseline="0" dirty="0" smtClean="0"/>
              <a:t>Do you wash your hair?  Check the label…sodium laurel sulfate?  One of the most toxic, proven-to-cause-cancer chemicals known to mankind.</a:t>
            </a:r>
          </a:p>
          <a:p>
            <a:pPr marL="171450" indent="-171450">
              <a:buFontTx/>
              <a:buChar char="•"/>
            </a:pPr>
            <a:r>
              <a:rPr lang="en-US" baseline="0" dirty="0" smtClean="0"/>
              <a:t>Do you use skincare?  </a:t>
            </a:r>
            <a:r>
              <a:rPr lang="en-US" baseline="0" dirty="0" err="1" smtClean="0"/>
              <a:t>doTERRA’s</a:t>
            </a:r>
            <a:r>
              <a:rPr lang="en-US" baseline="0" dirty="0" smtClean="0"/>
              <a:t> skincare does not have any of the 10 “DO NOT TOUCH” INGREDIENTS.</a:t>
            </a:r>
          </a:p>
          <a:p>
            <a:pPr marL="171450" indent="-171450">
              <a:buFontTx/>
              <a:buChar char="•"/>
            </a:pPr>
            <a:r>
              <a:rPr lang="en-US" baseline="0" dirty="0" smtClean="0"/>
              <a:t>Do you wash your clothes?  </a:t>
            </a:r>
            <a:r>
              <a:rPr lang="en-US" baseline="0" dirty="0" err="1" smtClean="0"/>
              <a:t>doTERRA</a:t>
            </a:r>
            <a:r>
              <a:rPr lang="en-US" baseline="0" dirty="0" smtClean="0"/>
              <a:t> Laundry Detergent was compared against all major brands on different types of stains.  Will not break down fibers and will not put harmful chemicals into your body and into the environment.</a:t>
            </a:r>
          </a:p>
          <a:p>
            <a:pPr marL="171450" indent="-171450">
              <a:buFontTx/>
              <a:buChar char="•"/>
            </a:pPr>
            <a:r>
              <a:rPr lang="en-US" baseline="0" dirty="0" smtClean="0"/>
              <a:t>Foaming Hand Wash – no </a:t>
            </a:r>
            <a:r>
              <a:rPr lang="en-US" baseline="0" dirty="0" err="1" smtClean="0"/>
              <a:t>triclosan</a:t>
            </a:r>
            <a:r>
              <a:rPr lang="en-US" baseline="0" dirty="0" smtClean="0"/>
              <a:t> (banned in Minnesota</a:t>
            </a:r>
            <a:r>
              <a:rPr lang="mr-IN" baseline="0" dirty="0" smtClean="0"/>
              <a:t>…</a:t>
            </a:r>
            <a:r>
              <a:rPr lang="en-US" baseline="0" dirty="0" smtClean="0"/>
              <a:t>because it was breeding </a:t>
            </a:r>
            <a:r>
              <a:rPr lang="en-US" baseline="0" dirty="0" err="1" smtClean="0"/>
              <a:t>antiobiotic</a:t>
            </a:r>
            <a:r>
              <a:rPr lang="en-US" baseline="0" dirty="0" smtClean="0"/>
              <a:t>-resistant bacteria in people’s bodies)</a:t>
            </a:r>
          </a:p>
          <a:p>
            <a:pPr marL="171450" indent="-171450">
              <a:buFontTx/>
              <a:buChar char="•"/>
            </a:pPr>
            <a:r>
              <a:rPr lang="en-US" baseline="0" dirty="0" smtClean="0"/>
              <a:t>Do you clean your house?  (John Travolta &amp; Kelly Preston’s son’s story)</a:t>
            </a:r>
          </a:p>
          <a:p>
            <a:pPr marL="0" indent="0">
              <a:buNone/>
            </a:pPr>
            <a:endParaRPr lang="en-US" dirty="0"/>
          </a:p>
        </p:txBody>
      </p:sp>
      <p:sp>
        <p:nvSpPr>
          <p:cNvPr id="4" name="Slide Number Placeholder 3"/>
          <p:cNvSpPr>
            <a:spLocks noGrp="1"/>
          </p:cNvSpPr>
          <p:nvPr>
            <p:ph type="sldNum" sz="quarter" idx="10"/>
          </p:nvPr>
        </p:nvSpPr>
        <p:spPr/>
        <p:txBody>
          <a:bodyPr/>
          <a:lstStyle/>
          <a:p>
            <a:fld id="{EE6F6288-4970-4A39-92E4-E1BD65BDB436}" type="slidenum">
              <a:rPr lang="en-US" smtClean="0"/>
              <a:t>17</a:t>
            </a:fld>
            <a:endParaRPr lang="en-US"/>
          </a:p>
        </p:txBody>
      </p:sp>
    </p:spTree>
    <p:extLst>
      <p:ext uri="{BB962C8B-B14F-4D97-AF65-F5344CB8AC3E}">
        <p14:creationId xmlns:p14="http://schemas.microsoft.com/office/powerpoint/2010/main" val="41176098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We’ve covered a lot of </a:t>
            </a:r>
            <a:r>
              <a:rPr lang="en-US" dirty="0" err="1" smtClean="0"/>
              <a:t>informaiton</a:t>
            </a:r>
            <a:r>
              <a:rPr lang="en-US" dirty="0" smtClean="0"/>
              <a:t> tonight</a:t>
            </a:r>
          </a:p>
          <a:p>
            <a:r>
              <a:rPr lang="en-US" dirty="0" smtClean="0"/>
              <a:t>Now</a:t>
            </a:r>
            <a:r>
              <a:rPr lang="mr-IN" dirty="0" smtClean="0"/>
              <a:t>…</a:t>
            </a:r>
            <a:r>
              <a:rPr lang="en-US" dirty="0" smtClean="0"/>
              <a:t>let’s talk about getting these products in your home</a:t>
            </a:r>
          </a:p>
          <a:p>
            <a:r>
              <a:rPr lang="en-US" dirty="0" smtClean="0"/>
              <a:t>It’s time for you to select</a:t>
            </a:r>
            <a:r>
              <a:rPr lang="en-US" baseline="0" dirty="0" smtClean="0"/>
              <a:t> the kit that best meets your needs</a:t>
            </a:r>
          </a:p>
          <a:p>
            <a:endParaRPr lang="en-US" baseline="0" dirty="0" smtClean="0"/>
          </a:p>
          <a:p>
            <a:r>
              <a:rPr lang="en-US" baseline="0" dirty="0" smtClean="0"/>
              <a:t>BEST – Diamond Kit</a:t>
            </a:r>
          </a:p>
          <a:p>
            <a:endParaRPr lang="en-US" baseline="0" dirty="0" smtClean="0"/>
          </a:p>
          <a:p>
            <a:r>
              <a:rPr lang="en-US" baseline="0" dirty="0" smtClean="0"/>
              <a:t>IF ONLY ESSENTIAL OIS - </a:t>
            </a:r>
          </a:p>
          <a:p>
            <a:r>
              <a:rPr lang="en-US" baseline="0" dirty="0" smtClean="0"/>
              <a:t>If starting with Essential Oils – Small Bottles or Big Bottles</a:t>
            </a:r>
          </a:p>
          <a:p>
            <a:r>
              <a:rPr lang="en-US" baseline="0" dirty="0" smtClean="0"/>
              <a:t>Big picture next month </a:t>
            </a:r>
            <a:r>
              <a:rPr lang="mr-IN" baseline="0" dirty="0" smtClean="0"/>
              <a:t>–</a:t>
            </a:r>
            <a:r>
              <a:rPr lang="en-US" baseline="0" dirty="0" smtClean="0"/>
              <a:t> set up their LRP!</a:t>
            </a:r>
          </a:p>
          <a:p>
            <a:endParaRPr lang="en-US" baseline="0" dirty="0" smtClean="0"/>
          </a:p>
          <a:p>
            <a:r>
              <a:rPr lang="en-US" baseline="0" dirty="0" smtClean="0"/>
              <a:t>MOST POPULAR KIT AND MY FAVORITE</a:t>
            </a:r>
          </a:p>
          <a:p>
            <a:r>
              <a:rPr lang="en-US" baseline="0" dirty="0" smtClean="0"/>
              <a:t>Natural Solutions – products from different categories including LLV, digestive products, large bottles of oils and more!</a:t>
            </a:r>
          </a:p>
          <a:p>
            <a:endParaRPr lang="en-US" baseline="0" dirty="0" smtClean="0"/>
          </a:p>
          <a:p>
            <a:r>
              <a:rPr lang="en-US" baseline="0" dirty="0" smtClean="0"/>
              <a:t>LRP – THE SMARTEST WAY TO BUY!</a:t>
            </a:r>
          </a:p>
          <a:p>
            <a:r>
              <a:rPr lang="en-US" baseline="0" dirty="0" smtClean="0"/>
              <a:t>No one does the BIG PICTURE for one month!</a:t>
            </a:r>
          </a:p>
        </p:txBody>
      </p:sp>
      <p:sp>
        <p:nvSpPr>
          <p:cNvPr id="4" name="Slide Number Placeholder 3"/>
          <p:cNvSpPr>
            <a:spLocks noGrp="1"/>
          </p:cNvSpPr>
          <p:nvPr>
            <p:ph type="sldNum" sz="quarter" idx="10"/>
          </p:nvPr>
        </p:nvSpPr>
        <p:spPr/>
        <p:txBody>
          <a:bodyPr/>
          <a:lstStyle/>
          <a:p>
            <a:fld id="{979B9015-CE59-C549-A266-23F528FB5A21}" type="slidenum">
              <a:rPr lang="en-US" smtClean="0"/>
              <a:t>18</a:t>
            </a:fld>
            <a:endParaRPr lang="en-US" dirty="0"/>
          </a:p>
        </p:txBody>
      </p:sp>
    </p:spTree>
    <p:extLst>
      <p:ext uri="{BB962C8B-B14F-4D97-AF65-F5344CB8AC3E}">
        <p14:creationId xmlns:p14="http://schemas.microsoft.com/office/powerpoint/2010/main" val="20050104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Set</a:t>
            </a:r>
            <a:r>
              <a:rPr lang="en-US" baseline="0" dirty="0" smtClean="0"/>
              <a:t> up the LRP the same for everybody…makes it easy.  </a:t>
            </a:r>
          </a:p>
          <a:p>
            <a:r>
              <a:rPr lang="en-US" baseline="0" dirty="0" smtClean="0"/>
              <a:t>They get PARALYZED by too many choices.</a:t>
            </a:r>
          </a:p>
          <a:p>
            <a:r>
              <a:rPr lang="en-US" baseline="0" dirty="0" smtClean="0"/>
              <a:t>Most people like to be told what to order.  They can be paralyzed by too much information and too many choices.</a:t>
            </a:r>
          </a:p>
          <a:p>
            <a:endParaRPr lang="en-US" baseline="0" dirty="0" smtClean="0"/>
          </a:p>
          <a:p>
            <a:r>
              <a:rPr lang="en-US" baseline="0" dirty="0" smtClean="0"/>
              <a:t>Grapefruit – 15 drops/day help increase your body’s production of it’s own GLUTATHIONE by up to 30%</a:t>
            </a:r>
          </a:p>
          <a:p>
            <a:endParaRPr lang="en-US" dirty="0"/>
          </a:p>
        </p:txBody>
      </p:sp>
      <p:sp>
        <p:nvSpPr>
          <p:cNvPr id="4" name="Slide Number Placeholder 3"/>
          <p:cNvSpPr>
            <a:spLocks noGrp="1"/>
          </p:cNvSpPr>
          <p:nvPr>
            <p:ph type="sldNum" sz="quarter" idx="10"/>
          </p:nvPr>
        </p:nvSpPr>
        <p:spPr/>
        <p:txBody>
          <a:bodyPr/>
          <a:lstStyle/>
          <a:p>
            <a:fld id="{979B9015-CE59-C549-A266-23F528FB5A21}" type="slidenum">
              <a:rPr lang="en-US" smtClean="0"/>
              <a:t>19</a:t>
            </a:fld>
            <a:endParaRPr lang="en-US" dirty="0"/>
          </a:p>
        </p:txBody>
      </p:sp>
    </p:spTree>
    <p:extLst>
      <p:ext uri="{BB962C8B-B14F-4D97-AF65-F5344CB8AC3E}">
        <p14:creationId xmlns:p14="http://schemas.microsoft.com/office/powerpoint/2010/main" val="2005010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need to become effective teachers</a:t>
            </a:r>
          </a:p>
          <a:p>
            <a:r>
              <a:rPr lang="en-US" dirty="0" smtClean="0"/>
              <a:t>Our job is to EMPOWER</a:t>
            </a:r>
            <a:r>
              <a:rPr lang="en-US" baseline="0" dirty="0" smtClean="0"/>
              <a:t> others</a:t>
            </a:r>
          </a:p>
          <a:p>
            <a:r>
              <a:rPr lang="en-US" baseline="0" dirty="0" smtClean="0"/>
              <a:t>Lead them to the BIG PICTURE OF WELLNESS</a:t>
            </a:r>
          </a:p>
          <a:p>
            <a:endParaRPr lang="en-US" baseline="0" dirty="0" smtClean="0"/>
          </a:p>
          <a:p>
            <a:r>
              <a:rPr lang="en-US" baseline="0" dirty="0" smtClean="0"/>
              <a:t>CONVERTING???</a:t>
            </a:r>
          </a:p>
          <a:p>
            <a:pPr marL="171450" indent="-171450">
              <a:buFontTx/>
              <a:buChar char="•"/>
            </a:pPr>
            <a:r>
              <a:rPr lang="en-US" baseline="0" dirty="0" smtClean="0"/>
              <a:t>What are we converting them from?</a:t>
            </a:r>
          </a:p>
          <a:p>
            <a:pPr marL="628650" lvl="1" indent="-171450">
              <a:buFontTx/>
              <a:buChar char="•"/>
            </a:pPr>
            <a:r>
              <a:rPr lang="en-US" baseline="0" dirty="0" smtClean="0"/>
              <a:t>From thinking about just the essential oils and symptomatic relief</a:t>
            </a:r>
          </a:p>
          <a:p>
            <a:pPr marL="628650" lvl="1" indent="-171450">
              <a:buFontTx/>
              <a:buChar char="•"/>
            </a:pPr>
            <a:r>
              <a:rPr lang="en-US" baseline="0" dirty="0" smtClean="0"/>
              <a:t>Shift their focus to the BIG PICTURE OF WELLNESS</a:t>
            </a:r>
          </a:p>
          <a:p>
            <a:pPr marL="171450" indent="-171450">
              <a:buFontTx/>
              <a:buChar char="•"/>
            </a:pPr>
            <a:r>
              <a:rPr lang="en-US" baseline="0" dirty="0" smtClean="0"/>
              <a:t>Lifelong Vitality…not just LLV, but LIFELONG VITALITY in every since of the word!</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79B9015-CE59-C549-A266-23F528FB5A21}" type="slidenum">
              <a:rPr lang="en-US" smtClean="0"/>
              <a:t>2</a:t>
            </a:fld>
            <a:endParaRPr lang="en-US"/>
          </a:p>
        </p:txBody>
      </p:sp>
    </p:spTree>
    <p:extLst>
      <p:ext uri="{BB962C8B-B14F-4D97-AF65-F5344CB8AC3E}">
        <p14:creationId xmlns:p14="http://schemas.microsoft.com/office/powerpoint/2010/main" val="20050104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doTERRA</a:t>
            </a:r>
            <a:r>
              <a:rPr lang="en-US" baseline="0" dirty="0" smtClean="0"/>
              <a:t> has given us EVERYTHING we need to EDUCATE and SUPPORT our team members!</a:t>
            </a:r>
          </a:p>
          <a:p>
            <a:endParaRPr lang="en-US" baseline="0" dirty="0" smtClean="0"/>
          </a:p>
          <a:p>
            <a:r>
              <a:rPr lang="en-US" baseline="0" dirty="0" smtClean="0"/>
              <a:t>Use this to educate yourself on the BIG PICTURE discussion.</a:t>
            </a:r>
          </a:p>
          <a:p>
            <a:endParaRPr lang="en-US" baseline="0" dirty="0" smtClean="0"/>
          </a:p>
          <a:p>
            <a:r>
              <a:rPr lang="en-US" baseline="0" dirty="0" smtClean="0"/>
              <a:t>Sit down with your new team members when they received their products.  Work up their wellness plan using the WELLNESS CONSULT</a:t>
            </a:r>
            <a:r>
              <a:rPr lang="en-US" baseline="0" dirty="0" smtClean="0"/>
              <a:t>.</a:t>
            </a:r>
          </a:p>
          <a:p>
            <a:endParaRPr lang="en-US" baseline="0" dirty="0" smtClean="0"/>
          </a:p>
          <a:p>
            <a:r>
              <a:rPr lang="en-US" baseline="0" dirty="0" smtClean="0"/>
              <a:t>Take care of their LRP orders for first 3 months.  Months 4 to 6, you remind and they set up, but you check their back office to make sure set up correctly.  Months 7 to 9, you watch closely through Detailed Report .</a:t>
            </a:r>
            <a:endParaRPr lang="en-US" dirty="0"/>
          </a:p>
        </p:txBody>
      </p:sp>
      <p:sp>
        <p:nvSpPr>
          <p:cNvPr id="4" name="Slide Number Placeholder 3"/>
          <p:cNvSpPr>
            <a:spLocks noGrp="1"/>
          </p:cNvSpPr>
          <p:nvPr>
            <p:ph type="sldNum" sz="quarter" idx="10"/>
          </p:nvPr>
        </p:nvSpPr>
        <p:spPr/>
        <p:txBody>
          <a:bodyPr/>
          <a:lstStyle/>
          <a:p>
            <a:fld id="{979B9015-CE59-C549-A266-23F528FB5A21}" type="slidenum">
              <a:rPr lang="en-US" smtClean="0"/>
              <a:t>20</a:t>
            </a:fld>
            <a:endParaRPr lang="en-US"/>
          </a:p>
        </p:txBody>
      </p:sp>
    </p:spTree>
    <p:extLst>
      <p:ext uri="{BB962C8B-B14F-4D97-AF65-F5344CB8AC3E}">
        <p14:creationId xmlns:p14="http://schemas.microsoft.com/office/powerpoint/2010/main" val="15742090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Keys</a:t>
            </a:r>
            <a:r>
              <a:rPr lang="en-US" baseline="0" dirty="0" smtClean="0"/>
              <a:t> to a ROBUST UNILEVEL &amp; HIGH RETENTION</a:t>
            </a:r>
            <a:endParaRPr lang="en-US" dirty="0" smtClean="0"/>
          </a:p>
          <a:p>
            <a:endParaRPr lang="en-US" dirty="0" smtClean="0"/>
          </a:p>
          <a:p>
            <a:r>
              <a:rPr lang="en-US" dirty="0" smtClean="0"/>
              <a:t>#1</a:t>
            </a:r>
            <a:r>
              <a:rPr lang="en-US" baseline="0" dirty="0" smtClean="0"/>
              <a:t> – SIMPLICITY – Using </a:t>
            </a:r>
            <a:r>
              <a:rPr lang="en-US" baseline="0" dirty="0" err="1" smtClean="0"/>
              <a:t>doTERRA’s</a:t>
            </a:r>
            <a:r>
              <a:rPr lang="en-US" baseline="0" dirty="0" smtClean="0"/>
              <a:t> materials, only doing with is duplicable, teaching one class (special topics taught by subject matter expert or people with interests in that area; no technology…just handouts)</a:t>
            </a:r>
          </a:p>
          <a:p>
            <a:r>
              <a:rPr lang="en-US" baseline="0" dirty="0" smtClean="0"/>
              <a:t>#2 – EVENTS CYLCE – Build to classes and larger events with a foundation of Initial Contacts, Follow-Up, One-on-One’s, and In-Homes.  Much can be done online, but face-to-face is the way I have primarily built.</a:t>
            </a:r>
          </a:p>
          <a:p>
            <a:r>
              <a:rPr lang="en-US" baseline="0" dirty="0" smtClean="0"/>
              <a:t>#3 – POWER OF ONE – (DUPLICATION!) Take the time to get people started right.  Most solid and successful leaders in </a:t>
            </a:r>
            <a:r>
              <a:rPr lang="en-US" baseline="0" dirty="0" err="1" smtClean="0"/>
              <a:t>doTERRA</a:t>
            </a:r>
            <a:r>
              <a:rPr lang="en-US" baseline="0" dirty="0" smtClean="0"/>
              <a:t> average around 1 person per month.  Explain briefly…1</a:t>
            </a:r>
            <a:r>
              <a:rPr lang="en-US" baseline="30000" dirty="0" smtClean="0"/>
              <a:t>st</a:t>
            </a:r>
            <a:r>
              <a:rPr lang="en-US" baseline="0" dirty="0" smtClean="0"/>
              <a:t> 3 months, 2</a:t>
            </a:r>
            <a:r>
              <a:rPr lang="en-US" baseline="30000" dirty="0" smtClean="0"/>
              <a:t>nd</a:t>
            </a:r>
            <a:r>
              <a:rPr lang="en-US" baseline="0" dirty="0" smtClean="0"/>
              <a:t> 3 months, 3</a:t>
            </a:r>
            <a:r>
              <a:rPr lang="en-US" baseline="30000" dirty="0" smtClean="0"/>
              <a:t>rd</a:t>
            </a:r>
            <a:r>
              <a:rPr lang="en-US" baseline="0" dirty="0" smtClean="0"/>
              <a:t> 3 months</a:t>
            </a:r>
          </a:p>
          <a:p>
            <a:r>
              <a:rPr lang="en-US" baseline="0" dirty="0" smtClean="0"/>
              <a:t>#4 – Lead them to the BIG PICTURE OF WELLNESS starting from the first day.  Plant the seeds!  ALL ROADS LEAD TO THE BIG PICTURE OF WELLNESS!!!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79B9015-CE59-C549-A266-23F528FB5A21}" type="slidenum">
              <a:rPr lang="en-US" smtClean="0"/>
              <a:t>21</a:t>
            </a:fld>
            <a:endParaRPr lang="en-US"/>
          </a:p>
        </p:txBody>
      </p:sp>
    </p:spTree>
    <p:extLst>
      <p:ext uri="{BB962C8B-B14F-4D97-AF65-F5344CB8AC3E}">
        <p14:creationId xmlns:p14="http://schemas.microsoft.com/office/powerpoint/2010/main" val="15742090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MY GOAL is to have people leave the class saying…WOW, THIS IS SO MUCH BIGGER THAN I THOUGHT.  </a:t>
            </a:r>
          </a:p>
          <a:p>
            <a:r>
              <a:rPr lang="en-US" baseline="0" dirty="0" smtClean="0"/>
              <a:t>If I had known how big this is, I would have invited 10 people.</a:t>
            </a:r>
          </a:p>
          <a:p>
            <a:endParaRPr lang="en-US" baseline="0" dirty="0" smtClean="0"/>
          </a:p>
          <a:p>
            <a:r>
              <a:rPr lang="en-US" baseline="0" dirty="0" smtClean="0"/>
              <a:t>I want them to feel EMPOWERED to take responsibility for their own wellness.</a:t>
            </a:r>
          </a:p>
          <a:p>
            <a:r>
              <a:rPr lang="en-US" baseline="0" dirty="0" smtClean="0"/>
              <a:t>I want them to feel EMPOWERED through the EDUCATION they received tonight.</a:t>
            </a:r>
          </a:p>
          <a:p>
            <a:endParaRPr lang="en-US" baseline="0" dirty="0" smtClean="0"/>
          </a:p>
          <a:p>
            <a:r>
              <a:rPr lang="en-US" baseline="0" dirty="0" smtClean="0"/>
              <a:t>EMPOWERED is what it’s all about…</a:t>
            </a:r>
          </a:p>
          <a:p>
            <a:pPr marL="171450" indent="-171450">
              <a:buFontTx/>
              <a:buChar char="•"/>
            </a:pPr>
            <a:r>
              <a:rPr lang="en-US" baseline="0" dirty="0" smtClean="0"/>
              <a:t>We EMPOWER people through education</a:t>
            </a:r>
          </a:p>
          <a:p>
            <a:pPr marL="171450" indent="-171450">
              <a:buFontTx/>
              <a:buChar char="•"/>
            </a:pPr>
            <a:r>
              <a:rPr lang="en-US" baseline="0" dirty="0" smtClean="0"/>
              <a:t>We become great communicators and teachers, so we can relay this important message</a:t>
            </a:r>
          </a:p>
          <a:p>
            <a:pPr marL="171450" indent="-171450">
              <a:buFontTx/>
              <a:buChar char="•"/>
            </a:pPr>
            <a:endParaRPr lang="en-US" baseline="0" dirty="0" smtClean="0"/>
          </a:p>
          <a:p>
            <a:pPr marL="171450" indent="-171450">
              <a:buFontTx/>
              <a:buChar char="•"/>
            </a:pPr>
            <a:r>
              <a:rPr lang="en-US" baseline="0" dirty="0" smtClean="0"/>
              <a:t>BE EMPOWERED SO YOU CAN EMPOWER OTHERS!</a:t>
            </a:r>
            <a:endParaRPr lang="en-US" dirty="0"/>
          </a:p>
        </p:txBody>
      </p:sp>
      <p:sp>
        <p:nvSpPr>
          <p:cNvPr id="4" name="Slide Number Placeholder 3"/>
          <p:cNvSpPr>
            <a:spLocks noGrp="1"/>
          </p:cNvSpPr>
          <p:nvPr>
            <p:ph type="sldNum" sz="quarter" idx="10"/>
          </p:nvPr>
        </p:nvSpPr>
        <p:spPr/>
        <p:txBody>
          <a:bodyPr/>
          <a:lstStyle/>
          <a:p>
            <a:fld id="{979B9015-CE59-C549-A266-23F528FB5A21}" type="slidenum">
              <a:rPr lang="en-US" smtClean="0"/>
              <a:t>22</a:t>
            </a:fld>
            <a:endParaRPr lang="en-US"/>
          </a:p>
        </p:txBody>
      </p:sp>
    </p:spTree>
    <p:extLst>
      <p:ext uri="{BB962C8B-B14F-4D97-AF65-F5344CB8AC3E}">
        <p14:creationId xmlns:p14="http://schemas.microsoft.com/office/powerpoint/2010/main" val="39355059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smtClean="0"/>
              <a:t>PRESENTING</a:t>
            </a:r>
            <a:endParaRPr lang="en-US" baseline="0" dirty="0" smtClean="0"/>
          </a:p>
          <a:p>
            <a:pPr marL="171450" indent="-171450">
              <a:buFontTx/>
              <a:buChar char="•"/>
            </a:pPr>
            <a:r>
              <a:rPr lang="en-US" dirty="0" smtClean="0"/>
              <a:t>Thankful</a:t>
            </a:r>
            <a:r>
              <a:rPr lang="en-US" baseline="0" dirty="0" smtClean="0"/>
              <a:t> for the opportunity to share what has worked for me.  After 7 ½ years, I have an organically grown business of 40,000 members and almost $2 million in monthly sales.  Our retention is among the highest in the company.  </a:t>
            </a:r>
            <a:endParaRPr lang="en-US" dirty="0" smtClean="0"/>
          </a:p>
          <a:p>
            <a:pPr marL="0" indent="0">
              <a:buFontTx/>
              <a:buNone/>
            </a:pPr>
            <a:endParaRPr lang="en-US" dirty="0" smtClean="0"/>
          </a:p>
          <a:p>
            <a:pPr marL="0" indent="0">
              <a:buFontTx/>
              <a:buNone/>
            </a:pPr>
            <a:r>
              <a:rPr lang="en-US" dirty="0" smtClean="0"/>
              <a:t>Today, I’ve</a:t>
            </a:r>
            <a:r>
              <a:rPr lang="en-US" baseline="0" dirty="0" smtClean="0"/>
              <a:t> been asked to FOCUS on </a:t>
            </a:r>
            <a:r>
              <a:rPr lang="en-US" dirty="0" smtClean="0"/>
              <a:t>on PRESENTING</a:t>
            </a:r>
          </a:p>
          <a:p>
            <a:pPr marL="171450" indent="-171450">
              <a:buFontTx/>
              <a:buChar char="•"/>
            </a:pPr>
            <a:r>
              <a:rPr lang="en-US" dirty="0" smtClean="0"/>
              <a:t>Keep</a:t>
            </a:r>
            <a:r>
              <a:rPr lang="en-US" baseline="0" dirty="0" smtClean="0"/>
              <a:t> things SIMPLE and DUPLICABLE</a:t>
            </a:r>
          </a:p>
          <a:p>
            <a:pPr marL="171450" indent="-171450">
              <a:buFontTx/>
              <a:buChar char="•"/>
            </a:pPr>
            <a:r>
              <a:rPr lang="en-US" baseline="0" dirty="0" smtClean="0"/>
              <a:t>Personally, I only teach one class…Intro Class to NEW PEOPLE all the time.  </a:t>
            </a:r>
          </a:p>
          <a:p>
            <a:pPr marL="171450" indent="-171450">
              <a:buFontTx/>
              <a:buChar char="•"/>
            </a:pPr>
            <a:r>
              <a:rPr lang="en-US" baseline="0" dirty="0" smtClean="0"/>
              <a:t>Old people keep coming back with their GUESTS to hear the powerful message.  They learn something every time, too!</a:t>
            </a:r>
          </a:p>
          <a:p>
            <a:pPr marL="171450" indent="-171450">
              <a:buFontTx/>
              <a:buChar char="•"/>
            </a:pPr>
            <a:r>
              <a:rPr lang="en-US" baseline="0" dirty="0" smtClean="0"/>
              <a:t>It’s the same class, but it’s NEVER the same class because of new facts and focus on different products.</a:t>
            </a:r>
          </a:p>
          <a:p>
            <a:pPr marL="171450" indent="-171450">
              <a:buFontTx/>
              <a:buChar char="•"/>
            </a:pPr>
            <a:r>
              <a:rPr lang="en-US" baseline="0" dirty="0" smtClean="0"/>
              <a:t>Use </a:t>
            </a:r>
            <a:r>
              <a:rPr lang="en-US" baseline="0" dirty="0" err="1" smtClean="0"/>
              <a:t>doTERRA</a:t>
            </a:r>
            <a:r>
              <a:rPr lang="en-US" baseline="0" dirty="0" smtClean="0"/>
              <a:t> materials</a:t>
            </a:r>
          </a:p>
          <a:p>
            <a:pPr marL="171450" indent="-171450">
              <a:buFontTx/>
              <a:buChar char="•"/>
            </a:pPr>
            <a:r>
              <a:rPr lang="en-US" baseline="0" dirty="0" smtClean="0"/>
              <a:t>During classes, I only use handouts – NO POWERPOINTS</a:t>
            </a:r>
          </a:p>
          <a:p>
            <a:pPr marL="171450" indent="-171450">
              <a:buFontTx/>
              <a:buChar char="•"/>
            </a:pPr>
            <a:r>
              <a:rPr lang="en-US" baseline="0" dirty="0" smtClean="0"/>
              <a:t>Same if 5 people or 250 people</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smtClean="0"/>
              <a:t>Our job is to share…not to re-invent the wheel</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smtClean="0"/>
              <a:t>Great teachers take a lot of information and MAKE IT SIMPLE!</a:t>
            </a:r>
          </a:p>
          <a:p>
            <a:pPr marL="0" indent="0">
              <a:buFontTx/>
              <a:buNone/>
            </a:pPr>
            <a:endParaRPr lang="en-US" baseline="0" dirty="0" smtClean="0"/>
          </a:p>
          <a:p>
            <a:pPr marL="0" indent="0">
              <a:buFontTx/>
              <a:buNone/>
            </a:pPr>
            <a:endParaRPr lang="en-US" dirty="0" smtClean="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979B9015-CE59-C549-A266-23F528FB5A21}" type="slidenum">
              <a:rPr lang="en-US" smtClean="0"/>
              <a:t>3</a:t>
            </a:fld>
            <a:endParaRPr lang="en-US"/>
          </a:p>
        </p:txBody>
      </p:sp>
    </p:spTree>
    <p:extLst>
      <p:ext uri="{BB962C8B-B14F-4D97-AF65-F5344CB8AC3E}">
        <p14:creationId xmlns:p14="http://schemas.microsoft.com/office/powerpoint/2010/main" val="20050104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Teacher Tricks:</a:t>
            </a:r>
          </a:p>
          <a:p>
            <a:pPr marL="171450" indent="-171450">
              <a:buFontTx/>
              <a:buChar char="•"/>
            </a:pPr>
            <a:r>
              <a:rPr lang="en-US" baseline="0" dirty="0" err="1" smtClean="0"/>
              <a:t>Wriite</a:t>
            </a:r>
            <a:r>
              <a:rPr lang="en-US" baseline="0" dirty="0" smtClean="0"/>
              <a:t> this down!</a:t>
            </a:r>
          </a:p>
          <a:p>
            <a:pPr marL="171450" indent="-171450">
              <a:buFontTx/>
              <a:buChar char="•"/>
            </a:pPr>
            <a:r>
              <a:rPr lang="en-US" baseline="0" dirty="0" smtClean="0"/>
              <a:t>Three things…</a:t>
            </a:r>
          </a:p>
          <a:p>
            <a:pPr marL="171450" indent="-171450">
              <a:buFontTx/>
              <a:buChar char="•"/>
            </a:pPr>
            <a:endParaRPr lang="en-US" baseline="0" dirty="0" smtClean="0"/>
          </a:p>
          <a:p>
            <a:pPr marL="0" indent="0">
              <a:buFontTx/>
              <a:buNone/>
            </a:pPr>
            <a:r>
              <a:rPr lang="en-US" baseline="0" dirty="0" smtClean="0"/>
              <a:t>Important to define the class objectives…lay out the expectations</a:t>
            </a:r>
            <a:endParaRPr lang="en-US" dirty="0"/>
          </a:p>
        </p:txBody>
      </p:sp>
      <p:sp>
        <p:nvSpPr>
          <p:cNvPr id="4" name="Slide Number Placeholder 3"/>
          <p:cNvSpPr>
            <a:spLocks noGrp="1"/>
          </p:cNvSpPr>
          <p:nvPr>
            <p:ph type="sldNum" sz="quarter" idx="10"/>
          </p:nvPr>
        </p:nvSpPr>
        <p:spPr/>
        <p:txBody>
          <a:bodyPr/>
          <a:lstStyle/>
          <a:p>
            <a:fld id="{7B3A6295-7A93-420A-BBD3-E54DE51124A1}" type="slidenum">
              <a:rPr lang="en-US" smtClean="0"/>
              <a:t>4</a:t>
            </a:fld>
            <a:endParaRPr lang="en-US"/>
          </a:p>
        </p:txBody>
      </p:sp>
    </p:spTree>
    <p:extLst>
      <p:ext uri="{BB962C8B-B14F-4D97-AF65-F5344CB8AC3E}">
        <p14:creationId xmlns:p14="http://schemas.microsoft.com/office/powerpoint/2010/main" val="14258334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err="1" smtClean="0"/>
              <a:t>doTERRA</a:t>
            </a:r>
            <a:r>
              <a:rPr lang="en-US" baseline="0" dirty="0" smtClean="0"/>
              <a:t> Difference (CPTG) – Sourcing and Testing</a:t>
            </a:r>
          </a:p>
          <a:p>
            <a:endParaRPr lang="en-US" baseline="0" dirty="0" smtClean="0"/>
          </a:p>
          <a:p>
            <a:r>
              <a:rPr lang="en-US" baseline="0" dirty="0" smtClean="0"/>
              <a:t>3 Ways to Use them</a:t>
            </a:r>
          </a:p>
          <a:p>
            <a:pPr marL="171450" indent="-171450">
              <a:buFontTx/>
              <a:buChar char="•"/>
            </a:pPr>
            <a:r>
              <a:rPr lang="en-US" baseline="0" dirty="0" smtClean="0"/>
              <a:t>Aromatically</a:t>
            </a:r>
          </a:p>
          <a:p>
            <a:pPr marL="171450" indent="-171450">
              <a:buFontTx/>
              <a:buChar char="•"/>
            </a:pPr>
            <a:r>
              <a:rPr lang="en-US" baseline="0" dirty="0" smtClean="0"/>
              <a:t>Topically</a:t>
            </a:r>
          </a:p>
          <a:p>
            <a:pPr marL="171450" indent="-171450">
              <a:buFontTx/>
              <a:buChar char="•"/>
            </a:pPr>
            <a:r>
              <a:rPr lang="en-US" baseline="0" dirty="0" smtClean="0"/>
              <a:t>Internally</a:t>
            </a:r>
            <a:endParaRPr lang="en-US" dirty="0"/>
          </a:p>
        </p:txBody>
      </p:sp>
      <p:sp>
        <p:nvSpPr>
          <p:cNvPr id="4" name="Slide Number Placeholder 3"/>
          <p:cNvSpPr>
            <a:spLocks noGrp="1"/>
          </p:cNvSpPr>
          <p:nvPr>
            <p:ph type="sldNum" sz="quarter" idx="10"/>
          </p:nvPr>
        </p:nvSpPr>
        <p:spPr/>
        <p:txBody>
          <a:bodyPr/>
          <a:lstStyle/>
          <a:p>
            <a:fld id="{979B9015-CE59-C549-A266-23F528FB5A21}" type="slidenum">
              <a:rPr lang="en-US" smtClean="0"/>
              <a:t>5</a:t>
            </a:fld>
            <a:endParaRPr lang="en-US"/>
          </a:p>
        </p:txBody>
      </p:sp>
    </p:spTree>
    <p:extLst>
      <p:ext uri="{BB962C8B-B14F-4D97-AF65-F5344CB8AC3E}">
        <p14:creationId xmlns:p14="http://schemas.microsoft.com/office/powerpoint/2010/main" val="20050104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We’ve covered a lot of oils tonight</a:t>
            </a:r>
          </a:p>
          <a:p>
            <a:r>
              <a:rPr lang="en-US" dirty="0" smtClean="0"/>
              <a:t>You</a:t>
            </a:r>
            <a:r>
              <a:rPr lang="en-US" baseline="0" dirty="0" smtClean="0"/>
              <a:t> might be wondering where to start</a:t>
            </a:r>
          </a:p>
          <a:p>
            <a:r>
              <a:rPr lang="en-US" baseline="0" dirty="0" err="1" smtClean="0"/>
              <a:t>doTERRA</a:t>
            </a:r>
            <a:r>
              <a:rPr lang="en-US" baseline="0" dirty="0" smtClean="0"/>
              <a:t> has put together a kit with the oils that every household needs</a:t>
            </a:r>
          </a:p>
          <a:p>
            <a:r>
              <a:rPr lang="en-US" baseline="0" dirty="0" smtClean="0"/>
              <a:t>These are the MOST POPULAR oils</a:t>
            </a:r>
          </a:p>
          <a:p>
            <a:endParaRPr lang="en-US" baseline="0" dirty="0" smtClean="0"/>
          </a:p>
          <a:p>
            <a:r>
              <a:rPr lang="en-US" baseline="0" dirty="0" smtClean="0"/>
              <a:t>SMALL BOTTLES – Family Essentials Kit ($150)</a:t>
            </a:r>
          </a:p>
          <a:p>
            <a:r>
              <a:rPr lang="en-US" baseline="0" dirty="0" smtClean="0"/>
              <a:t>LARGE BOTTLES - Home Essentials Kit </a:t>
            </a:r>
          </a:p>
          <a:p>
            <a:r>
              <a:rPr lang="en-US" baseline="0" dirty="0" smtClean="0"/>
              <a:t>	3x the oil and a diffuser</a:t>
            </a:r>
          </a:p>
          <a:p>
            <a:r>
              <a:rPr lang="en-US" baseline="0" dirty="0" smtClean="0"/>
              <a:t>	How much do you think this would cost?</a:t>
            </a:r>
          </a:p>
          <a:p>
            <a:r>
              <a:rPr lang="en-US" baseline="0" dirty="0" smtClean="0"/>
              <a:t>	Not even twice as much…$275!!!</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7B3A6295-7A93-420A-BBD3-E54DE51124A1}" type="slidenum">
              <a:rPr lang="en-US" smtClean="0"/>
              <a:t>6</a:t>
            </a:fld>
            <a:endParaRPr lang="en-US"/>
          </a:p>
        </p:txBody>
      </p:sp>
    </p:spTree>
    <p:extLst>
      <p:ext uri="{BB962C8B-B14F-4D97-AF65-F5344CB8AC3E}">
        <p14:creationId xmlns:p14="http://schemas.microsoft.com/office/powerpoint/2010/main" val="1425833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smtClean="0">
                <a:solidFill>
                  <a:srgbClr val="7030A0"/>
                </a:solidFill>
              </a:rPr>
              <a:t>EVERY</a:t>
            </a:r>
            <a:r>
              <a:rPr lang="en-US" sz="1200" b="0" i="0" baseline="0" dirty="0" smtClean="0">
                <a:solidFill>
                  <a:srgbClr val="7030A0"/>
                </a:solidFill>
              </a:rPr>
              <a:t> CONVERSATION LEADS TO THIS</a:t>
            </a:r>
            <a:r>
              <a:rPr lang="mr-IN" sz="1200" b="0" i="0" baseline="0" dirty="0" smtClean="0">
                <a:solidFill>
                  <a:srgbClr val="7030A0"/>
                </a:solidFill>
              </a:rPr>
              <a:t>…</a:t>
            </a:r>
            <a:endParaRPr lang="en-US" sz="1200" b="0" i="0" dirty="0" smtClean="0">
              <a:solidFill>
                <a:srgbClr val="7030A0"/>
              </a:solidFill>
            </a:endParaRPr>
          </a:p>
          <a:p>
            <a:endParaRPr lang="en-US" sz="1200" b="0" i="0" dirty="0" smtClean="0">
              <a:solidFill>
                <a:srgbClr val="7030A0"/>
              </a:solidFill>
            </a:endParaRPr>
          </a:p>
          <a:p>
            <a:r>
              <a:rPr lang="en-US" sz="1200" b="0" i="0" dirty="0" smtClean="0">
                <a:solidFill>
                  <a:srgbClr val="7030A0"/>
                </a:solidFill>
              </a:rPr>
              <a:t>We’ve come a long way tonight…we’ve talked about the fact our healthcare system is in crisis.</a:t>
            </a:r>
          </a:p>
          <a:p>
            <a:endParaRPr lang="en-US" sz="1200" b="0" i="0" dirty="0" smtClean="0">
              <a:solidFill>
                <a:srgbClr val="7030A0"/>
              </a:solidFill>
            </a:endParaRPr>
          </a:p>
          <a:p>
            <a:r>
              <a:rPr lang="en-US" sz="1200" b="0" i="0" dirty="0" smtClean="0">
                <a:solidFill>
                  <a:srgbClr val="7030A0"/>
                </a:solidFill>
              </a:rPr>
              <a:t>We’ve discussed using ESSENTIAL OILS as a natural first line of defense.</a:t>
            </a:r>
          </a:p>
          <a:p>
            <a:endParaRPr lang="en-US" sz="1200" b="1" i="1" dirty="0" smtClean="0">
              <a:solidFill>
                <a:srgbClr val="7030A0"/>
              </a:solidFill>
            </a:endParaRPr>
          </a:p>
          <a:p>
            <a:r>
              <a:rPr lang="en-US" sz="1200" b="1" i="1" dirty="0" smtClean="0">
                <a:solidFill>
                  <a:srgbClr val="7030A0"/>
                </a:solidFill>
              </a:rPr>
              <a:t>Are you ready to go BEYOND the SYMPTOMS?  </a:t>
            </a:r>
          </a:p>
          <a:p>
            <a:r>
              <a:rPr lang="en-US" sz="1200" b="1" i="1" dirty="0" smtClean="0">
                <a:solidFill>
                  <a:srgbClr val="7030A0"/>
                </a:solidFill>
              </a:rPr>
              <a:t>Are you ready to address the ROOT CAUSES</a:t>
            </a:r>
          </a:p>
          <a:p>
            <a:endParaRPr lang="en-US" sz="1200" b="1" i="1" dirty="0" smtClean="0">
              <a:solidFill>
                <a:srgbClr val="7030A0"/>
              </a:solidFill>
            </a:endParaRPr>
          </a:p>
          <a:p>
            <a:r>
              <a:rPr lang="en-US" b="0" dirty="0" smtClean="0"/>
              <a:t>Let’s talk about the REAL</a:t>
            </a:r>
            <a:r>
              <a:rPr lang="en-US" b="0" baseline="0" dirty="0" smtClean="0"/>
              <a:t> REASON we’re here…</a:t>
            </a:r>
            <a:endParaRPr lang="en-US" b="0" dirty="0"/>
          </a:p>
        </p:txBody>
      </p:sp>
      <p:sp>
        <p:nvSpPr>
          <p:cNvPr id="4" name="Slide Number Placeholder 3"/>
          <p:cNvSpPr>
            <a:spLocks noGrp="1"/>
          </p:cNvSpPr>
          <p:nvPr>
            <p:ph type="sldNum" sz="quarter" idx="10"/>
          </p:nvPr>
        </p:nvSpPr>
        <p:spPr/>
        <p:txBody>
          <a:bodyPr/>
          <a:lstStyle/>
          <a:p>
            <a:fld id="{979B9015-CE59-C549-A266-23F528FB5A21}" type="slidenum">
              <a:rPr lang="en-US" smtClean="0"/>
              <a:t>7</a:t>
            </a:fld>
            <a:endParaRPr lang="en-US"/>
          </a:p>
        </p:txBody>
      </p:sp>
    </p:spTree>
    <p:extLst>
      <p:ext uri="{BB962C8B-B14F-4D97-AF65-F5344CB8AC3E}">
        <p14:creationId xmlns:p14="http://schemas.microsoft.com/office/powerpoint/2010/main" val="20050104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r>
              <a:rPr lang="en-US" dirty="0" smtClean="0"/>
              <a:t>We don’t want people</a:t>
            </a:r>
            <a:r>
              <a:rPr lang="en-US" baseline="0" dirty="0" smtClean="0"/>
              <a:t> to think all they need to do is take a capsule.  Make it clear we are not saying that.</a:t>
            </a:r>
          </a:p>
          <a:p>
            <a:pPr marL="0" indent="0">
              <a:buNone/>
            </a:pPr>
            <a:r>
              <a:rPr lang="en-US" baseline="0" dirty="0" smtClean="0"/>
              <a:t>You can beat your genetic predispositions by living a healthy lifestyle</a:t>
            </a:r>
          </a:p>
          <a:p>
            <a:pPr marL="0" indent="0">
              <a:buNone/>
            </a:pPr>
            <a:endParaRPr lang="en-US" baseline="0" dirty="0" smtClean="0"/>
          </a:p>
          <a:p>
            <a:pPr marL="0" indent="0">
              <a:buNone/>
            </a:pPr>
            <a:r>
              <a:rPr lang="en-US" dirty="0" smtClean="0"/>
              <a:t>SLEEP (REST</a:t>
            </a:r>
            <a:r>
              <a:rPr lang="en-US" baseline="0" dirty="0" smtClean="0"/>
              <a:t> &amp; MANAGE STRESS)</a:t>
            </a:r>
            <a:r>
              <a:rPr lang="en-US" dirty="0" smtClean="0"/>
              <a:t> – 7 to 8 hours every night…your body needs this time to REST</a:t>
            </a:r>
            <a:r>
              <a:rPr lang="en-US" baseline="0" dirty="0" smtClean="0"/>
              <a:t> and REPAIR</a:t>
            </a:r>
            <a:endParaRPr lang="en-US" dirty="0" smtClean="0"/>
          </a:p>
          <a:p>
            <a:pPr marL="0" indent="0">
              <a:buNone/>
            </a:pPr>
            <a:r>
              <a:rPr lang="en-US" dirty="0" smtClean="0"/>
              <a:t>WATER – drink</a:t>
            </a:r>
            <a:r>
              <a:rPr lang="en-US" baseline="0" dirty="0" smtClean="0"/>
              <a:t> h</a:t>
            </a:r>
            <a:r>
              <a:rPr lang="en-US" dirty="0" smtClean="0"/>
              <a:t>alf your body weight in ounces of water per day…proper</a:t>
            </a:r>
            <a:r>
              <a:rPr lang="en-US" baseline="0" dirty="0" smtClean="0"/>
              <a:t> hydration is essential for every bodily process (Grapefruit – 15 drops/day can increase body’s own production of glutathione by 30%)</a:t>
            </a:r>
          </a:p>
          <a:p>
            <a:pPr marL="0" indent="0">
              <a:buNone/>
            </a:pPr>
            <a:r>
              <a:rPr lang="en-US" baseline="0" dirty="0" smtClean="0"/>
              <a:t>FOOD (DIET) – Fewer animal products and cooked and processed foods and MORE raw whole foods, especially green leafy vegetables…smaller meals; eat when hungry. Eat local and in season.</a:t>
            </a:r>
          </a:p>
          <a:p>
            <a:pPr marL="0" indent="0">
              <a:buNone/>
            </a:pPr>
            <a:r>
              <a:rPr lang="en-US" baseline="0" dirty="0" smtClean="0"/>
              <a:t>PHYSICAL ACTIVITY – Just move!  I use a </a:t>
            </a:r>
            <a:r>
              <a:rPr lang="en-US" baseline="0" dirty="0" err="1" smtClean="0"/>
              <a:t>FitBit</a:t>
            </a:r>
            <a:r>
              <a:rPr lang="en-US" baseline="0" dirty="0" smtClean="0"/>
              <a:t> and walk 10,000 steps each day.</a:t>
            </a:r>
            <a:endParaRPr lang="en-US" dirty="0"/>
          </a:p>
        </p:txBody>
      </p:sp>
      <p:sp>
        <p:nvSpPr>
          <p:cNvPr id="4" name="Slide Number Placeholder 3"/>
          <p:cNvSpPr>
            <a:spLocks noGrp="1"/>
          </p:cNvSpPr>
          <p:nvPr>
            <p:ph type="sldNum" sz="quarter" idx="10"/>
          </p:nvPr>
        </p:nvSpPr>
        <p:spPr/>
        <p:txBody>
          <a:bodyPr/>
          <a:lstStyle/>
          <a:p>
            <a:fld id="{EE6F6288-4970-4A39-92E4-E1BD65BDB436}" type="slidenum">
              <a:rPr lang="en-US" smtClean="0"/>
              <a:t>8</a:t>
            </a:fld>
            <a:endParaRPr lang="en-US"/>
          </a:p>
        </p:txBody>
      </p:sp>
    </p:spTree>
    <p:extLst>
      <p:ext uri="{BB962C8B-B14F-4D97-AF65-F5344CB8AC3E}">
        <p14:creationId xmlns:p14="http://schemas.microsoft.com/office/powerpoint/2010/main" val="41176098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Write this down!</a:t>
            </a:r>
          </a:p>
          <a:p>
            <a:endParaRPr lang="en-US" dirty="0" smtClean="0"/>
          </a:p>
        </p:txBody>
      </p:sp>
      <p:sp>
        <p:nvSpPr>
          <p:cNvPr id="4" name="Slide Number Placeholder 3"/>
          <p:cNvSpPr>
            <a:spLocks noGrp="1"/>
          </p:cNvSpPr>
          <p:nvPr>
            <p:ph type="sldNum" sz="quarter" idx="10"/>
          </p:nvPr>
        </p:nvSpPr>
        <p:spPr/>
        <p:txBody>
          <a:bodyPr/>
          <a:lstStyle/>
          <a:p>
            <a:fld id="{EE6F6288-4970-4A39-92E4-E1BD65BDB436}" type="slidenum">
              <a:rPr lang="en-US" smtClean="0"/>
              <a:t>9</a:t>
            </a:fld>
            <a:endParaRPr lang="en-US" dirty="0"/>
          </a:p>
        </p:txBody>
      </p:sp>
    </p:spTree>
    <p:extLst>
      <p:ext uri="{BB962C8B-B14F-4D97-AF65-F5344CB8AC3E}">
        <p14:creationId xmlns:p14="http://schemas.microsoft.com/office/powerpoint/2010/main" val="41176098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a:prstGeom prst="rect">
            <a:avLst/>
          </a:prstGeo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F9C869A8-95B1-D847-9085-46FC7D9CDD0C}" type="datetimeFigureOut">
              <a:rPr lang="en-US" smtClean="0"/>
              <a:t>5/3/18</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1D8E62BC-150D-9F49-84AE-AEDE73AE94FB}" type="slidenum">
              <a:rPr lang="en-US" smtClean="0"/>
              <a:t>‹#›</a:t>
            </a:fld>
            <a:endParaRPr lang="en-US"/>
          </a:p>
        </p:txBody>
      </p:sp>
    </p:spTree>
    <p:extLst>
      <p:ext uri="{BB962C8B-B14F-4D97-AF65-F5344CB8AC3E}">
        <p14:creationId xmlns:p14="http://schemas.microsoft.com/office/powerpoint/2010/main" val="2807200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43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076325"/>
            <a:ext cx="3008313" cy="35179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4767263"/>
            <a:ext cx="2133600" cy="274637"/>
          </a:xfrm>
          <a:prstGeom prst="rect">
            <a:avLst/>
          </a:prstGeom>
        </p:spPr>
        <p:txBody>
          <a:bodyPr/>
          <a:lstStyle/>
          <a:p>
            <a:fld id="{CCC36EAE-585C-C74B-8F38-8D038B906D8C}" type="datetimeFigureOut">
              <a:rPr lang="en-US" smtClean="0"/>
              <a:t>5/3/18</a:t>
            </a:fld>
            <a:endParaRPr lang="en-US"/>
          </a:p>
        </p:txBody>
      </p:sp>
      <p:sp>
        <p:nvSpPr>
          <p:cNvPr id="6" name="Footer Placeholder 5"/>
          <p:cNvSpPr>
            <a:spLocks noGrp="1"/>
          </p:cNvSpPr>
          <p:nvPr>
            <p:ph type="ftr" sz="quarter" idx="11"/>
          </p:nvPr>
        </p:nvSpPr>
        <p:spPr>
          <a:xfrm>
            <a:off x="3124200" y="4767263"/>
            <a:ext cx="2895600" cy="274637"/>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4637"/>
          </a:xfrm>
          <a:prstGeom prst="rect">
            <a:avLst/>
          </a:prstGeom>
        </p:spPr>
        <p:txBody>
          <a:bodyPr/>
          <a:lstStyle/>
          <a:p>
            <a:fld id="{D11E3768-4732-DF4A-AAA4-859616AA2E63}" type="slidenum">
              <a:rPr lang="en-US" smtClean="0"/>
              <a:t>‹#›</a:t>
            </a:fld>
            <a:endParaRPr lang="en-US"/>
          </a:p>
        </p:txBody>
      </p:sp>
    </p:spTree>
    <p:extLst>
      <p:ext uri="{BB962C8B-B14F-4D97-AF65-F5344CB8AC3E}">
        <p14:creationId xmlns:p14="http://schemas.microsoft.com/office/powerpoint/2010/main" val="24949956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60375"/>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900"/>
            <a:ext cx="5486400" cy="6032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4767263"/>
            <a:ext cx="2133600" cy="274637"/>
          </a:xfrm>
          <a:prstGeom prst="rect">
            <a:avLst/>
          </a:prstGeom>
        </p:spPr>
        <p:txBody>
          <a:bodyPr/>
          <a:lstStyle/>
          <a:p>
            <a:fld id="{CCC36EAE-585C-C74B-8F38-8D038B906D8C}" type="datetimeFigureOut">
              <a:rPr lang="en-US" smtClean="0"/>
              <a:t>5/3/18</a:t>
            </a:fld>
            <a:endParaRPr lang="en-US"/>
          </a:p>
        </p:txBody>
      </p:sp>
      <p:sp>
        <p:nvSpPr>
          <p:cNvPr id="6" name="Footer Placeholder 5"/>
          <p:cNvSpPr>
            <a:spLocks noGrp="1"/>
          </p:cNvSpPr>
          <p:nvPr>
            <p:ph type="ftr" sz="quarter" idx="11"/>
          </p:nvPr>
        </p:nvSpPr>
        <p:spPr>
          <a:xfrm>
            <a:off x="3124200" y="4767263"/>
            <a:ext cx="2895600" cy="274637"/>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4637"/>
          </a:xfrm>
          <a:prstGeom prst="rect">
            <a:avLst/>
          </a:prstGeom>
        </p:spPr>
        <p:txBody>
          <a:bodyPr/>
          <a:lstStyle/>
          <a:p>
            <a:fld id="{D11E3768-4732-DF4A-AAA4-859616AA2E63}" type="slidenum">
              <a:rPr lang="en-US" smtClean="0"/>
              <a:t>‹#›</a:t>
            </a:fld>
            <a:endParaRPr lang="en-US"/>
          </a:p>
        </p:txBody>
      </p:sp>
    </p:spTree>
    <p:extLst>
      <p:ext uri="{BB962C8B-B14F-4D97-AF65-F5344CB8AC3E}">
        <p14:creationId xmlns:p14="http://schemas.microsoft.com/office/powerpoint/2010/main" val="7484325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200150"/>
            <a:ext cx="8229600" cy="33940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3"/>
            <a:ext cx="2133600" cy="274637"/>
          </a:xfrm>
          <a:prstGeom prst="rect">
            <a:avLst/>
          </a:prstGeom>
        </p:spPr>
        <p:txBody>
          <a:bodyPr/>
          <a:lstStyle/>
          <a:p>
            <a:fld id="{CCC36EAE-585C-C74B-8F38-8D038B906D8C}" type="datetimeFigureOut">
              <a:rPr lang="en-US" smtClean="0"/>
              <a:t>5/3/18</a:t>
            </a:fld>
            <a:endParaRPr lang="en-US"/>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4637"/>
          </a:xfrm>
          <a:prstGeom prst="rect">
            <a:avLst/>
          </a:prstGeom>
        </p:spPr>
        <p:txBody>
          <a:bodyPr/>
          <a:lstStyle/>
          <a:p>
            <a:fld id="{D11E3768-4732-DF4A-AAA4-859616AA2E63}" type="slidenum">
              <a:rPr lang="en-US" smtClean="0"/>
              <a:t>‹#›</a:t>
            </a:fld>
            <a:endParaRPr lang="en-US"/>
          </a:p>
        </p:txBody>
      </p:sp>
    </p:spTree>
    <p:extLst>
      <p:ext uri="{BB962C8B-B14F-4D97-AF65-F5344CB8AC3E}">
        <p14:creationId xmlns:p14="http://schemas.microsoft.com/office/powerpoint/2010/main" val="28791028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6375"/>
            <a:ext cx="6019800" cy="438785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3"/>
            <a:ext cx="2133600" cy="274637"/>
          </a:xfrm>
          <a:prstGeom prst="rect">
            <a:avLst/>
          </a:prstGeom>
        </p:spPr>
        <p:txBody>
          <a:bodyPr/>
          <a:lstStyle/>
          <a:p>
            <a:fld id="{CCC36EAE-585C-C74B-8F38-8D038B906D8C}" type="datetimeFigureOut">
              <a:rPr lang="en-US" smtClean="0"/>
              <a:t>5/3/18</a:t>
            </a:fld>
            <a:endParaRPr lang="en-US"/>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4637"/>
          </a:xfrm>
          <a:prstGeom prst="rect">
            <a:avLst/>
          </a:prstGeom>
        </p:spPr>
        <p:txBody>
          <a:bodyPr/>
          <a:lstStyle/>
          <a:p>
            <a:fld id="{D11E3768-4732-DF4A-AAA4-859616AA2E63}" type="slidenum">
              <a:rPr lang="en-US" smtClean="0"/>
              <a:t>‹#›</a:t>
            </a:fld>
            <a:endParaRPr lang="en-US"/>
          </a:p>
        </p:txBody>
      </p:sp>
    </p:spTree>
    <p:extLst>
      <p:ext uri="{BB962C8B-B14F-4D97-AF65-F5344CB8AC3E}">
        <p14:creationId xmlns:p14="http://schemas.microsoft.com/office/powerpoint/2010/main" val="9389915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4767263"/>
            <a:ext cx="2133600" cy="274637"/>
          </a:xfrm>
          <a:prstGeom prst="rect">
            <a:avLst/>
          </a:prstGeom>
        </p:spPr>
        <p:txBody>
          <a:bodyPr/>
          <a:lstStyle/>
          <a:p>
            <a:fld id="{AF7DF8C9-7B7E-0A46-9CDA-ED1F2D9BE9F1}" type="datetimeFigureOut">
              <a:rPr lang="en-US" smtClean="0"/>
              <a:t>5/3/18</a:t>
            </a:fld>
            <a:endParaRPr lang="en-US"/>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4637"/>
          </a:xfrm>
          <a:prstGeom prst="rect">
            <a:avLst/>
          </a:prstGeom>
        </p:spPr>
        <p:txBody>
          <a:bodyPr/>
          <a:lstStyle/>
          <a:p>
            <a:fld id="{C3BA2F90-4C91-1346-B589-D1442A5FC4D7}" type="slidenum">
              <a:rPr lang="en-US" smtClean="0"/>
              <a:t>‹#›</a:t>
            </a:fld>
            <a:endParaRPr lang="en-US"/>
          </a:p>
        </p:txBody>
      </p:sp>
    </p:spTree>
    <p:extLst>
      <p:ext uri="{BB962C8B-B14F-4D97-AF65-F5344CB8AC3E}">
        <p14:creationId xmlns:p14="http://schemas.microsoft.com/office/powerpoint/2010/main" val="14314071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200150"/>
            <a:ext cx="8229600" cy="33940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3"/>
            <a:ext cx="2133600" cy="274637"/>
          </a:xfrm>
          <a:prstGeom prst="rect">
            <a:avLst/>
          </a:prstGeom>
        </p:spPr>
        <p:txBody>
          <a:bodyPr/>
          <a:lstStyle/>
          <a:p>
            <a:fld id="{AF7DF8C9-7B7E-0A46-9CDA-ED1F2D9BE9F1}" type="datetimeFigureOut">
              <a:rPr lang="en-US" smtClean="0"/>
              <a:t>5/3/18</a:t>
            </a:fld>
            <a:endParaRPr lang="en-US"/>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4637"/>
          </a:xfrm>
          <a:prstGeom prst="rect">
            <a:avLst/>
          </a:prstGeom>
        </p:spPr>
        <p:txBody>
          <a:bodyPr/>
          <a:lstStyle/>
          <a:p>
            <a:fld id="{C3BA2F90-4C91-1346-B589-D1442A5FC4D7}" type="slidenum">
              <a:rPr lang="en-US" smtClean="0"/>
              <a:t>‹#›</a:t>
            </a:fld>
            <a:endParaRPr lang="en-US"/>
          </a:p>
        </p:txBody>
      </p:sp>
    </p:spTree>
    <p:extLst>
      <p:ext uri="{BB962C8B-B14F-4D97-AF65-F5344CB8AC3E}">
        <p14:creationId xmlns:p14="http://schemas.microsoft.com/office/powerpoint/2010/main" val="12325415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79638"/>
            <a:ext cx="7772400" cy="112553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4767263"/>
            <a:ext cx="2133600" cy="274637"/>
          </a:xfrm>
          <a:prstGeom prst="rect">
            <a:avLst/>
          </a:prstGeom>
        </p:spPr>
        <p:txBody>
          <a:bodyPr/>
          <a:lstStyle/>
          <a:p>
            <a:fld id="{AF7DF8C9-7B7E-0A46-9CDA-ED1F2D9BE9F1}" type="datetimeFigureOut">
              <a:rPr lang="en-US" smtClean="0"/>
              <a:t>5/3/18</a:t>
            </a:fld>
            <a:endParaRPr lang="en-US"/>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4637"/>
          </a:xfrm>
          <a:prstGeom prst="rect">
            <a:avLst/>
          </a:prstGeom>
        </p:spPr>
        <p:txBody>
          <a:bodyPr/>
          <a:lstStyle/>
          <a:p>
            <a:fld id="{C3BA2F90-4C91-1346-B589-D1442A5FC4D7}" type="slidenum">
              <a:rPr lang="en-US" smtClean="0"/>
              <a:t>‹#›</a:t>
            </a:fld>
            <a:endParaRPr lang="en-US"/>
          </a:p>
        </p:txBody>
      </p:sp>
    </p:spTree>
    <p:extLst>
      <p:ext uri="{BB962C8B-B14F-4D97-AF65-F5344CB8AC3E}">
        <p14:creationId xmlns:p14="http://schemas.microsoft.com/office/powerpoint/2010/main" val="35548875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0"/>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0"/>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4767263"/>
            <a:ext cx="2133600" cy="274637"/>
          </a:xfrm>
          <a:prstGeom prst="rect">
            <a:avLst/>
          </a:prstGeom>
        </p:spPr>
        <p:txBody>
          <a:bodyPr/>
          <a:lstStyle/>
          <a:p>
            <a:fld id="{AF7DF8C9-7B7E-0A46-9CDA-ED1F2D9BE9F1}" type="datetimeFigureOut">
              <a:rPr lang="en-US" smtClean="0"/>
              <a:t>5/3/18</a:t>
            </a:fld>
            <a:endParaRPr lang="en-US"/>
          </a:p>
        </p:txBody>
      </p:sp>
      <p:sp>
        <p:nvSpPr>
          <p:cNvPr id="6" name="Footer Placeholder 5"/>
          <p:cNvSpPr>
            <a:spLocks noGrp="1"/>
          </p:cNvSpPr>
          <p:nvPr>
            <p:ph type="ftr" sz="quarter" idx="11"/>
          </p:nvPr>
        </p:nvSpPr>
        <p:spPr>
          <a:xfrm>
            <a:off x="3124200" y="4767263"/>
            <a:ext cx="2895600" cy="274637"/>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4637"/>
          </a:xfrm>
          <a:prstGeom prst="rect">
            <a:avLst/>
          </a:prstGeom>
        </p:spPr>
        <p:txBody>
          <a:bodyPr/>
          <a:lstStyle/>
          <a:p>
            <a:fld id="{C3BA2F90-4C91-1346-B589-D1442A5FC4D7}" type="slidenum">
              <a:rPr lang="en-US" smtClean="0"/>
              <a:t>‹#›</a:t>
            </a:fld>
            <a:endParaRPr lang="en-US"/>
          </a:p>
        </p:txBody>
      </p:sp>
    </p:spTree>
    <p:extLst>
      <p:ext uri="{BB962C8B-B14F-4D97-AF65-F5344CB8AC3E}">
        <p14:creationId xmlns:p14="http://schemas.microsoft.com/office/powerpoint/2010/main" val="26895957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0938"/>
            <a:ext cx="4040188" cy="481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950"/>
            <a:ext cx="4040188"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150938"/>
            <a:ext cx="4041775" cy="481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631950"/>
            <a:ext cx="4041775"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4767263"/>
            <a:ext cx="2133600" cy="274637"/>
          </a:xfrm>
          <a:prstGeom prst="rect">
            <a:avLst/>
          </a:prstGeom>
        </p:spPr>
        <p:txBody>
          <a:bodyPr/>
          <a:lstStyle/>
          <a:p>
            <a:fld id="{AF7DF8C9-7B7E-0A46-9CDA-ED1F2D9BE9F1}" type="datetimeFigureOut">
              <a:rPr lang="en-US" smtClean="0"/>
              <a:t>5/3/18</a:t>
            </a:fld>
            <a:endParaRPr lang="en-US"/>
          </a:p>
        </p:txBody>
      </p:sp>
      <p:sp>
        <p:nvSpPr>
          <p:cNvPr id="8" name="Footer Placeholder 7"/>
          <p:cNvSpPr>
            <a:spLocks noGrp="1"/>
          </p:cNvSpPr>
          <p:nvPr>
            <p:ph type="ftr" sz="quarter" idx="11"/>
          </p:nvPr>
        </p:nvSpPr>
        <p:spPr>
          <a:xfrm>
            <a:off x="3124200" y="4767263"/>
            <a:ext cx="2895600" cy="274637"/>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4767263"/>
            <a:ext cx="2133600" cy="274637"/>
          </a:xfrm>
          <a:prstGeom prst="rect">
            <a:avLst/>
          </a:prstGeom>
        </p:spPr>
        <p:txBody>
          <a:bodyPr/>
          <a:lstStyle/>
          <a:p>
            <a:fld id="{C3BA2F90-4C91-1346-B589-D1442A5FC4D7}" type="slidenum">
              <a:rPr lang="en-US" smtClean="0"/>
              <a:t>‹#›</a:t>
            </a:fld>
            <a:endParaRPr lang="en-US"/>
          </a:p>
        </p:txBody>
      </p:sp>
    </p:spTree>
    <p:extLst>
      <p:ext uri="{BB962C8B-B14F-4D97-AF65-F5344CB8AC3E}">
        <p14:creationId xmlns:p14="http://schemas.microsoft.com/office/powerpoint/2010/main" val="42522361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4767263"/>
            <a:ext cx="2133600" cy="274637"/>
          </a:xfrm>
          <a:prstGeom prst="rect">
            <a:avLst/>
          </a:prstGeom>
        </p:spPr>
        <p:txBody>
          <a:bodyPr/>
          <a:lstStyle/>
          <a:p>
            <a:fld id="{AF7DF8C9-7B7E-0A46-9CDA-ED1F2D9BE9F1}" type="datetimeFigureOut">
              <a:rPr lang="en-US" smtClean="0"/>
              <a:t>5/3/18</a:t>
            </a:fld>
            <a:endParaRPr lang="en-US"/>
          </a:p>
        </p:txBody>
      </p:sp>
      <p:sp>
        <p:nvSpPr>
          <p:cNvPr id="4" name="Footer Placeholder 3"/>
          <p:cNvSpPr>
            <a:spLocks noGrp="1"/>
          </p:cNvSpPr>
          <p:nvPr>
            <p:ph type="ftr" sz="quarter" idx="11"/>
          </p:nvPr>
        </p:nvSpPr>
        <p:spPr>
          <a:xfrm>
            <a:off x="3124200" y="4767263"/>
            <a:ext cx="2895600" cy="274637"/>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4767263"/>
            <a:ext cx="2133600" cy="274637"/>
          </a:xfrm>
          <a:prstGeom prst="rect">
            <a:avLst/>
          </a:prstGeom>
        </p:spPr>
        <p:txBody>
          <a:bodyPr/>
          <a:lstStyle/>
          <a:p>
            <a:fld id="{C3BA2F90-4C91-1346-B589-D1442A5FC4D7}" type="slidenum">
              <a:rPr lang="en-US" smtClean="0"/>
              <a:t>‹#›</a:t>
            </a:fld>
            <a:endParaRPr lang="en-US"/>
          </a:p>
        </p:txBody>
      </p:sp>
    </p:spTree>
    <p:extLst>
      <p:ext uri="{BB962C8B-B14F-4D97-AF65-F5344CB8AC3E}">
        <p14:creationId xmlns:p14="http://schemas.microsoft.com/office/powerpoint/2010/main" val="1706414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200151"/>
            <a:ext cx="8229600" cy="339447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F9C869A8-95B1-D847-9085-46FC7D9CDD0C}" type="datetimeFigureOut">
              <a:rPr lang="en-US" smtClean="0"/>
              <a:t>5/3/18</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1D8E62BC-150D-9F49-84AE-AEDE73AE94FB}" type="slidenum">
              <a:rPr lang="en-US" smtClean="0"/>
              <a:t>‹#›</a:t>
            </a:fld>
            <a:endParaRPr lang="en-US"/>
          </a:p>
        </p:txBody>
      </p:sp>
    </p:spTree>
    <p:extLst>
      <p:ext uri="{BB962C8B-B14F-4D97-AF65-F5344CB8AC3E}">
        <p14:creationId xmlns:p14="http://schemas.microsoft.com/office/powerpoint/2010/main" val="21722549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4637"/>
          </a:xfrm>
          <a:prstGeom prst="rect">
            <a:avLst/>
          </a:prstGeom>
        </p:spPr>
        <p:txBody>
          <a:bodyPr/>
          <a:lstStyle/>
          <a:p>
            <a:fld id="{AF7DF8C9-7B7E-0A46-9CDA-ED1F2D9BE9F1}" type="datetimeFigureOut">
              <a:rPr lang="en-US" smtClean="0"/>
              <a:t>5/3/18</a:t>
            </a:fld>
            <a:endParaRPr lang="en-US"/>
          </a:p>
        </p:txBody>
      </p:sp>
      <p:sp>
        <p:nvSpPr>
          <p:cNvPr id="3" name="Footer Placeholder 2"/>
          <p:cNvSpPr>
            <a:spLocks noGrp="1"/>
          </p:cNvSpPr>
          <p:nvPr>
            <p:ph type="ftr" sz="quarter" idx="11"/>
          </p:nvPr>
        </p:nvSpPr>
        <p:spPr>
          <a:xfrm>
            <a:off x="3124200" y="4767263"/>
            <a:ext cx="2895600" cy="274637"/>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4767263"/>
            <a:ext cx="2133600" cy="274637"/>
          </a:xfrm>
          <a:prstGeom prst="rect">
            <a:avLst/>
          </a:prstGeom>
        </p:spPr>
        <p:txBody>
          <a:bodyPr/>
          <a:lstStyle/>
          <a:p>
            <a:fld id="{C3BA2F90-4C91-1346-B589-D1442A5FC4D7}" type="slidenum">
              <a:rPr lang="en-US" smtClean="0"/>
              <a:t>‹#›</a:t>
            </a:fld>
            <a:endParaRPr lang="en-US"/>
          </a:p>
        </p:txBody>
      </p:sp>
    </p:spTree>
    <p:extLst>
      <p:ext uri="{BB962C8B-B14F-4D97-AF65-F5344CB8AC3E}">
        <p14:creationId xmlns:p14="http://schemas.microsoft.com/office/powerpoint/2010/main" val="26394130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43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076325"/>
            <a:ext cx="3008313" cy="35179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4767263"/>
            <a:ext cx="2133600" cy="274637"/>
          </a:xfrm>
          <a:prstGeom prst="rect">
            <a:avLst/>
          </a:prstGeom>
        </p:spPr>
        <p:txBody>
          <a:bodyPr/>
          <a:lstStyle/>
          <a:p>
            <a:fld id="{AF7DF8C9-7B7E-0A46-9CDA-ED1F2D9BE9F1}" type="datetimeFigureOut">
              <a:rPr lang="en-US" smtClean="0"/>
              <a:t>5/3/18</a:t>
            </a:fld>
            <a:endParaRPr lang="en-US"/>
          </a:p>
        </p:txBody>
      </p:sp>
      <p:sp>
        <p:nvSpPr>
          <p:cNvPr id="6" name="Footer Placeholder 5"/>
          <p:cNvSpPr>
            <a:spLocks noGrp="1"/>
          </p:cNvSpPr>
          <p:nvPr>
            <p:ph type="ftr" sz="quarter" idx="11"/>
          </p:nvPr>
        </p:nvSpPr>
        <p:spPr>
          <a:xfrm>
            <a:off x="3124200" y="4767263"/>
            <a:ext cx="2895600" cy="274637"/>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4637"/>
          </a:xfrm>
          <a:prstGeom prst="rect">
            <a:avLst/>
          </a:prstGeom>
        </p:spPr>
        <p:txBody>
          <a:bodyPr/>
          <a:lstStyle/>
          <a:p>
            <a:fld id="{C3BA2F90-4C91-1346-B589-D1442A5FC4D7}" type="slidenum">
              <a:rPr lang="en-US" smtClean="0"/>
              <a:t>‹#›</a:t>
            </a:fld>
            <a:endParaRPr lang="en-US"/>
          </a:p>
        </p:txBody>
      </p:sp>
    </p:spTree>
    <p:extLst>
      <p:ext uri="{BB962C8B-B14F-4D97-AF65-F5344CB8AC3E}">
        <p14:creationId xmlns:p14="http://schemas.microsoft.com/office/powerpoint/2010/main" val="25727670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60375"/>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900"/>
            <a:ext cx="5486400" cy="6032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4767263"/>
            <a:ext cx="2133600" cy="274637"/>
          </a:xfrm>
          <a:prstGeom prst="rect">
            <a:avLst/>
          </a:prstGeom>
        </p:spPr>
        <p:txBody>
          <a:bodyPr/>
          <a:lstStyle/>
          <a:p>
            <a:fld id="{AF7DF8C9-7B7E-0A46-9CDA-ED1F2D9BE9F1}" type="datetimeFigureOut">
              <a:rPr lang="en-US" smtClean="0"/>
              <a:t>5/3/18</a:t>
            </a:fld>
            <a:endParaRPr lang="en-US"/>
          </a:p>
        </p:txBody>
      </p:sp>
      <p:sp>
        <p:nvSpPr>
          <p:cNvPr id="6" name="Footer Placeholder 5"/>
          <p:cNvSpPr>
            <a:spLocks noGrp="1"/>
          </p:cNvSpPr>
          <p:nvPr>
            <p:ph type="ftr" sz="quarter" idx="11"/>
          </p:nvPr>
        </p:nvSpPr>
        <p:spPr>
          <a:xfrm>
            <a:off x="3124200" y="4767263"/>
            <a:ext cx="2895600" cy="274637"/>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4637"/>
          </a:xfrm>
          <a:prstGeom prst="rect">
            <a:avLst/>
          </a:prstGeom>
        </p:spPr>
        <p:txBody>
          <a:bodyPr/>
          <a:lstStyle/>
          <a:p>
            <a:fld id="{C3BA2F90-4C91-1346-B589-D1442A5FC4D7}" type="slidenum">
              <a:rPr lang="en-US" smtClean="0"/>
              <a:t>‹#›</a:t>
            </a:fld>
            <a:endParaRPr lang="en-US"/>
          </a:p>
        </p:txBody>
      </p:sp>
    </p:spTree>
    <p:extLst>
      <p:ext uri="{BB962C8B-B14F-4D97-AF65-F5344CB8AC3E}">
        <p14:creationId xmlns:p14="http://schemas.microsoft.com/office/powerpoint/2010/main" val="14908457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200150"/>
            <a:ext cx="8229600" cy="33940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3"/>
            <a:ext cx="2133600" cy="274637"/>
          </a:xfrm>
          <a:prstGeom prst="rect">
            <a:avLst/>
          </a:prstGeom>
        </p:spPr>
        <p:txBody>
          <a:bodyPr/>
          <a:lstStyle/>
          <a:p>
            <a:fld id="{AF7DF8C9-7B7E-0A46-9CDA-ED1F2D9BE9F1}" type="datetimeFigureOut">
              <a:rPr lang="en-US" smtClean="0"/>
              <a:t>5/3/18</a:t>
            </a:fld>
            <a:endParaRPr lang="en-US"/>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4637"/>
          </a:xfrm>
          <a:prstGeom prst="rect">
            <a:avLst/>
          </a:prstGeom>
        </p:spPr>
        <p:txBody>
          <a:bodyPr/>
          <a:lstStyle/>
          <a:p>
            <a:fld id="{C3BA2F90-4C91-1346-B589-D1442A5FC4D7}" type="slidenum">
              <a:rPr lang="en-US" smtClean="0"/>
              <a:t>‹#›</a:t>
            </a:fld>
            <a:endParaRPr lang="en-US"/>
          </a:p>
        </p:txBody>
      </p:sp>
    </p:spTree>
    <p:extLst>
      <p:ext uri="{BB962C8B-B14F-4D97-AF65-F5344CB8AC3E}">
        <p14:creationId xmlns:p14="http://schemas.microsoft.com/office/powerpoint/2010/main" val="8943648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6375"/>
            <a:ext cx="6019800" cy="438785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3"/>
            <a:ext cx="2133600" cy="274637"/>
          </a:xfrm>
          <a:prstGeom prst="rect">
            <a:avLst/>
          </a:prstGeom>
        </p:spPr>
        <p:txBody>
          <a:bodyPr/>
          <a:lstStyle/>
          <a:p>
            <a:fld id="{AF7DF8C9-7B7E-0A46-9CDA-ED1F2D9BE9F1}" type="datetimeFigureOut">
              <a:rPr lang="en-US" smtClean="0"/>
              <a:t>5/3/18</a:t>
            </a:fld>
            <a:endParaRPr lang="en-US"/>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4637"/>
          </a:xfrm>
          <a:prstGeom prst="rect">
            <a:avLst/>
          </a:prstGeom>
        </p:spPr>
        <p:txBody>
          <a:bodyPr/>
          <a:lstStyle/>
          <a:p>
            <a:fld id="{C3BA2F90-4C91-1346-B589-D1442A5FC4D7}" type="slidenum">
              <a:rPr lang="en-US" smtClean="0"/>
              <a:t>‹#›</a:t>
            </a:fld>
            <a:endParaRPr lang="en-US"/>
          </a:p>
        </p:txBody>
      </p:sp>
    </p:spTree>
    <p:extLst>
      <p:ext uri="{BB962C8B-B14F-4D97-AF65-F5344CB8AC3E}">
        <p14:creationId xmlns:p14="http://schemas.microsoft.com/office/powerpoint/2010/main" val="42707279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4767263"/>
            <a:ext cx="2133600" cy="274637"/>
          </a:xfrm>
          <a:prstGeom prst="rect">
            <a:avLst/>
          </a:prstGeom>
        </p:spPr>
        <p:txBody>
          <a:bodyPr/>
          <a:lstStyle/>
          <a:p>
            <a:fld id="{486DD26A-97FC-9042-B809-DB63B56E9B93}" type="datetimeFigureOut">
              <a:rPr lang="en-US" smtClean="0"/>
              <a:t>5/3/18</a:t>
            </a:fld>
            <a:endParaRPr lang="en-US"/>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4637"/>
          </a:xfrm>
          <a:prstGeom prst="rect">
            <a:avLst/>
          </a:prstGeom>
        </p:spPr>
        <p:txBody>
          <a:bodyPr/>
          <a:lstStyle/>
          <a:p>
            <a:fld id="{B651FEFC-6E41-AA46-B466-05B48BF6AA4A}" type="slidenum">
              <a:rPr lang="en-US" smtClean="0"/>
              <a:t>‹#›</a:t>
            </a:fld>
            <a:endParaRPr lang="en-US"/>
          </a:p>
        </p:txBody>
      </p:sp>
    </p:spTree>
    <p:extLst>
      <p:ext uri="{BB962C8B-B14F-4D97-AF65-F5344CB8AC3E}">
        <p14:creationId xmlns:p14="http://schemas.microsoft.com/office/powerpoint/2010/main" val="2315315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200150"/>
            <a:ext cx="8229600" cy="33940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3"/>
            <a:ext cx="2133600" cy="274637"/>
          </a:xfrm>
          <a:prstGeom prst="rect">
            <a:avLst/>
          </a:prstGeom>
        </p:spPr>
        <p:txBody>
          <a:bodyPr/>
          <a:lstStyle/>
          <a:p>
            <a:fld id="{486DD26A-97FC-9042-B809-DB63B56E9B93}" type="datetimeFigureOut">
              <a:rPr lang="en-US" smtClean="0"/>
              <a:t>5/3/18</a:t>
            </a:fld>
            <a:endParaRPr lang="en-US"/>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4637"/>
          </a:xfrm>
          <a:prstGeom prst="rect">
            <a:avLst/>
          </a:prstGeom>
        </p:spPr>
        <p:txBody>
          <a:bodyPr/>
          <a:lstStyle/>
          <a:p>
            <a:fld id="{B651FEFC-6E41-AA46-B466-05B48BF6AA4A}" type="slidenum">
              <a:rPr lang="en-US" smtClean="0"/>
              <a:t>‹#›</a:t>
            </a:fld>
            <a:endParaRPr lang="en-US"/>
          </a:p>
        </p:txBody>
      </p:sp>
    </p:spTree>
    <p:extLst>
      <p:ext uri="{BB962C8B-B14F-4D97-AF65-F5344CB8AC3E}">
        <p14:creationId xmlns:p14="http://schemas.microsoft.com/office/powerpoint/2010/main" val="23130712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79638"/>
            <a:ext cx="7772400" cy="112553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4767263"/>
            <a:ext cx="2133600" cy="274637"/>
          </a:xfrm>
          <a:prstGeom prst="rect">
            <a:avLst/>
          </a:prstGeom>
        </p:spPr>
        <p:txBody>
          <a:bodyPr/>
          <a:lstStyle/>
          <a:p>
            <a:fld id="{486DD26A-97FC-9042-B809-DB63B56E9B93}" type="datetimeFigureOut">
              <a:rPr lang="en-US" smtClean="0"/>
              <a:t>5/3/18</a:t>
            </a:fld>
            <a:endParaRPr lang="en-US"/>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4637"/>
          </a:xfrm>
          <a:prstGeom prst="rect">
            <a:avLst/>
          </a:prstGeom>
        </p:spPr>
        <p:txBody>
          <a:bodyPr/>
          <a:lstStyle/>
          <a:p>
            <a:fld id="{B651FEFC-6E41-AA46-B466-05B48BF6AA4A}" type="slidenum">
              <a:rPr lang="en-US" smtClean="0"/>
              <a:t>‹#›</a:t>
            </a:fld>
            <a:endParaRPr lang="en-US"/>
          </a:p>
        </p:txBody>
      </p:sp>
    </p:spTree>
    <p:extLst>
      <p:ext uri="{BB962C8B-B14F-4D97-AF65-F5344CB8AC3E}">
        <p14:creationId xmlns:p14="http://schemas.microsoft.com/office/powerpoint/2010/main" val="3836756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0"/>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0"/>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4767263"/>
            <a:ext cx="2133600" cy="274637"/>
          </a:xfrm>
          <a:prstGeom prst="rect">
            <a:avLst/>
          </a:prstGeom>
        </p:spPr>
        <p:txBody>
          <a:bodyPr/>
          <a:lstStyle/>
          <a:p>
            <a:fld id="{486DD26A-97FC-9042-B809-DB63B56E9B93}" type="datetimeFigureOut">
              <a:rPr lang="en-US" smtClean="0"/>
              <a:t>5/3/18</a:t>
            </a:fld>
            <a:endParaRPr lang="en-US"/>
          </a:p>
        </p:txBody>
      </p:sp>
      <p:sp>
        <p:nvSpPr>
          <p:cNvPr id="6" name="Footer Placeholder 5"/>
          <p:cNvSpPr>
            <a:spLocks noGrp="1"/>
          </p:cNvSpPr>
          <p:nvPr>
            <p:ph type="ftr" sz="quarter" idx="11"/>
          </p:nvPr>
        </p:nvSpPr>
        <p:spPr>
          <a:xfrm>
            <a:off x="3124200" y="4767263"/>
            <a:ext cx="2895600" cy="274637"/>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4637"/>
          </a:xfrm>
          <a:prstGeom prst="rect">
            <a:avLst/>
          </a:prstGeom>
        </p:spPr>
        <p:txBody>
          <a:bodyPr/>
          <a:lstStyle/>
          <a:p>
            <a:fld id="{B651FEFC-6E41-AA46-B466-05B48BF6AA4A}" type="slidenum">
              <a:rPr lang="en-US" smtClean="0"/>
              <a:t>‹#›</a:t>
            </a:fld>
            <a:endParaRPr lang="en-US"/>
          </a:p>
        </p:txBody>
      </p:sp>
    </p:spTree>
    <p:extLst>
      <p:ext uri="{BB962C8B-B14F-4D97-AF65-F5344CB8AC3E}">
        <p14:creationId xmlns:p14="http://schemas.microsoft.com/office/powerpoint/2010/main" val="31181169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0938"/>
            <a:ext cx="4040188" cy="481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950"/>
            <a:ext cx="4040188"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150938"/>
            <a:ext cx="4041775" cy="481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631950"/>
            <a:ext cx="4041775"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4767263"/>
            <a:ext cx="2133600" cy="274637"/>
          </a:xfrm>
          <a:prstGeom prst="rect">
            <a:avLst/>
          </a:prstGeom>
        </p:spPr>
        <p:txBody>
          <a:bodyPr/>
          <a:lstStyle/>
          <a:p>
            <a:fld id="{486DD26A-97FC-9042-B809-DB63B56E9B93}" type="datetimeFigureOut">
              <a:rPr lang="en-US" smtClean="0"/>
              <a:t>5/3/18</a:t>
            </a:fld>
            <a:endParaRPr lang="en-US"/>
          </a:p>
        </p:txBody>
      </p:sp>
      <p:sp>
        <p:nvSpPr>
          <p:cNvPr id="8" name="Footer Placeholder 7"/>
          <p:cNvSpPr>
            <a:spLocks noGrp="1"/>
          </p:cNvSpPr>
          <p:nvPr>
            <p:ph type="ftr" sz="quarter" idx="11"/>
          </p:nvPr>
        </p:nvSpPr>
        <p:spPr>
          <a:xfrm>
            <a:off x="3124200" y="4767263"/>
            <a:ext cx="2895600" cy="274637"/>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4767263"/>
            <a:ext cx="2133600" cy="274637"/>
          </a:xfrm>
          <a:prstGeom prst="rect">
            <a:avLst/>
          </a:prstGeom>
        </p:spPr>
        <p:txBody>
          <a:bodyPr/>
          <a:lstStyle/>
          <a:p>
            <a:fld id="{B651FEFC-6E41-AA46-B466-05B48BF6AA4A}" type="slidenum">
              <a:rPr lang="en-US" smtClean="0"/>
              <a:t>‹#›</a:t>
            </a:fld>
            <a:endParaRPr lang="en-US"/>
          </a:p>
        </p:txBody>
      </p:sp>
    </p:spTree>
    <p:extLst>
      <p:ext uri="{BB962C8B-B14F-4D97-AF65-F5344CB8AC3E}">
        <p14:creationId xmlns:p14="http://schemas.microsoft.com/office/powerpoint/2010/main" val="1558038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4767263"/>
            <a:ext cx="2133600" cy="274637"/>
          </a:xfrm>
          <a:prstGeom prst="rect">
            <a:avLst/>
          </a:prstGeom>
        </p:spPr>
        <p:txBody>
          <a:bodyPr/>
          <a:lstStyle/>
          <a:p>
            <a:fld id="{CCC36EAE-585C-C74B-8F38-8D038B906D8C}" type="datetimeFigureOut">
              <a:rPr lang="en-US" smtClean="0"/>
              <a:t>5/3/18</a:t>
            </a:fld>
            <a:endParaRPr lang="en-US"/>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4637"/>
          </a:xfrm>
          <a:prstGeom prst="rect">
            <a:avLst/>
          </a:prstGeom>
        </p:spPr>
        <p:txBody>
          <a:bodyPr/>
          <a:lstStyle/>
          <a:p>
            <a:fld id="{D11E3768-4732-DF4A-AAA4-859616AA2E63}" type="slidenum">
              <a:rPr lang="en-US" smtClean="0"/>
              <a:t>‹#›</a:t>
            </a:fld>
            <a:endParaRPr lang="en-US"/>
          </a:p>
        </p:txBody>
      </p:sp>
    </p:spTree>
    <p:extLst>
      <p:ext uri="{BB962C8B-B14F-4D97-AF65-F5344CB8AC3E}">
        <p14:creationId xmlns:p14="http://schemas.microsoft.com/office/powerpoint/2010/main" val="22857832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4767263"/>
            <a:ext cx="2133600" cy="274637"/>
          </a:xfrm>
          <a:prstGeom prst="rect">
            <a:avLst/>
          </a:prstGeom>
        </p:spPr>
        <p:txBody>
          <a:bodyPr/>
          <a:lstStyle/>
          <a:p>
            <a:fld id="{486DD26A-97FC-9042-B809-DB63B56E9B93}" type="datetimeFigureOut">
              <a:rPr lang="en-US" smtClean="0"/>
              <a:t>5/3/18</a:t>
            </a:fld>
            <a:endParaRPr lang="en-US"/>
          </a:p>
        </p:txBody>
      </p:sp>
      <p:sp>
        <p:nvSpPr>
          <p:cNvPr id="4" name="Footer Placeholder 3"/>
          <p:cNvSpPr>
            <a:spLocks noGrp="1"/>
          </p:cNvSpPr>
          <p:nvPr>
            <p:ph type="ftr" sz="quarter" idx="11"/>
          </p:nvPr>
        </p:nvSpPr>
        <p:spPr>
          <a:xfrm>
            <a:off x="3124200" y="4767263"/>
            <a:ext cx="2895600" cy="274637"/>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4767263"/>
            <a:ext cx="2133600" cy="274637"/>
          </a:xfrm>
          <a:prstGeom prst="rect">
            <a:avLst/>
          </a:prstGeom>
        </p:spPr>
        <p:txBody>
          <a:bodyPr/>
          <a:lstStyle/>
          <a:p>
            <a:fld id="{B651FEFC-6E41-AA46-B466-05B48BF6AA4A}" type="slidenum">
              <a:rPr lang="en-US" smtClean="0"/>
              <a:t>‹#›</a:t>
            </a:fld>
            <a:endParaRPr lang="en-US"/>
          </a:p>
        </p:txBody>
      </p:sp>
    </p:spTree>
    <p:extLst>
      <p:ext uri="{BB962C8B-B14F-4D97-AF65-F5344CB8AC3E}">
        <p14:creationId xmlns:p14="http://schemas.microsoft.com/office/powerpoint/2010/main" val="31367371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4637"/>
          </a:xfrm>
          <a:prstGeom prst="rect">
            <a:avLst/>
          </a:prstGeom>
        </p:spPr>
        <p:txBody>
          <a:bodyPr/>
          <a:lstStyle/>
          <a:p>
            <a:fld id="{486DD26A-97FC-9042-B809-DB63B56E9B93}" type="datetimeFigureOut">
              <a:rPr lang="en-US" smtClean="0"/>
              <a:t>5/3/18</a:t>
            </a:fld>
            <a:endParaRPr lang="en-US"/>
          </a:p>
        </p:txBody>
      </p:sp>
      <p:sp>
        <p:nvSpPr>
          <p:cNvPr id="3" name="Footer Placeholder 2"/>
          <p:cNvSpPr>
            <a:spLocks noGrp="1"/>
          </p:cNvSpPr>
          <p:nvPr>
            <p:ph type="ftr" sz="quarter" idx="11"/>
          </p:nvPr>
        </p:nvSpPr>
        <p:spPr>
          <a:xfrm>
            <a:off x="3124200" y="4767263"/>
            <a:ext cx="2895600" cy="274637"/>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4767263"/>
            <a:ext cx="2133600" cy="274637"/>
          </a:xfrm>
          <a:prstGeom prst="rect">
            <a:avLst/>
          </a:prstGeom>
        </p:spPr>
        <p:txBody>
          <a:bodyPr/>
          <a:lstStyle/>
          <a:p>
            <a:fld id="{B651FEFC-6E41-AA46-B466-05B48BF6AA4A}" type="slidenum">
              <a:rPr lang="en-US" smtClean="0"/>
              <a:t>‹#›</a:t>
            </a:fld>
            <a:endParaRPr lang="en-US"/>
          </a:p>
        </p:txBody>
      </p:sp>
    </p:spTree>
    <p:extLst>
      <p:ext uri="{BB962C8B-B14F-4D97-AF65-F5344CB8AC3E}">
        <p14:creationId xmlns:p14="http://schemas.microsoft.com/office/powerpoint/2010/main" val="38616509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43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076325"/>
            <a:ext cx="3008313" cy="35179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4767263"/>
            <a:ext cx="2133600" cy="274637"/>
          </a:xfrm>
          <a:prstGeom prst="rect">
            <a:avLst/>
          </a:prstGeom>
        </p:spPr>
        <p:txBody>
          <a:bodyPr/>
          <a:lstStyle/>
          <a:p>
            <a:fld id="{486DD26A-97FC-9042-B809-DB63B56E9B93}" type="datetimeFigureOut">
              <a:rPr lang="en-US" smtClean="0"/>
              <a:t>5/3/18</a:t>
            </a:fld>
            <a:endParaRPr lang="en-US"/>
          </a:p>
        </p:txBody>
      </p:sp>
      <p:sp>
        <p:nvSpPr>
          <p:cNvPr id="6" name="Footer Placeholder 5"/>
          <p:cNvSpPr>
            <a:spLocks noGrp="1"/>
          </p:cNvSpPr>
          <p:nvPr>
            <p:ph type="ftr" sz="quarter" idx="11"/>
          </p:nvPr>
        </p:nvSpPr>
        <p:spPr>
          <a:xfrm>
            <a:off x="3124200" y="4767263"/>
            <a:ext cx="2895600" cy="274637"/>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4637"/>
          </a:xfrm>
          <a:prstGeom prst="rect">
            <a:avLst/>
          </a:prstGeom>
        </p:spPr>
        <p:txBody>
          <a:bodyPr/>
          <a:lstStyle/>
          <a:p>
            <a:fld id="{B651FEFC-6E41-AA46-B466-05B48BF6AA4A}" type="slidenum">
              <a:rPr lang="en-US" smtClean="0"/>
              <a:t>‹#›</a:t>
            </a:fld>
            <a:endParaRPr lang="en-US"/>
          </a:p>
        </p:txBody>
      </p:sp>
    </p:spTree>
    <p:extLst>
      <p:ext uri="{BB962C8B-B14F-4D97-AF65-F5344CB8AC3E}">
        <p14:creationId xmlns:p14="http://schemas.microsoft.com/office/powerpoint/2010/main" val="14416949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60375"/>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900"/>
            <a:ext cx="5486400" cy="6032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4767263"/>
            <a:ext cx="2133600" cy="274637"/>
          </a:xfrm>
          <a:prstGeom prst="rect">
            <a:avLst/>
          </a:prstGeom>
        </p:spPr>
        <p:txBody>
          <a:bodyPr/>
          <a:lstStyle/>
          <a:p>
            <a:fld id="{486DD26A-97FC-9042-B809-DB63B56E9B93}" type="datetimeFigureOut">
              <a:rPr lang="en-US" smtClean="0"/>
              <a:t>5/3/18</a:t>
            </a:fld>
            <a:endParaRPr lang="en-US"/>
          </a:p>
        </p:txBody>
      </p:sp>
      <p:sp>
        <p:nvSpPr>
          <p:cNvPr id="6" name="Footer Placeholder 5"/>
          <p:cNvSpPr>
            <a:spLocks noGrp="1"/>
          </p:cNvSpPr>
          <p:nvPr>
            <p:ph type="ftr" sz="quarter" idx="11"/>
          </p:nvPr>
        </p:nvSpPr>
        <p:spPr>
          <a:xfrm>
            <a:off x="3124200" y="4767263"/>
            <a:ext cx="2895600" cy="274637"/>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4637"/>
          </a:xfrm>
          <a:prstGeom prst="rect">
            <a:avLst/>
          </a:prstGeom>
        </p:spPr>
        <p:txBody>
          <a:bodyPr/>
          <a:lstStyle/>
          <a:p>
            <a:fld id="{B651FEFC-6E41-AA46-B466-05B48BF6AA4A}" type="slidenum">
              <a:rPr lang="en-US" smtClean="0"/>
              <a:t>‹#›</a:t>
            </a:fld>
            <a:endParaRPr lang="en-US"/>
          </a:p>
        </p:txBody>
      </p:sp>
    </p:spTree>
    <p:extLst>
      <p:ext uri="{BB962C8B-B14F-4D97-AF65-F5344CB8AC3E}">
        <p14:creationId xmlns:p14="http://schemas.microsoft.com/office/powerpoint/2010/main" val="26294324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1200150"/>
            <a:ext cx="8229600" cy="33940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3"/>
            <a:ext cx="2133600" cy="274637"/>
          </a:xfrm>
          <a:prstGeom prst="rect">
            <a:avLst/>
          </a:prstGeom>
        </p:spPr>
        <p:txBody>
          <a:bodyPr/>
          <a:lstStyle/>
          <a:p>
            <a:fld id="{486DD26A-97FC-9042-B809-DB63B56E9B93}" type="datetimeFigureOut">
              <a:rPr lang="en-US" smtClean="0"/>
              <a:t>5/3/18</a:t>
            </a:fld>
            <a:endParaRPr lang="en-US"/>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4637"/>
          </a:xfrm>
          <a:prstGeom prst="rect">
            <a:avLst/>
          </a:prstGeom>
        </p:spPr>
        <p:txBody>
          <a:bodyPr/>
          <a:lstStyle/>
          <a:p>
            <a:fld id="{B651FEFC-6E41-AA46-B466-05B48BF6AA4A}" type="slidenum">
              <a:rPr lang="en-US" smtClean="0"/>
              <a:t>‹#›</a:t>
            </a:fld>
            <a:endParaRPr lang="en-US"/>
          </a:p>
        </p:txBody>
      </p:sp>
    </p:spTree>
    <p:extLst>
      <p:ext uri="{BB962C8B-B14F-4D97-AF65-F5344CB8AC3E}">
        <p14:creationId xmlns:p14="http://schemas.microsoft.com/office/powerpoint/2010/main" val="39088023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6375"/>
            <a:ext cx="6019800" cy="438785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3"/>
            <a:ext cx="2133600" cy="274637"/>
          </a:xfrm>
          <a:prstGeom prst="rect">
            <a:avLst/>
          </a:prstGeom>
        </p:spPr>
        <p:txBody>
          <a:bodyPr/>
          <a:lstStyle/>
          <a:p>
            <a:fld id="{486DD26A-97FC-9042-B809-DB63B56E9B93}" type="datetimeFigureOut">
              <a:rPr lang="en-US" smtClean="0"/>
              <a:t>5/3/18</a:t>
            </a:fld>
            <a:endParaRPr lang="en-US"/>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4637"/>
          </a:xfrm>
          <a:prstGeom prst="rect">
            <a:avLst/>
          </a:prstGeom>
        </p:spPr>
        <p:txBody>
          <a:bodyPr/>
          <a:lstStyle/>
          <a:p>
            <a:fld id="{B651FEFC-6E41-AA46-B466-05B48BF6AA4A}" type="slidenum">
              <a:rPr lang="en-US" smtClean="0"/>
              <a:t>‹#›</a:t>
            </a:fld>
            <a:endParaRPr lang="en-US"/>
          </a:p>
        </p:txBody>
      </p:sp>
    </p:spTree>
    <p:extLst>
      <p:ext uri="{BB962C8B-B14F-4D97-AF65-F5344CB8AC3E}">
        <p14:creationId xmlns:p14="http://schemas.microsoft.com/office/powerpoint/2010/main" val="21986634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200150"/>
            <a:ext cx="8229600" cy="33940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3"/>
            <a:ext cx="2133600" cy="274637"/>
          </a:xfrm>
          <a:prstGeom prst="rect">
            <a:avLst/>
          </a:prstGeom>
        </p:spPr>
        <p:txBody>
          <a:bodyPr/>
          <a:lstStyle/>
          <a:p>
            <a:fld id="{CCC36EAE-585C-C74B-8F38-8D038B906D8C}" type="datetimeFigureOut">
              <a:rPr lang="en-US" smtClean="0"/>
              <a:t>5/3/18</a:t>
            </a:fld>
            <a:endParaRPr lang="en-US"/>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4637"/>
          </a:xfrm>
          <a:prstGeom prst="rect">
            <a:avLst/>
          </a:prstGeom>
        </p:spPr>
        <p:txBody>
          <a:bodyPr/>
          <a:lstStyle/>
          <a:p>
            <a:fld id="{D11E3768-4732-DF4A-AAA4-859616AA2E63}" type="slidenum">
              <a:rPr lang="en-US" smtClean="0"/>
              <a:t>‹#›</a:t>
            </a:fld>
            <a:endParaRPr lang="en-US"/>
          </a:p>
        </p:txBody>
      </p:sp>
    </p:spTree>
    <p:extLst>
      <p:ext uri="{BB962C8B-B14F-4D97-AF65-F5344CB8AC3E}">
        <p14:creationId xmlns:p14="http://schemas.microsoft.com/office/powerpoint/2010/main" val="29367106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79638"/>
            <a:ext cx="7772400" cy="112553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4767263"/>
            <a:ext cx="2133600" cy="274637"/>
          </a:xfrm>
          <a:prstGeom prst="rect">
            <a:avLst/>
          </a:prstGeom>
        </p:spPr>
        <p:txBody>
          <a:bodyPr/>
          <a:lstStyle/>
          <a:p>
            <a:fld id="{CCC36EAE-585C-C74B-8F38-8D038B906D8C}" type="datetimeFigureOut">
              <a:rPr lang="en-US" smtClean="0"/>
              <a:t>5/3/18</a:t>
            </a:fld>
            <a:endParaRPr lang="en-US"/>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4637"/>
          </a:xfrm>
          <a:prstGeom prst="rect">
            <a:avLst/>
          </a:prstGeom>
        </p:spPr>
        <p:txBody>
          <a:bodyPr/>
          <a:lstStyle/>
          <a:p>
            <a:fld id="{D11E3768-4732-DF4A-AAA4-859616AA2E63}" type="slidenum">
              <a:rPr lang="en-US" smtClean="0"/>
              <a:t>‹#›</a:t>
            </a:fld>
            <a:endParaRPr lang="en-US"/>
          </a:p>
        </p:txBody>
      </p:sp>
    </p:spTree>
    <p:extLst>
      <p:ext uri="{BB962C8B-B14F-4D97-AF65-F5344CB8AC3E}">
        <p14:creationId xmlns:p14="http://schemas.microsoft.com/office/powerpoint/2010/main" val="6459001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0"/>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0"/>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4767263"/>
            <a:ext cx="2133600" cy="274637"/>
          </a:xfrm>
          <a:prstGeom prst="rect">
            <a:avLst/>
          </a:prstGeom>
        </p:spPr>
        <p:txBody>
          <a:bodyPr/>
          <a:lstStyle/>
          <a:p>
            <a:fld id="{CCC36EAE-585C-C74B-8F38-8D038B906D8C}" type="datetimeFigureOut">
              <a:rPr lang="en-US" smtClean="0"/>
              <a:t>5/3/18</a:t>
            </a:fld>
            <a:endParaRPr lang="en-US"/>
          </a:p>
        </p:txBody>
      </p:sp>
      <p:sp>
        <p:nvSpPr>
          <p:cNvPr id="6" name="Footer Placeholder 5"/>
          <p:cNvSpPr>
            <a:spLocks noGrp="1"/>
          </p:cNvSpPr>
          <p:nvPr>
            <p:ph type="ftr" sz="quarter" idx="11"/>
          </p:nvPr>
        </p:nvSpPr>
        <p:spPr>
          <a:xfrm>
            <a:off x="3124200" y="4767263"/>
            <a:ext cx="2895600" cy="274637"/>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4637"/>
          </a:xfrm>
          <a:prstGeom prst="rect">
            <a:avLst/>
          </a:prstGeom>
        </p:spPr>
        <p:txBody>
          <a:bodyPr/>
          <a:lstStyle/>
          <a:p>
            <a:fld id="{D11E3768-4732-DF4A-AAA4-859616AA2E63}" type="slidenum">
              <a:rPr lang="en-US" smtClean="0"/>
              <a:t>‹#›</a:t>
            </a:fld>
            <a:endParaRPr lang="en-US"/>
          </a:p>
        </p:txBody>
      </p:sp>
    </p:spTree>
    <p:extLst>
      <p:ext uri="{BB962C8B-B14F-4D97-AF65-F5344CB8AC3E}">
        <p14:creationId xmlns:p14="http://schemas.microsoft.com/office/powerpoint/2010/main" val="777061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0938"/>
            <a:ext cx="4040188" cy="481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950"/>
            <a:ext cx="4040188"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150938"/>
            <a:ext cx="4041775" cy="481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631950"/>
            <a:ext cx="4041775"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4767263"/>
            <a:ext cx="2133600" cy="274637"/>
          </a:xfrm>
          <a:prstGeom prst="rect">
            <a:avLst/>
          </a:prstGeom>
        </p:spPr>
        <p:txBody>
          <a:bodyPr/>
          <a:lstStyle/>
          <a:p>
            <a:fld id="{CCC36EAE-585C-C74B-8F38-8D038B906D8C}" type="datetimeFigureOut">
              <a:rPr lang="en-US" smtClean="0"/>
              <a:t>5/3/18</a:t>
            </a:fld>
            <a:endParaRPr lang="en-US"/>
          </a:p>
        </p:txBody>
      </p:sp>
      <p:sp>
        <p:nvSpPr>
          <p:cNvPr id="8" name="Footer Placeholder 7"/>
          <p:cNvSpPr>
            <a:spLocks noGrp="1"/>
          </p:cNvSpPr>
          <p:nvPr>
            <p:ph type="ftr" sz="quarter" idx="11"/>
          </p:nvPr>
        </p:nvSpPr>
        <p:spPr>
          <a:xfrm>
            <a:off x="3124200" y="4767263"/>
            <a:ext cx="2895600" cy="274637"/>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4767263"/>
            <a:ext cx="2133600" cy="274637"/>
          </a:xfrm>
          <a:prstGeom prst="rect">
            <a:avLst/>
          </a:prstGeom>
        </p:spPr>
        <p:txBody>
          <a:bodyPr/>
          <a:lstStyle/>
          <a:p>
            <a:fld id="{D11E3768-4732-DF4A-AAA4-859616AA2E63}" type="slidenum">
              <a:rPr lang="en-US" smtClean="0"/>
              <a:t>‹#›</a:t>
            </a:fld>
            <a:endParaRPr lang="en-US"/>
          </a:p>
        </p:txBody>
      </p:sp>
    </p:spTree>
    <p:extLst>
      <p:ext uri="{BB962C8B-B14F-4D97-AF65-F5344CB8AC3E}">
        <p14:creationId xmlns:p14="http://schemas.microsoft.com/office/powerpoint/2010/main" val="10522574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4767263"/>
            <a:ext cx="2133600" cy="274637"/>
          </a:xfrm>
          <a:prstGeom prst="rect">
            <a:avLst/>
          </a:prstGeom>
        </p:spPr>
        <p:txBody>
          <a:bodyPr/>
          <a:lstStyle/>
          <a:p>
            <a:fld id="{CCC36EAE-585C-C74B-8F38-8D038B906D8C}" type="datetimeFigureOut">
              <a:rPr lang="en-US" smtClean="0"/>
              <a:t>5/3/18</a:t>
            </a:fld>
            <a:endParaRPr lang="en-US"/>
          </a:p>
        </p:txBody>
      </p:sp>
      <p:sp>
        <p:nvSpPr>
          <p:cNvPr id="4" name="Footer Placeholder 3"/>
          <p:cNvSpPr>
            <a:spLocks noGrp="1"/>
          </p:cNvSpPr>
          <p:nvPr>
            <p:ph type="ftr" sz="quarter" idx="11"/>
          </p:nvPr>
        </p:nvSpPr>
        <p:spPr>
          <a:xfrm>
            <a:off x="3124200" y="4767263"/>
            <a:ext cx="2895600" cy="274637"/>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4767263"/>
            <a:ext cx="2133600" cy="274637"/>
          </a:xfrm>
          <a:prstGeom prst="rect">
            <a:avLst/>
          </a:prstGeom>
        </p:spPr>
        <p:txBody>
          <a:bodyPr/>
          <a:lstStyle/>
          <a:p>
            <a:fld id="{D11E3768-4732-DF4A-AAA4-859616AA2E63}" type="slidenum">
              <a:rPr lang="en-US" smtClean="0"/>
              <a:t>‹#›</a:t>
            </a:fld>
            <a:endParaRPr lang="en-US"/>
          </a:p>
        </p:txBody>
      </p:sp>
    </p:spTree>
    <p:extLst>
      <p:ext uri="{BB962C8B-B14F-4D97-AF65-F5344CB8AC3E}">
        <p14:creationId xmlns:p14="http://schemas.microsoft.com/office/powerpoint/2010/main" val="42923919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4637"/>
          </a:xfrm>
          <a:prstGeom prst="rect">
            <a:avLst/>
          </a:prstGeom>
        </p:spPr>
        <p:txBody>
          <a:bodyPr/>
          <a:lstStyle/>
          <a:p>
            <a:fld id="{CCC36EAE-585C-C74B-8F38-8D038B906D8C}" type="datetimeFigureOut">
              <a:rPr lang="en-US" smtClean="0"/>
              <a:t>5/3/18</a:t>
            </a:fld>
            <a:endParaRPr lang="en-US"/>
          </a:p>
        </p:txBody>
      </p:sp>
      <p:sp>
        <p:nvSpPr>
          <p:cNvPr id="3" name="Footer Placeholder 2"/>
          <p:cNvSpPr>
            <a:spLocks noGrp="1"/>
          </p:cNvSpPr>
          <p:nvPr>
            <p:ph type="ftr" sz="quarter" idx="11"/>
          </p:nvPr>
        </p:nvSpPr>
        <p:spPr>
          <a:xfrm>
            <a:off x="3124200" y="4767263"/>
            <a:ext cx="2895600" cy="274637"/>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4767263"/>
            <a:ext cx="2133600" cy="274637"/>
          </a:xfrm>
          <a:prstGeom prst="rect">
            <a:avLst/>
          </a:prstGeom>
        </p:spPr>
        <p:txBody>
          <a:bodyPr/>
          <a:lstStyle/>
          <a:p>
            <a:fld id="{D11E3768-4732-DF4A-AAA4-859616AA2E63}" type="slidenum">
              <a:rPr lang="en-US" smtClean="0"/>
              <a:t>‹#›</a:t>
            </a:fld>
            <a:endParaRPr lang="en-US"/>
          </a:p>
        </p:txBody>
      </p:sp>
    </p:spTree>
    <p:extLst>
      <p:ext uri="{BB962C8B-B14F-4D97-AF65-F5344CB8AC3E}">
        <p14:creationId xmlns:p14="http://schemas.microsoft.com/office/powerpoint/2010/main" val="38502764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4"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3.xml"/><Relationship Id="rId12" Type="http://schemas.openxmlformats.org/officeDocument/2006/relationships/theme" Target="../theme/theme2.xml"/><Relationship Id="rId13" Type="http://schemas.openxmlformats.org/officeDocument/2006/relationships/image" Target="../media/image2.jpg"/><Relationship Id="rId1" Type="http://schemas.openxmlformats.org/officeDocument/2006/relationships/slideLayout" Target="../slideLayouts/slideLayout3.xml"/><Relationship Id="rId2" Type="http://schemas.openxmlformats.org/officeDocument/2006/relationships/slideLayout" Target="../slideLayouts/slideLayout4.xml"/><Relationship Id="rId3" Type="http://schemas.openxmlformats.org/officeDocument/2006/relationships/slideLayout" Target="../slideLayouts/slideLayout5.xml"/><Relationship Id="rId4" Type="http://schemas.openxmlformats.org/officeDocument/2006/relationships/slideLayout" Target="../slideLayouts/slideLayout6.xml"/><Relationship Id="rId5" Type="http://schemas.openxmlformats.org/officeDocument/2006/relationships/slideLayout" Target="../slideLayouts/slideLayout7.xml"/><Relationship Id="rId6" Type="http://schemas.openxmlformats.org/officeDocument/2006/relationships/slideLayout" Target="../slideLayouts/slideLayout8.xml"/><Relationship Id="rId7" Type="http://schemas.openxmlformats.org/officeDocument/2006/relationships/slideLayout" Target="../slideLayouts/slideLayout9.xml"/><Relationship Id="rId8" Type="http://schemas.openxmlformats.org/officeDocument/2006/relationships/slideLayout" Target="../slideLayouts/slideLayout10.xml"/><Relationship Id="rId9" Type="http://schemas.openxmlformats.org/officeDocument/2006/relationships/slideLayout" Target="../slideLayouts/slideLayout11.xml"/><Relationship Id="rId10"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theme" Target="../theme/theme3.xml"/><Relationship Id="rId13" Type="http://schemas.openxmlformats.org/officeDocument/2006/relationships/image" Target="../media/image2.jpg"/><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theme" Target="../theme/theme4.xml"/><Relationship Id="rId13" Type="http://schemas.openxmlformats.org/officeDocument/2006/relationships/image" Target="../media/image3.jpg"/><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44" y="1224"/>
            <a:ext cx="9161855" cy="5160792"/>
          </a:xfrm>
          <a:prstGeom prst="rect">
            <a:avLst/>
          </a:prstGeom>
        </p:spPr>
      </p:pic>
    </p:spTree>
    <p:extLst>
      <p:ext uri="{BB962C8B-B14F-4D97-AF65-F5344CB8AC3E}">
        <p14:creationId xmlns:p14="http://schemas.microsoft.com/office/powerpoint/2010/main" val="835226470"/>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256" y="1225"/>
            <a:ext cx="9150431" cy="5160792"/>
          </a:xfrm>
          <a:prstGeom prst="rect">
            <a:avLst/>
          </a:prstGeom>
        </p:spPr>
      </p:pic>
    </p:spTree>
    <p:extLst>
      <p:ext uri="{BB962C8B-B14F-4D97-AF65-F5344CB8AC3E}">
        <p14:creationId xmlns:p14="http://schemas.microsoft.com/office/powerpoint/2010/main" val="320968620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256" y="1225"/>
            <a:ext cx="9150431" cy="5160792"/>
          </a:xfrm>
          <a:prstGeom prst="rect">
            <a:avLst/>
          </a:prstGeom>
        </p:spPr>
      </p:pic>
      <p:sp>
        <p:nvSpPr>
          <p:cNvPr id="8" name="Rectangle 7"/>
          <p:cNvSpPr/>
          <p:nvPr userDrawn="1"/>
        </p:nvSpPr>
        <p:spPr>
          <a:xfrm>
            <a:off x="0" y="3981215"/>
            <a:ext cx="9170945" cy="118202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3921788"/>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767" y="1224"/>
            <a:ext cx="9155408" cy="5160790"/>
          </a:xfrm>
          <a:prstGeom prst="rect">
            <a:avLst/>
          </a:prstGeom>
        </p:spPr>
      </p:pic>
    </p:spTree>
    <p:extLst>
      <p:ext uri="{BB962C8B-B14F-4D97-AF65-F5344CB8AC3E}">
        <p14:creationId xmlns:p14="http://schemas.microsoft.com/office/powerpoint/2010/main" val="4018087713"/>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jpg"/><Relationship Id="rId5" Type="http://schemas.openxmlformats.org/officeDocument/2006/relationships/image" Target="../media/image29.jp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36.png"/><Relationship Id="rId9" Type="http://schemas.openxmlformats.org/officeDocument/2006/relationships/image" Target="../media/image37.png"/><Relationship Id="rId10"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4" Type="http://schemas.openxmlformats.org/officeDocument/2006/relationships/image" Target="../media/image41.jpg"/><Relationship Id="rId5" Type="http://schemas.openxmlformats.org/officeDocument/2006/relationships/image" Target="../media/image42.png"/><Relationship Id="rId6" Type="http://schemas.openxmlformats.org/officeDocument/2006/relationships/image" Target="../media/image43.png"/><Relationship Id="rId7" Type="http://schemas.openxmlformats.org/officeDocument/2006/relationships/image" Target="../media/image29.jpg"/><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769533" y="4136968"/>
            <a:ext cx="7772400" cy="887094"/>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b="1" dirty="0" smtClean="0">
                <a:solidFill>
                  <a:srgbClr val="1A5E85"/>
                </a:solidFill>
                <a:latin typeface="Arial Narrow"/>
                <a:cs typeface="Arial Narrow"/>
              </a:rPr>
              <a:t>Betty Torres</a:t>
            </a:r>
          </a:p>
          <a:p>
            <a:pPr algn="r"/>
            <a:r>
              <a:rPr lang="en-US" sz="2000" b="1" i="1" dirty="0" smtClean="0">
                <a:solidFill>
                  <a:srgbClr val="1A5E85"/>
                </a:solidFill>
                <a:latin typeface="Arial Narrow"/>
                <a:cs typeface="Arial Narrow"/>
              </a:rPr>
              <a:t>Blue Diamond</a:t>
            </a:r>
            <a:endParaRPr lang="en-US" sz="2000" b="1" i="1" dirty="0">
              <a:solidFill>
                <a:srgbClr val="1A5E85"/>
              </a:solidFill>
              <a:latin typeface="Arial Narrow"/>
              <a:cs typeface="Arial Narrow"/>
            </a:endParaRPr>
          </a:p>
        </p:txBody>
      </p:sp>
      <p:sp>
        <p:nvSpPr>
          <p:cNvPr id="8" name="Text Placeholder 2"/>
          <p:cNvSpPr txBox="1">
            <a:spLocks/>
          </p:cNvSpPr>
          <p:nvPr/>
        </p:nvSpPr>
        <p:spPr>
          <a:xfrm>
            <a:off x="728893" y="4716088"/>
            <a:ext cx="7772400" cy="307974"/>
          </a:xfrm>
          <a:prstGeom prst="rect">
            <a:avLst/>
          </a:prstGeom>
        </p:spPr>
        <p:txBody>
          <a:bodyPr vert="horz" lIns="91440" tIns="45720" rIns="91440" bIns="45720" rtlCol="0">
            <a:normAutofit fontScale="47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endParaRPr lang="en-US" i="1" dirty="0">
              <a:latin typeface="Arial Narrow"/>
              <a:cs typeface="Arial Narrow"/>
            </a:endParaRPr>
          </a:p>
        </p:txBody>
      </p:sp>
    </p:spTree>
    <p:extLst>
      <p:ext uri="{BB962C8B-B14F-4D97-AF65-F5344CB8AC3E}">
        <p14:creationId xmlns:p14="http://schemas.microsoft.com/office/powerpoint/2010/main" val="319108597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486234" y="4478516"/>
            <a:ext cx="440055" cy="538823"/>
          </a:xfrm>
          <a:prstGeom prst="rect">
            <a:avLst/>
          </a:prstGeom>
          <a:noFill/>
        </p:spPr>
        <p:txBody>
          <a:bodyPr wrap="square" lIns="76412" tIns="38206" rIns="76412" bIns="38206" rtlCol="0">
            <a:spAutoFit/>
          </a:bodyPr>
          <a:lstStyle/>
          <a:p>
            <a:pPr algn="ctr"/>
            <a:r>
              <a:rPr lang="en-US" sz="3000" dirty="0">
                <a:solidFill>
                  <a:schemeClr val="bg1"/>
                </a:solidFill>
                <a:latin typeface="Franklin Gothic Book" pitchFamily="34" charset="0"/>
                <a:sym typeface="Wingdings"/>
              </a:rPr>
              <a:t></a:t>
            </a:r>
            <a:endParaRPr lang="en-US" sz="3000" dirty="0">
              <a:solidFill>
                <a:schemeClr val="bg1"/>
              </a:solidFill>
              <a:latin typeface="Franklin Gothic Book" pitchFamily="34" charset="0"/>
            </a:endParaRPr>
          </a:p>
        </p:txBody>
      </p:sp>
      <p:sp>
        <p:nvSpPr>
          <p:cNvPr id="2" name="TextBox 1"/>
          <p:cNvSpPr txBox="1"/>
          <p:nvPr/>
        </p:nvSpPr>
        <p:spPr>
          <a:xfrm>
            <a:off x="9821333" y="4025900"/>
            <a:ext cx="184666" cy="307777"/>
          </a:xfrm>
          <a:prstGeom prst="rect">
            <a:avLst/>
          </a:prstGeom>
          <a:noFill/>
        </p:spPr>
        <p:txBody>
          <a:bodyPr wrap="none" rtlCol="0">
            <a:spAutoFit/>
          </a:bodyPr>
          <a:lstStyle/>
          <a:p>
            <a:endParaRPr lang="en-US" dirty="0"/>
          </a:p>
        </p:txBody>
      </p:sp>
      <p:sp>
        <p:nvSpPr>
          <p:cNvPr id="9" name="TextBox 8"/>
          <p:cNvSpPr txBox="1"/>
          <p:nvPr/>
        </p:nvSpPr>
        <p:spPr>
          <a:xfrm>
            <a:off x="1524000" y="914400"/>
            <a:ext cx="6096000" cy="307777"/>
          </a:xfrm>
          <a:prstGeom prst="rect">
            <a:avLst/>
          </a:prstGeom>
          <a:noFill/>
        </p:spPr>
        <p:txBody>
          <a:bodyPr wrap="square" rtlCol="0">
            <a:spAutoFit/>
          </a:bodyPr>
          <a:lstStyle/>
          <a:p>
            <a:endParaRPr lang="en-US" dirty="0"/>
          </a:p>
        </p:txBody>
      </p:sp>
      <p:sp>
        <p:nvSpPr>
          <p:cNvPr id="6" name="Rectangle 5"/>
          <p:cNvSpPr/>
          <p:nvPr/>
        </p:nvSpPr>
        <p:spPr>
          <a:xfrm>
            <a:off x="533400" y="129570"/>
            <a:ext cx="8299189" cy="2185214"/>
          </a:xfrm>
          <a:prstGeom prst="rect">
            <a:avLst/>
          </a:prstGeom>
        </p:spPr>
        <p:txBody>
          <a:bodyPr wrap="square">
            <a:spAutoFit/>
          </a:bodyPr>
          <a:lstStyle/>
          <a:p>
            <a:pPr algn="ctr"/>
            <a:r>
              <a:rPr lang="en-US" sz="4400" b="1" dirty="0">
                <a:solidFill>
                  <a:srgbClr val="7F10C2"/>
                </a:solidFill>
                <a:latin typeface="Arial Narrow" panose="020B0606020202030204" pitchFamily="34" charset="0"/>
              </a:rPr>
              <a:t>Proper Nutrition </a:t>
            </a:r>
          </a:p>
          <a:p>
            <a:pPr algn="ctr"/>
            <a:endParaRPr lang="en-US" sz="1000" u="sng" dirty="0">
              <a:solidFill>
                <a:srgbClr val="7F10C2"/>
              </a:solidFill>
              <a:latin typeface="Arial Narrow" panose="020B0606020202030204" pitchFamily="34" charset="0"/>
            </a:endParaRPr>
          </a:p>
          <a:p>
            <a:pPr algn="ctr"/>
            <a:r>
              <a:rPr lang="en-US" sz="3200" dirty="0">
                <a:solidFill>
                  <a:srgbClr val="7F10C2"/>
                </a:solidFill>
                <a:latin typeface="Arial Narrow" panose="020B0606020202030204" pitchFamily="34" charset="0"/>
              </a:rPr>
              <a:t>Comprehensive whole food </a:t>
            </a:r>
            <a:r>
              <a:rPr lang="en-US" sz="3200" dirty="0" smtClean="0">
                <a:solidFill>
                  <a:srgbClr val="7F10C2"/>
                </a:solidFill>
                <a:latin typeface="Arial Narrow" panose="020B0606020202030204" pitchFamily="34" charset="0"/>
              </a:rPr>
              <a:t>nutritional supplements with the right balance for optimum health.</a:t>
            </a:r>
          </a:p>
          <a:p>
            <a:pPr algn="ctr"/>
            <a:endParaRPr lang="en-US" dirty="0">
              <a:solidFill>
                <a:srgbClr val="7F10C2"/>
              </a:solidFill>
              <a:latin typeface="Arial Narrow" panose="020B0606020202030204" pitchFamily="34" charset="0"/>
            </a:endParaRPr>
          </a:p>
        </p:txBody>
      </p:sp>
      <p:sp>
        <p:nvSpPr>
          <p:cNvPr id="3" name="TextBox 2"/>
          <p:cNvSpPr txBox="1"/>
          <p:nvPr/>
        </p:nvSpPr>
        <p:spPr>
          <a:xfrm>
            <a:off x="19515" y="3983710"/>
            <a:ext cx="9124485" cy="523220"/>
          </a:xfrm>
          <a:prstGeom prst="rect">
            <a:avLst/>
          </a:prstGeom>
          <a:noFill/>
        </p:spPr>
        <p:txBody>
          <a:bodyPr wrap="square" rtlCol="0">
            <a:spAutoFit/>
          </a:bodyPr>
          <a:lstStyle/>
          <a:p>
            <a:pPr algn="ctr"/>
            <a:r>
              <a:rPr lang="en-US" sz="2800" i="1" dirty="0" smtClean="0">
                <a:solidFill>
                  <a:srgbClr val="7F10C2"/>
                </a:solidFill>
              </a:rPr>
              <a:t>30 DAYS TO CHANGE YOUR LIFE!</a:t>
            </a:r>
            <a:endParaRPr lang="en-US" sz="2800" i="1" dirty="0">
              <a:solidFill>
                <a:srgbClr val="7F10C2"/>
              </a:solidFill>
            </a:endParaRPr>
          </a:p>
        </p:txBody>
      </p:sp>
      <p:pic>
        <p:nvPicPr>
          <p:cNvPr id="14" name="Picture 13"/>
          <p:cNvPicPr>
            <a:picLocks noChangeAspect="1"/>
          </p:cNvPicPr>
          <p:nvPr/>
        </p:nvPicPr>
        <p:blipFill>
          <a:blip r:embed="rId3"/>
          <a:stretch>
            <a:fillRect/>
          </a:stretch>
        </p:blipFill>
        <p:spPr>
          <a:xfrm>
            <a:off x="3553423" y="2103043"/>
            <a:ext cx="2254784" cy="2022731"/>
          </a:xfrm>
          <a:prstGeom prst="rect">
            <a:avLst/>
          </a:prstGeom>
        </p:spPr>
      </p:pic>
    </p:spTree>
    <p:extLst>
      <p:ext uri="{BB962C8B-B14F-4D97-AF65-F5344CB8AC3E}">
        <p14:creationId xmlns:p14="http://schemas.microsoft.com/office/powerpoint/2010/main" val="287329135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2283324" y="160800"/>
            <a:ext cx="6303580" cy="4001722"/>
          </a:xfrm>
        </p:spPr>
        <p:txBody>
          <a:bodyPr/>
          <a:lstStyle/>
          <a:p>
            <a:pPr marL="0" indent="0">
              <a:buNone/>
            </a:pPr>
            <a:r>
              <a:rPr lang="en-US" sz="2000" b="1" dirty="0" err="1">
                <a:solidFill>
                  <a:srgbClr val="7F10C2"/>
                </a:solidFill>
              </a:rPr>
              <a:t>MicroPlex</a:t>
            </a:r>
            <a:r>
              <a:rPr lang="en-US" sz="2000" b="1" dirty="0">
                <a:solidFill>
                  <a:srgbClr val="7F10C2"/>
                </a:solidFill>
              </a:rPr>
              <a:t> </a:t>
            </a:r>
            <a:r>
              <a:rPr lang="en-US" sz="2000" b="1" dirty="0" err="1">
                <a:solidFill>
                  <a:srgbClr val="7F10C2"/>
                </a:solidFill>
              </a:rPr>
              <a:t>VMz</a:t>
            </a:r>
            <a:r>
              <a:rPr lang="en-US" sz="2000" b="1" dirty="0">
                <a:solidFill>
                  <a:srgbClr val="7F10C2"/>
                </a:solidFill>
              </a:rPr>
              <a:t> </a:t>
            </a:r>
          </a:p>
          <a:p>
            <a:pPr marL="1028700" lvl="1" indent="-571500">
              <a:buFont typeface="Arial" pitchFamily="34" charset="0"/>
              <a:buChar char="•"/>
            </a:pPr>
            <a:r>
              <a:rPr lang="en-US" sz="1600" i="1" dirty="0">
                <a:solidFill>
                  <a:srgbClr val="7F10C2"/>
                </a:solidFill>
              </a:rPr>
              <a:t>Vitamins &amp; minerals from whole food sources</a:t>
            </a:r>
          </a:p>
          <a:p>
            <a:pPr marL="1028700" lvl="1" indent="-571500">
              <a:buFont typeface="Arial" pitchFamily="34" charset="0"/>
              <a:buChar char="•"/>
            </a:pPr>
            <a:r>
              <a:rPr lang="en-US" sz="1600" i="1" dirty="0" smtClean="0">
                <a:solidFill>
                  <a:srgbClr val="7F10C2"/>
                </a:solidFill>
              </a:rPr>
              <a:t>72 </a:t>
            </a:r>
            <a:r>
              <a:rPr lang="en-US" sz="1600" i="1" dirty="0">
                <a:solidFill>
                  <a:srgbClr val="7F10C2"/>
                </a:solidFill>
              </a:rPr>
              <a:t>trace minerals – tell vitamins what to </a:t>
            </a:r>
            <a:r>
              <a:rPr lang="en-US" sz="1600" i="1" dirty="0" smtClean="0">
                <a:solidFill>
                  <a:srgbClr val="7F10C2"/>
                </a:solidFill>
              </a:rPr>
              <a:t>do</a:t>
            </a:r>
            <a:endParaRPr lang="en-US" sz="1600" i="1" dirty="0">
              <a:solidFill>
                <a:srgbClr val="7F10C2"/>
              </a:solidFill>
            </a:endParaRPr>
          </a:p>
          <a:p>
            <a:pPr marL="0" indent="0">
              <a:buNone/>
            </a:pPr>
            <a:endParaRPr lang="en-US" sz="1000" b="1" i="1" dirty="0" smtClean="0">
              <a:solidFill>
                <a:srgbClr val="7F10C2"/>
              </a:solidFill>
            </a:endParaRPr>
          </a:p>
          <a:p>
            <a:pPr marL="0" indent="0">
              <a:buNone/>
            </a:pPr>
            <a:r>
              <a:rPr lang="en-US" sz="2000" b="1" dirty="0" err="1" smtClean="0">
                <a:solidFill>
                  <a:srgbClr val="7F10C2"/>
                </a:solidFill>
              </a:rPr>
              <a:t>xEOmega</a:t>
            </a:r>
            <a:endParaRPr lang="en-US" sz="2000" b="1" dirty="0">
              <a:solidFill>
                <a:srgbClr val="7F10C2"/>
              </a:solidFill>
            </a:endParaRPr>
          </a:p>
          <a:p>
            <a:pPr marL="1028700" lvl="1" indent="-571500">
              <a:buFont typeface="Arial" pitchFamily="34" charset="0"/>
              <a:buChar char="•"/>
            </a:pPr>
            <a:r>
              <a:rPr lang="en-US" sz="1600" i="1" dirty="0">
                <a:solidFill>
                  <a:srgbClr val="7F10C2"/>
                </a:solidFill>
              </a:rPr>
              <a:t>Food for your brain – brain is 80% fat</a:t>
            </a:r>
          </a:p>
          <a:p>
            <a:pPr marL="1028700" lvl="1" indent="-571500">
              <a:buFont typeface="Arial" pitchFamily="34" charset="0"/>
              <a:buChar char="•"/>
            </a:pPr>
            <a:r>
              <a:rPr lang="en-US" sz="1600" i="1" dirty="0">
                <a:solidFill>
                  <a:srgbClr val="7F10C2"/>
                </a:solidFill>
              </a:rPr>
              <a:t>Critical for cardiovascular </a:t>
            </a:r>
            <a:r>
              <a:rPr lang="en-US" sz="1600" i="1" dirty="0" smtClean="0">
                <a:solidFill>
                  <a:srgbClr val="7F10C2"/>
                </a:solidFill>
              </a:rPr>
              <a:t>health</a:t>
            </a:r>
          </a:p>
          <a:p>
            <a:pPr marL="1028700" lvl="1" indent="-571500">
              <a:buFont typeface="Arial" pitchFamily="34" charset="0"/>
              <a:buChar char="•"/>
            </a:pPr>
            <a:r>
              <a:rPr lang="en-US" sz="1600" i="1" dirty="0" smtClean="0">
                <a:solidFill>
                  <a:srgbClr val="7F10C2"/>
                </a:solidFill>
              </a:rPr>
              <a:t>Provides </a:t>
            </a:r>
            <a:r>
              <a:rPr lang="en-US" sz="1600" i="1" dirty="0">
                <a:solidFill>
                  <a:srgbClr val="7F10C2"/>
                </a:solidFill>
              </a:rPr>
              <a:t>lubrication for regular elimination</a:t>
            </a:r>
          </a:p>
          <a:p>
            <a:pPr marL="1028700" lvl="1" indent="-571500">
              <a:buFont typeface="Arial" pitchFamily="34" charset="0"/>
              <a:buChar char="•"/>
            </a:pPr>
            <a:r>
              <a:rPr lang="en-US" sz="1600" i="1" dirty="0">
                <a:solidFill>
                  <a:srgbClr val="7F10C2"/>
                </a:solidFill>
              </a:rPr>
              <a:t>Provides clean fuel for your body to burn for improved energy and stamina</a:t>
            </a:r>
          </a:p>
          <a:p>
            <a:pPr marL="0" indent="0">
              <a:buNone/>
            </a:pPr>
            <a:endParaRPr lang="en-US" sz="1000" b="1" i="1" dirty="0" smtClean="0">
              <a:solidFill>
                <a:srgbClr val="7F10C2"/>
              </a:solidFill>
            </a:endParaRPr>
          </a:p>
          <a:p>
            <a:pPr marL="0" indent="0">
              <a:buNone/>
            </a:pPr>
            <a:r>
              <a:rPr lang="en-US" sz="2000" b="1" dirty="0" smtClean="0">
                <a:solidFill>
                  <a:srgbClr val="7F10C2"/>
                </a:solidFill>
              </a:rPr>
              <a:t>CRS</a:t>
            </a:r>
            <a:r>
              <a:rPr lang="en-US" sz="2000" b="1" dirty="0">
                <a:solidFill>
                  <a:srgbClr val="7F10C2"/>
                </a:solidFill>
              </a:rPr>
              <a:t>+</a:t>
            </a:r>
          </a:p>
          <a:p>
            <a:pPr marL="1028700" lvl="1" indent="-571500">
              <a:buFont typeface="Arial" pitchFamily="34" charset="0"/>
              <a:buChar char="•"/>
            </a:pPr>
            <a:r>
              <a:rPr lang="en-US" sz="1600" i="1" dirty="0">
                <a:solidFill>
                  <a:srgbClr val="7F10C2"/>
                </a:solidFill>
              </a:rPr>
              <a:t>Super Antioxidant – cell protection</a:t>
            </a:r>
          </a:p>
          <a:p>
            <a:pPr marL="1028700" lvl="1" indent="-571500">
              <a:buFont typeface="Arial" pitchFamily="34" charset="0"/>
              <a:buChar char="•"/>
            </a:pPr>
            <a:r>
              <a:rPr lang="en-US" sz="1600" i="1" dirty="0">
                <a:solidFill>
                  <a:srgbClr val="7F10C2"/>
                </a:solidFill>
              </a:rPr>
              <a:t>Free radical scavenger</a:t>
            </a:r>
          </a:p>
          <a:p>
            <a:pPr marL="0" indent="0">
              <a:buNone/>
            </a:pPr>
            <a:endParaRPr lang="en-US" dirty="0">
              <a:solidFill>
                <a:schemeClr val="bg1">
                  <a:lumMod val="50000"/>
                </a:schemeClr>
              </a:solidFill>
            </a:endParaRPr>
          </a:p>
        </p:txBody>
      </p:sp>
      <p:sp>
        <p:nvSpPr>
          <p:cNvPr id="7" name="Title 1"/>
          <p:cNvSpPr txBox="1">
            <a:spLocks/>
          </p:cNvSpPr>
          <p:nvPr/>
        </p:nvSpPr>
        <p:spPr>
          <a:xfrm>
            <a:off x="694080" y="321386"/>
            <a:ext cx="7772400" cy="110251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b="1" dirty="0">
              <a:solidFill>
                <a:srgbClr val="683289"/>
              </a:solidFill>
            </a:endParaRPr>
          </a:p>
        </p:txBody>
      </p:sp>
      <p:pic>
        <p:nvPicPr>
          <p:cNvPr id="4" name="Picture 3"/>
          <p:cNvPicPr>
            <a:picLocks noChangeAspect="1"/>
          </p:cNvPicPr>
          <p:nvPr/>
        </p:nvPicPr>
        <p:blipFill>
          <a:blip r:embed="rId3"/>
          <a:stretch>
            <a:fillRect/>
          </a:stretch>
        </p:blipFill>
        <p:spPr>
          <a:xfrm>
            <a:off x="1111860" y="2955725"/>
            <a:ext cx="971673" cy="1522792"/>
          </a:xfrm>
          <a:prstGeom prst="rect">
            <a:avLst/>
          </a:prstGeom>
        </p:spPr>
      </p:pic>
      <p:pic>
        <p:nvPicPr>
          <p:cNvPr id="5" name="Picture 4"/>
          <p:cNvPicPr>
            <a:picLocks noChangeAspect="1"/>
          </p:cNvPicPr>
          <p:nvPr/>
        </p:nvPicPr>
        <p:blipFill>
          <a:blip r:embed="rId4"/>
          <a:stretch>
            <a:fillRect/>
          </a:stretch>
        </p:blipFill>
        <p:spPr>
          <a:xfrm>
            <a:off x="672052" y="1612562"/>
            <a:ext cx="747306" cy="1343163"/>
          </a:xfrm>
          <a:prstGeom prst="rect">
            <a:avLst/>
          </a:prstGeom>
        </p:spPr>
      </p:pic>
      <p:pic>
        <p:nvPicPr>
          <p:cNvPr id="8" name="Picture 7"/>
          <p:cNvPicPr>
            <a:picLocks noChangeAspect="1"/>
          </p:cNvPicPr>
          <p:nvPr/>
        </p:nvPicPr>
        <p:blipFill>
          <a:blip r:embed="rId5"/>
          <a:stretch>
            <a:fillRect/>
          </a:stretch>
        </p:blipFill>
        <p:spPr>
          <a:xfrm>
            <a:off x="256873" y="167571"/>
            <a:ext cx="854987" cy="1479499"/>
          </a:xfrm>
          <a:prstGeom prst="rect">
            <a:avLst/>
          </a:prstGeom>
        </p:spPr>
      </p:pic>
    </p:spTree>
    <p:extLst>
      <p:ext uri="{BB962C8B-B14F-4D97-AF65-F5344CB8AC3E}">
        <p14:creationId xmlns:p14="http://schemas.microsoft.com/office/powerpoint/2010/main" val="6410211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486234" y="4478516"/>
            <a:ext cx="440055" cy="538823"/>
          </a:xfrm>
          <a:prstGeom prst="rect">
            <a:avLst/>
          </a:prstGeom>
          <a:noFill/>
        </p:spPr>
        <p:txBody>
          <a:bodyPr wrap="square" lIns="76412" tIns="38206" rIns="76412" bIns="38206" rtlCol="0">
            <a:spAutoFit/>
          </a:bodyPr>
          <a:lstStyle/>
          <a:p>
            <a:pPr algn="ctr"/>
            <a:r>
              <a:rPr lang="en-US" sz="3000" dirty="0">
                <a:solidFill>
                  <a:schemeClr val="bg1"/>
                </a:solidFill>
                <a:latin typeface="Franklin Gothic Book" pitchFamily="34" charset="0"/>
                <a:sym typeface="Wingdings"/>
              </a:rPr>
              <a:t></a:t>
            </a:r>
            <a:endParaRPr lang="en-US" sz="3000" dirty="0">
              <a:solidFill>
                <a:schemeClr val="bg1"/>
              </a:solidFill>
              <a:latin typeface="Franklin Gothic Book" pitchFamily="34" charset="0"/>
            </a:endParaRPr>
          </a:p>
        </p:txBody>
      </p:sp>
      <p:sp>
        <p:nvSpPr>
          <p:cNvPr id="2" name="TextBox 1"/>
          <p:cNvSpPr txBox="1"/>
          <p:nvPr/>
        </p:nvSpPr>
        <p:spPr>
          <a:xfrm>
            <a:off x="9821333" y="4025900"/>
            <a:ext cx="184666" cy="307777"/>
          </a:xfrm>
          <a:prstGeom prst="rect">
            <a:avLst/>
          </a:prstGeom>
          <a:noFill/>
        </p:spPr>
        <p:txBody>
          <a:bodyPr wrap="none" rtlCol="0">
            <a:spAutoFit/>
          </a:bodyPr>
          <a:lstStyle/>
          <a:p>
            <a:endParaRPr lang="en-US" dirty="0"/>
          </a:p>
        </p:txBody>
      </p:sp>
      <p:sp>
        <p:nvSpPr>
          <p:cNvPr id="9" name="TextBox 8"/>
          <p:cNvSpPr txBox="1"/>
          <p:nvPr/>
        </p:nvSpPr>
        <p:spPr>
          <a:xfrm>
            <a:off x="1524000" y="914400"/>
            <a:ext cx="6096000" cy="307777"/>
          </a:xfrm>
          <a:prstGeom prst="rect">
            <a:avLst/>
          </a:prstGeom>
          <a:noFill/>
        </p:spPr>
        <p:txBody>
          <a:bodyPr wrap="square" rtlCol="0">
            <a:spAutoFit/>
          </a:bodyPr>
          <a:lstStyle/>
          <a:p>
            <a:endParaRPr lang="en-US" dirty="0"/>
          </a:p>
        </p:txBody>
      </p:sp>
      <p:pic>
        <p:nvPicPr>
          <p:cNvPr id="11" name="Picture 10" descr="Screen Shot 2015-11-04 at 10.26.4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82600" cy="4483541"/>
          </a:xfrm>
          <a:prstGeom prst="rect">
            <a:avLst/>
          </a:prstGeom>
        </p:spPr>
      </p:pic>
      <p:sp>
        <p:nvSpPr>
          <p:cNvPr id="13" name="TextBox 12"/>
          <p:cNvSpPr txBox="1"/>
          <p:nvPr/>
        </p:nvSpPr>
        <p:spPr>
          <a:xfrm>
            <a:off x="6084455" y="472803"/>
            <a:ext cx="2424545" cy="2031325"/>
          </a:xfrm>
          <a:prstGeom prst="rect">
            <a:avLst/>
          </a:prstGeom>
          <a:noFill/>
        </p:spPr>
        <p:txBody>
          <a:bodyPr wrap="square" rtlCol="0">
            <a:spAutoFit/>
          </a:bodyPr>
          <a:lstStyle/>
          <a:p>
            <a:pPr algn="ctr"/>
            <a:r>
              <a:rPr lang="en-US" sz="2800" b="1" dirty="0" smtClean="0">
                <a:solidFill>
                  <a:srgbClr val="7F10C2"/>
                </a:solidFill>
                <a:latin typeface="+mn-lt"/>
              </a:rPr>
              <a:t>Lifelong Vitality Pack</a:t>
            </a:r>
            <a:endParaRPr lang="en-US" sz="1050" b="1" dirty="0" smtClean="0">
              <a:solidFill>
                <a:srgbClr val="7F10C2"/>
              </a:solidFill>
              <a:latin typeface="+mn-lt"/>
            </a:endParaRPr>
          </a:p>
          <a:p>
            <a:pPr algn="ctr"/>
            <a:r>
              <a:rPr lang="en-US" sz="4400" b="1" dirty="0" smtClean="0">
                <a:solidFill>
                  <a:srgbClr val="7F10C2"/>
                </a:solidFill>
                <a:latin typeface="+mn-lt"/>
              </a:rPr>
              <a:t>$79.50 </a:t>
            </a:r>
            <a:endParaRPr lang="en-US" sz="800" b="1" dirty="0">
              <a:solidFill>
                <a:srgbClr val="7F10C2"/>
              </a:solidFill>
              <a:latin typeface="+mn-lt"/>
            </a:endParaRPr>
          </a:p>
          <a:p>
            <a:pPr algn="ctr"/>
            <a:endParaRPr lang="en-US" sz="800" dirty="0" smtClean="0">
              <a:solidFill>
                <a:srgbClr val="7F10C2"/>
              </a:solidFill>
              <a:latin typeface="+mn-lt"/>
            </a:endParaRPr>
          </a:p>
          <a:p>
            <a:pPr algn="ctr"/>
            <a:r>
              <a:rPr lang="en-US" dirty="0" smtClean="0">
                <a:solidFill>
                  <a:srgbClr val="7F10C2"/>
                </a:solidFill>
                <a:latin typeface="+mn-lt"/>
              </a:rPr>
              <a:t>Wholesale Price</a:t>
            </a:r>
            <a:endParaRPr lang="en-US" dirty="0">
              <a:solidFill>
                <a:srgbClr val="7F10C2"/>
              </a:solidFill>
              <a:latin typeface="+mn-lt"/>
            </a:endParaRPr>
          </a:p>
        </p:txBody>
      </p:sp>
      <p:pic>
        <p:nvPicPr>
          <p:cNvPr id="14" name="Picture 13" descr="Screen Shot 2015-11-04 at 10.26.4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1400" y="0"/>
            <a:ext cx="482600" cy="4629150"/>
          </a:xfrm>
          <a:prstGeom prst="rect">
            <a:avLst/>
          </a:prstGeom>
        </p:spPr>
      </p:pic>
      <p:pic>
        <p:nvPicPr>
          <p:cNvPr id="3" name="Picture 2"/>
          <p:cNvPicPr>
            <a:picLocks noChangeAspect="1"/>
          </p:cNvPicPr>
          <p:nvPr/>
        </p:nvPicPr>
        <p:blipFill>
          <a:blip r:embed="rId4"/>
          <a:stretch>
            <a:fillRect/>
          </a:stretch>
        </p:blipFill>
        <p:spPr>
          <a:xfrm>
            <a:off x="482600" y="139190"/>
            <a:ext cx="5316515" cy="4323320"/>
          </a:xfrm>
          <a:prstGeom prst="rect">
            <a:avLst/>
          </a:prstGeom>
        </p:spPr>
      </p:pic>
      <p:pic>
        <p:nvPicPr>
          <p:cNvPr id="4" name="Picture 3"/>
          <p:cNvPicPr>
            <a:picLocks noChangeAspect="1"/>
          </p:cNvPicPr>
          <p:nvPr/>
        </p:nvPicPr>
        <p:blipFill>
          <a:blip r:embed="rId5"/>
          <a:stretch>
            <a:fillRect/>
          </a:stretch>
        </p:blipFill>
        <p:spPr>
          <a:xfrm>
            <a:off x="5850835" y="2090698"/>
            <a:ext cx="2810565" cy="2371812"/>
          </a:xfrm>
          <a:prstGeom prst="rect">
            <a:avLst/>
          </a:prstGeom>
        </p:spPr>
      </p:pic>
    </p:spTree>
    <p:extLst>
      <p:ext uri="{BB962C8B-B14F-4D97-AF65-F5344CB8AC3E}">
        <p14:creationId xmlns:p14="http://schemas.microsoft.com/office/powerpoint/2010/main" val="33769169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7881" y="186193"/>
            <a:ext cx="6302302" cy="4555093"/>
          </a:xfrm>
          <a:prstGeom prst="rect">
            <a:avLst/>
          </a:prstGeom>
        </p:spPr>
        <p:txBody>
          <a:bodyPr wrap="square">
            <a:spAutoFit/>
          </a:bodyPr>
          <a:lstStyle/>
          <a:p>
            <a:r>
              <a:rPr lang="en-US" sz="4400" b="1" dirty="0">
                <a:solidFill>
                  <a:srgbClr val="7F10C2"/>
                </a:solidFill>
                <a:latin typeface="Arial Narrow" panose="020B0606020202030204" pitchFamily="34" charset="0"/>
              </a:rPr>
              <a:t>Cleansing &amp; Digestion</a:t>
            </a:r>
          </a:p>
          <a:p>
            <a:endParaRPr lang="en-US" sz="2000" dirty="0">
              <a:solidFill>
                <a:srgbClr val="7F10C2"/>
              </a:solidFill>
              <a:latin typeface="Arial Narrow" panose="020B0606020202030204" pitchFamily="34" charset="0"/>
            </a:endParaRPr>
          </a:p>
          <a:p>
            <a:pPr marL="571500" indent="-571500">
              <a:buFont typeface="Arial" pitchFamily="34" charset="0"/>
              <a:buChar char="•"/>
            </a:pPr>
            <a:r>
              <a:rPr lang="en-US" sz="2000" dirty="0">
                <a:solidFill>
                  <a:srgbClr val="7F10C2"/>
                </a:solidFill>
                <a:latin typeface="Arial Narrow" panose="020B0606020202030204" pitchFamily="34" charset="0"/>
              </a:rPr>
              <a:t>60 to 85% of your immune system is based on your digestive system</a:t>
            </a:r>
          </a:p>
          <a:p>
            <a:endParaRPr lang="en-US" sz="1400" dirty="0">
              <a:solidFill>
                <a:srgbClr val="7F10C2"/>
              </a:solidFill>
              <a:latin typeface="Arial Narrow" panose="020B0606020202030204" pitchFamily="34" charset="0"/>
            </a:endParaRPr>
          </a:p>
          <a:p>
            <a:pPr marL="571500" indent="-571500">
              <a:buFont typeface="Arial" pitchFamily="34" charset="0"/>
              <a:buChar char="•"/>
            </a:pPr>
            <a:r>
              <a:rPr lang="en-US" sz="2000" dirty="0" smtClean="0">
                <a:solidFill>
                  <a:srgbClr val="7F10C2"/>
                </a:solidFill>
                <a:latin typeface="Arial Narrow" panose="020B0606020202030204" pitchFamily="34" charset="0"/>
              </a:rPr>
              <a:t>There are more </a:t>
            </a:r>
            <a:r>
              <a:rPr lang="en-US" sz="2000" dirty="0">
                <a:solidFill>
                  <a:srgbClr val="7F10C2"/>
                </a:solidFill>
                <a:latin typeface="Arial Narrow" panose="020B0606020202030204" pitchFamily="34" charset="0"/>
              </a:rPr>
              <a:t>neurotransmitters in the digestive system than in the </a:t>
            </a:r>
            <a:r>
              <a:rPr lang="en-US" sz="2000" dirty="0" smtClean="0">
                <a:solidFill>
                  <a:srgbClr val="7F10C2"/>
                </a:solidFill>
                <a:latin typeface="Arial Narrow" panose="020B0606020202030204" pitchFamily="34" charset="0"/>
              </a:rPr>
              <a:t>brain. </a:t>
            </a:r>
          </a:p>
          <a:p>
            <a:endParaRPr lang="en-US" sz="1400" dirty="0">
              <a:solidFill>
                <a:srgbClr val="7F10C2"/>
              </a:solidFill>
              <a:latin typeface="Arial Narrow" panose="020B0606020202030204" pitchFamily="34" charset="0"/>
            </a:endParaRPr>
          </a:p>
          <a:p>
            <a:pPr marL="571500" indent="-571500">
              <a:buFont typeface="Arial" pitchFamily="34" charset="0"/>
              <a:buChar char="•"/>
            </a:pPr>
            <a:r>
              <a:rPr lang="en-US" sz="2000" dirty="0" smtClean="0">
                <a:solidFill>
                  <a:srgbClr val="7F10C2"/>
                </a:solidFill>
                <a:latin typeface="Arial Narrow" panose="020B0606020202030204" pitchFamily="34" charset="0"/>
              </a:rPr>
              <a:t>Lack </a:t>
            </a:r>
            <a:r>
              <a:rPr lang="en-US" sz="2000" dirty="0">
                <a:solidFill>
                  <a:srgbClr val="7F10C2"/>
                </a:solidFill>
                <a:latin typeface="Arial Narrow" panose="020B0606020202030204" pitchFamily="34" charset="0"/>
              </a:rPr>
              <a:t>of nutrient absorption compromises immune system, mood, and brain </a:t>
            </a:r>
            <a:r>
              <a:rPr lang="en-US" sz="2000" dirty="0" smtClean="0">
                <a:solidFill>
                  <a:srgbClr val="7F10C2"/>
                </a:solidFill>
                <a:latin typeface="Arial Narrow" panose="020B0606020202030204" pitchFamily="34" charset="0"/>
              </a:rPr>
              <a:t>function.  </a:t>
            </a:r>
          </a:p>
          <a:p>
            <a:endParaRPr lang="en-US" sz="1400" dirty="0" smtClean="0">
              <a:solidFill>
                <a:srgbClr val="7F10C2"/>
              </a:solidFill>
              <a:latin typeface="Arial Narrow" panose="020B0606020202030204" pitchFamily="34" charset="0"/>
            </a:endParaRPr>
          </a:p>
          <a:p>
            <a:pPr marL="571500" indent="-571500">
              <a:buFont typeface="Arial" pitchFamily="34" charset="0"/>
              <a:buChar char="•"/>
            </a:pPr>
            <a:r>
              <a:rPr lang="en-US" sz="2000" dirty="0" smtClean="0">
                <a:solidFill>
                  <a:srgbClr val="7F10C2"/>
                </a:solidFill>
                <a:latin typeface="Arial Narrow" panose="020B0606020202030204" pitchFamily="34" charset="0"/>
              </a:rPr>
              <a:t>How will you be healthy with a poorly functioning digestive system?</a:t>
            </a:r>
          </a:p>
          <a:p>
            <a:pPr marL="571500" indent="-571500">
              <a:buFont typeface="Arial" pitchFamily="34" charset="0"/>
              <a:buChar char="•"/>
            </a:pPr>
            <a:endParaRPr lang="en-US" sz="2000" dirty="0">
              <a:solidFill>
                <a:srgbClr val="7F10C2"/>
              </a:solidFill>
              <a:latin typeface="Arial Narrow" panose="020B0606020202030204" pitchFamily="34" charset="0"/>
            </a:endParaRPr>
          </a:p>
        </p:txBody>
      </p:sp>
      <p:pic>
        <p:nvPicPr>
          <p:cNvPr id="4" name="Picture 3" descr="Screen Shot 2018-03-22 at 4.28.5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1034" y="349688"/>
            <a:ext cx="2712966" cy="3902212"/>
          </a:xfrm>
          <a:prstGeom prst="rect">
            <a:avLst/>
          </a:prstGeom>
        </p:spPr>
      </p:pic>
    </p:spTree>
    <p:extLst>
      <p:ext uri="{BB962C8B-B14F-4D97-AF65-F5344CB8AC3E}">
        <p14:creationId xmlns:p14="http://schemas.microsoft.com/office/powerpoint/2010/main" val="274630239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486234" y="4478516"/>
            <a:ext cx="440055" cy="538823"/>
          </a:xfrm>
          <a:prstGeom prst="rect">
            <a:avLst/>
          </a:prstGeom>
          <a:noFill/>
        </p:spPr>
        <p:txBody>
          <a:bodyPr wrap="square" lIns="76412" tIns="38206" rIns="76412" bIns="38206" rtlCol="0">
            <a:spAutoFit/>
          </a:bodyPr>
          <a:lstStyle/>
          <a:p>
            <a:pPr algn="ctr"/>
            <a:r>
              <a:rPr lang="en-US" sz="3000" dirty="0">
                <a:solidFill>
                  <a:schemeClr val="bg1"/>
                </a:solidFill>
                <a:latin typeface="Franklin Gothic Book" pitchFamily="34" charset="0"/>
                <a:sym typeface="Wingdings"/>
              </a:rPr>
              <a:t></a:t>
            </a:r>
            <a:endParaRPr lang="en-US" sz="3000" dirty="0">
              <a:solidFill>
                <a:schemeClr val="bg1"/>
              </a:solidFill>
              <a:latin typeface="Franklin Gothic Book" pitchFamily="34" charset="0"/>
            </a:endParaRPr>
          </a:p>
        </p:txBody>
      </p:sp>
      <p:sp>
        <p:nvSpPr>
          <p:cNvPr id="2" name="TextBox 1"/>
          <p:cNvSpPr txBox="1"/>
          <p:nvPr/>
        </p:nvSpPr>
        <p:spPr>
          <a:xfrm>
            <a:off x="9821333" y="4025900"/>
            <a:ext cx="184666" cy="307777"/>
          </a:xfrm>
          <a:prstGeom prst="rect">
            <a:avLst/>
          </a:prstGeom>
          <a:noFill/>
        </p:spPr>
        <p:txBody>
          <a:bodyPr wrap="none" rtlCol="0">
            <a:spAutoFit/>
          </a:bodyPr>
          <a:lstStyle/>
          <a:p>
            <a:endParaRPr lang="en-US" dirty="0"/>
          </a:p>
        </p:txBody>
      </p:sp>
      <p:sp>
        <p:nvSpPr>
          <p:cNvPr id="9" name="TextBox 8"/>
          <p:cNvSpPr txBox="1"/>
          <p:nvPr/>
        </p:nvSpPr>
        <p:spPr>
          <a:xfrm>
            <a:off x="1524000" y="914400"/>
            <a:ext cx="6096000" cy="307777"/>
          </a:xfrm>
          <a:prstGeom prst="rect">
            <a:avLst/>
          </a:prstGeom>
          <a:noFill/>
        </p:spPr>
        <p:txBody>
          <a:bodyPr wrap="square" rtlCol="0">
            <a:spAutoFit/>
          </a:bodyPr>
          <a:lstStyle/>
          <a:p>
            <a:endParaRPr lang="en-US" dirty="0"/>
          </a:p>
        </p:txBody>
      </p:sp>
      <p:sp>
        <p:nvSpPr>
          <p:cNvPr id="4" name="TextBox 3"/>
          <p:cNvSpPr txBox="1"/>
          <p:nvPr/>
        </p:nvSpPr>
        <p:spPr>
          <a:xfrm>
            <a:off x="1" y="242455"/>
            <a:ext cx="9144000" cy="2123658"/>
          </a:xfrm>
          <a:prstGeom prst="rect">
            <a:avLst/>
          </a:prstGeom>
          <a:noFill/>
        </p:spPr>
        <p:txBody>
          <a:bodyPr wrap="square" rtlCol="0">
            <a:spAutoFit/>
          </a:bodyPr>
          <a:lstStyle/>
          <a:p>
            <a:pPr algn="ctr"/>
            <a:r>
              <a:rPr lang="en-US" sz="4000" b="1" dirty="0" smtClean="0">
                <a:solidFill>
                  <a:srgbClr val="7030A0"/>
                </a:solidFill>
                <a:latin typeface="Arial Narrow" panose="020B0606020202030204" pitchFamily="34" charset="0"/>
              </a:rPr>
              <a:t>Cleansing </a:t>
            </a:r>
            <a:r>
              <a:rPr lang="en-US" sz="4000" b="1" dirty="0">
                <a:solidFill>
                  <a:srgbClr val="7030A0"/>
                </a:solidFill>
                <a:latin typeface="Arial Narrow" panose="020B0606020202030204" pitchFamily="34" charset="0"/>
              </a:rPr>
              <a:t>&amp; Digestion</a:t>
            </a:r>
          </a:p>
          <a:p>
            <a:endParaRPr lang="en-US" dirty="0" smtClean="0">
              <a:solidFill>
                <a:srgbClr val="7030A0"/>
              </a:solidFill>
              <a:latin typeface="Arial Narrow" panose="020B0606020202030204" pitchFamily="34" charset="0"/>
            </a:endParaRPr>
          </a:p>
          <a:p>
            <a:endParaRPr lang="en-US" sz="1800" dirty="0">
              <a:solidFill>
                <a:srgbClr val="7030A0"/>
              </a:solidFill>
              <a:latin typeface="Arial Narrow" panose="020B0606020202030204" pitchFamily="34" charset="0"/>
            </a:endParaRPr>
          </a:p>
          <a:p>
            <a:endParaRPr lang="en-US" sz="2000" dirty="0">
              <a:solidFill>
                <a:srgbClr val="7030A0"/>
              </a:solidFill>
              <a:latin typeface="Arial Narrow" panose="020B0606020202030204" pitchFamily="34" charset="0"/>
            </a:endParaRPr>
          </a:p>
          <a:p>
            <a:pPr algn="ctr"/>
            <a:endParaRPr lang="en-US" sz="3600" b="1" dirty="0">
              <a:latin typeface="Arial Narrow"/>
              <a:cs typeface="Arial Narrow"/>
            </a:endParaRPr>
          </a:p>
        </p:txBody>
      </p:sp>
      <p:pic>
        <p:nvPicPr>
          <p:cNvPr id="3" name="Picture 2" descr="Screen Shot 2015-11-04 at 6.09.2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454" y="1395913"/>
            <a:ext cx="1911027" cy="2755632"/>
          </a:xfrm>
          <a:prstGeom prst="rect">
            <a:avLst/>
          </a:prstGeom>
        </p:spPr>
      </p:pic>
      <p:pic>
        <p:nvPicPr>
          <p:cNvPr id="6" name="Picture 5" descr="Screen Shot 2015-11-04 at 6.09.4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1849" y="1358804"/>
            <a:ext cx="1630536" cy="2899710"/>
          </a:xfrm>
          <a:prstGeom prst="rect">
            <a:avLst/>
          </a:prstGeom>
        </p:spPr>
      </p:pic>
      <p:pic>
        <p:nvPicPr>
          <p:cNvPr id="11" name="Picture 10" descr="Screen Shot 2015-11-04 at 6.10.01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2255" y="1395913"/>
            <a:ext cx="1600395" cy="2882479"/>
          </a:xfrm>
          <a:prstGeom prst="rect">
            <a:avLst/>
          </a:prstGeom>
        </p:spPr>
      </p:pic>
      <p:pic>
        <p:nvPicPr>
          <p:cNvPr id="12" name="Picture 11" descr="Screen Shot 2015-11-04 at 6.10.37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02014" y="1222177"/>
            <a:ext cx="1637837" cy="1471621"/>
          </a:xfrm>
          <a:prstGeom prst="rect">
            <a:avLst/>
          </a:prstGeom>
        </p:spPr>
      </p:pic>
      <p:pic>
        <p:nvPicPr>
          <p:cNvPr id="15" name="Picture 14" descr="Screen Shot 2015-11-04 at 6.16.29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91918" y="2845837"/>
            <a:ext cx="1836058" cy="1487840"/>
          </a:xfrm>
          <a:prstGeom prst="rect">
            <a:avLst/>
          </a:prstGeom>
        </p:spPr>
      </p:pic>
      <p:pic>
        <p:nvPicPr>
          <p:cNvPr id="16" name="Picture 15" descr="Screen Shot 2015-11-04 at 10.51.19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3039603" y="1968404"/>
            <a:ext cx="1892300" cy="673100"/>
          </a:xfrm>
          <a:prstGeom prst="rect">
            <a:avLst/>
          </a:prstGeom>
        </p:spPr>
      </p:pic>
    </p:spTree>
    <p:extLst>
      <p:ext uri="{BB962C8B-B14F-4D97-AF65-F5344CB8AC3E}">
        <p14:creationId xmlns:p14="http://schemas.microsoft.com/office/powerpoint/2010/main" val="88716672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486234" y="4478516"/>
            <a:ext cx="440055" cy="538823"/>
          </a:xfrm>
          <a:prstGeom prst="rect">
            <a:avLst/>
          </a:prstGeom>
          <a:noFill/>
        </p:spPr>
        <p:txBody>
          <a:bodyPr wrap="square" lIns="76412" tIns="38206" rIns="76412" bIns="38206" rtlCol="0">
            <a:spAutoFit/>
          </a:bodyPr>
          <a:lstStyle/>
          <a:p>
            <a:pPr algn="ctr"/>
            <a:r>
              <a:rPr lang="en-US" sz="3000" dirty="0">
                <a:solidFill>
                  <a:schemeClr val="bg1"/>
                </a:solidFill>
                <a:latin typeface="Franklin Gothic Book" pitchFamily="34" charset="0"/>
                <a:sym typeface="Wingdings"/>
              </a:rPr>
              <a:t></a:t>
            </a:r>
            <a:endParaRPr lang="en-US" sz="3000" dirty="0">
              <a:solidFill>
                <a:schemeClr val="bg1"/>
              </a:solidFill>
              <a:latin typeface="Franklin Gothic Book" pitchFamily="34" charset="0"/>
            </a:endParaRPr>
          </a:p>
        </p:txBody>
      </p:sp>
      <p:sp>
        <p:nvSpPr>
          <p:cNvPr id="2" name="TextBox 1"/>
          <p:cNvSpPr txBox="1"/>
          <p:nvPr/>
        </p:nvSpPr>
        <p:spPr>
          <a:xfrm>
            <a:off x="9821333" y="4025900"/>
            <a:ext cx="184666" cy="307777"/>
          </a:xfrm>
          <a:prstGeom prst="rect">
            <a:avLst/>
          </a:prstGeom>
          <a:noFill/>
        </p:spPr>
        <p:txBody>
          <a:bodyPr wrap="none" rtlCol="0">
            <a:spAutoFit/>
          </a:bodyPr>
          <a:lstStyle/>
          <a:p>
            <a:endParaRPr lang="en-US" dirty="0"/>
          </a:p>
        </p:txBody>
      </p:sp>
      <p:sp>
        <p:nvSpPr>
          <p:cNvPr id="9" name="TextBox 8"/>
          <p:cNvSpPr txBox="1"/>
          <p:nvPr/>
        </p:nvSpPr>
        <p:spPr>
          <a:xfrm>
            <a:off x="1524000" y="914400"/>
            <a:ext cx="6096000" cy="307777"/>
          </a:xfrm>
          <a:prstGeom prst="rect">
            <a:avLst/>
          </a:prstGeom>
          <a:noFill/>
        </p:spPr>
        <p:txBody>
          <a:bodyPr wrap="square" rtlCol="0">
            <a:spAutoFit/>
          </a:bodyPr>
          <a:lstStyle/>
          <a:p>
            <a:endParaRPr lang="en-US" dirty="0"/>
          </a:p>
        </p:txBody>
      </p:sp>
      <p:sp>
        <p:nvSpPr>
          <p:cNvPr id="4" name="TextBox 3"/>
          <p:cNvSpPr txBox="1"/>
          <p:nvPr/>
        </p:nvSpPr>
        <p:spPr>
          <a:xfrm>
            <a:off x="3182383" y="242455"/>
            <a:ext cx="5511343" cy="5293758"/>
          </a:xfrm>
          <a:prstGeom prst="rect">
            <a:avLst/>
          </a:prstGeom>
          <a:noFill/>
        </p:spPr>
        <p:txBody>
          <a:bodyPr wrap="square" rtlCol="0">
            <a:spAutoFit/>
          </a:bodyPr>
          <a:lstStyle/>
          <a:p>
            <a:endParaRPr lang="en-US" b="1" i="1" dirty="0" smtClean="0">
              <a:solidFill>
                <a:srgbClr val="7030A0"/>
              </a:solidFill>
            </a:endParaRPr>
          </a:p>
          <a:p>
            <a:r>
              <a:rPr lang="en-US" sz="2400" b="1" i="1" dirty="0" err="1" smtClean="0">
                <a:solidFill>
                  <a:srgbClr val="7F10C2"/>
                </a:solidFill>
              </a:rPr>
              <a:t>Terrazyme</a:t>
            </a:r>
            <a:r>
              <a:rPr lang="en-US" sz="2400" i="1" dirty="0" smtClean="0">
                <a:solidFill>
                  <a:srgbClr val="7F10C2"/>
                </a:solidFill>
              </a:rPr>
              <a:t> </a:t>
            </a:r>
            <a:r>
              <a:rPr lang="en-US" sz="2400" i="1" dirty="0">
                <a:solidFill>
                  <a:srgbClr val="7F10C2"/>
                </a:solidFill>
              </a:rPr>
              <a:t>– digestive </a:t>
            </a:r>
            <a:r>
              <a:rPr lang="en-US" sz="2400" i="1" dirty="0" smtClean="0">
                <a:solidFill>
                  <a:srgbClr val="7F10C2"/>
                </a:solidFill>
              </a:rPr>
              <a:t>enzymes</a:t>
            </a:r>
          </a:p>
          <a:p>
            <a:pPr marL="285750" indent="-285750">
              <a:buFontTx/>
              <a:buChar char="•"/>
            </a:pPr>
            <a:r>
              <a:rPr lang="en-US" i="1" dirty="0" smtClean="0">
                <a:solidFill>
                  <a:srgbClr val="7F10C2"/>
                </a:solidFill>
              </a:rPr>
              <a:t>Take </a:t>
            </a:r>
            <a:r>
              <a:rPr lang="en-US" i="1" dirty="0">
                <a:solidFill>
                  <a:srgbClr val="7F10C2"/>
                </a:solidFill>
              </a:rPr>
              <a:t>with cooked or processed meals to assist </a:t>
            </a:r>
            <a:r>
              <a:rPr lang="en-US" i="1" dirty="0" smtClean="0">
                <a:solidFill>
                  <a:srgbClr val="7F10C2"/>
                </a:solidFill>
              </a:rPr>
              <a:t>digestion</a:t>
            </a:r>
          </a:p>
          <a:p>
            <a:pPr marL="285750" indent="-285750">
              <a:buFontTx/>
              <a:buChar char="•"/>
            </a:pPr>
            <a:r>
              <a:rPr lang="en-US" i="1" dirty="0" smtClean="0">
                <a:solidFill>
                  <a:srgbClr val="7F10C2"/>
                </a:solidFill>
              </a:rPr>
              <a:t>10 </a:t>
            </a:r>
            <a:r>
              <a:rPr lang="en-US" i="1" dirty="0">
                <a:solidFill>
                  <a:srgbClr val="7F10C2"/>
                </a:solidFill>
              </a:rPr>
              <a:t>different types of </a:t>
            </a:r>
            <a:r>
              <a:rPr lang="en-US" i="1" dirty="0" smtClean="0">
                <a:solidFill>
                  <a:srgbClr val="7F10C2"/>
                </a:solidFill>
              </a:rPr>
              <a:t>enzymes</a:t>
            </a:r>
          </a:p>
          <a:p>
            <a:pPr lvl="1"/>
            <a:endParaRPr lang="en-US" i="1" dirty="0">
              <a:solidFill>
                <a:srgbClr val="7F10C2"/>
              </a:solidFill>
            </a:endParaRPr>
          </a:p>
          <a:p>
            <a:pPr lvl="1"/>
            <a:endParaRPr lang="en-US" i="1" dirty="0" smtClean="0">
              <a:solidFill>
                <a:srgbClr val="7F10C2"/>
              </a:solidFill>
            </a:endParaRPr>
          </a:p>
          <a:p>
            <a:pPr lvl="1"/>
            <a:endParaRPr lang="en-US" i="1" dirty="0">
              <a:solidFill>
                <a:srgbClr val="7F10C2"/>
              </a:solidFill>
            </a:endParaRPr>
          </a:p>
          <a:p>
            <a:r>
              <a:rPr lang="en-US" sz="2400" b="1" i="1" dirty="0" smtClean="0">
                <a:solidFill>
                  <a:srgbClr val="7F10C2"/>
                </a:solidFill>
              </a:rPr>
              <a:t>PB </a:t>
            </a:r>
            <a:r>
              <a:rPr lang="en-US" sz="2400" b="1" i="1" dirty="0">
                <a:solidFill>
                  <a:srgbClr val="7F10C2"/>
                </a:solidFill>
              </a:rPr>
              <a:t>Assist+ </a:t>
            </a:r>
            <a:r>
              <a:rPr lang="en-US" sz="2400" i="1" dirty="0">
                <a:solidFill>
                  <a:srgbClr val="7F10C2"/>
                </a:solidFill>
              </a:rPr>
              <a:t>- probiotic</a:t>
            </a:r>
          </a:p>
          <a:p>
            <a:pPr marL="285750" indent="-285750">
              <a:buFontTx/>
              <a:buChar char="•"/>
            </a:pPr>
            <a:r>
              <a:rPr lang="en-US" i="1" dirty="0" smtClean="0">
                <a:solidFill>
                  <a:srgbClr val="7F10C2"/>
                </a:solidFill>
              </a:rPr>
              <a:t>Repopulates </a:t>
            </a:r>
            <a:r>
              <a:rPr lang="en-US" i="1" dirty="0">
                <a:solidFill>
                  <a:srgbClr val="7F10C2"/>
                </a:solidFill>
              </a:rPr>
              <a:t>good flora in intestines (essential for proper digestion)</a:t>
            </a:r>
          </a:p>
          <a:p>
            <a:pPr marL="285750" indent="-285750">
              <a:buFontTx/>
              <a:buChar char="•"/>
            </a:pPr>
            <a:r>
              <a:rPr lang="en-US" i="1" dirty="0" smtClean="0">
                <a:solidFill>
                  <a:srgbClr val="7F10C2"/>
                </a:solidFill>
              </a:rPr>
              <a:t>Double </a:t>
            </a:r>
            <a:r>
              <a:rPr lang="en-US" i="1" dirty="0">
                <a:solidFill>
                  <a:srgbClr val="7F10C2"/>
                </a:solidFill>
              </a:rPr>
              <a:t>encapsulation gets probiotics through digestive process</a:t>
            </a:r>
          </a:p>
          <a:p>
            <a:endParaRPr lang="en-US" dirty="0" smtClean="0">
              <a:solidFill>
                <a:srgbClr val="7030A0"/>
              </a:solidFill>
              <a:latin typeface="Arial Narrow" panose="020B0606020202030204" pitchFamily="34" charset="0"/>
            </a:endParaRPr>
          </a:p>
          <a:p>
            <a:endParaRPr lang="en-US" sz="1800" dirty="0">
              <a:solidFill>
                <a:srgbClr val="7030A0"/>
              </a:solidFill>
              <a:latin typeface="Arial Narrow" panose="020B0606020202030204" pitchFamily="34" charset="0"/>
            </a:endParaRPr>
          </a:p>
          <a:p>
            <a:endParaRPr lang="en-US" sz="2000" dirty="0">
              <a:solidFill>
                <a:srgbClr val="7030A0"/>
              </a:solidFill>
              <a:latin typeface="Arial Narrow" panose="020B0606020202030204" pitchFamily="34" charset="0"/>
            </a:endParaRPr>
          </a:p>
          <a:p>
            <a:pPr algn="ctr"/>
            <a:endParaRPr lang="en-US" sz="3600" b="1" dirty="0">
              <a:latin typeface="Arial Narrow"/>
              <a:cs typeface="Arial Narrow"/>
            </a:endParaRPr>
          </a:p>
        </p:txBody>
      </p:sp>
      <p:pic>
        <p:nvPicPr>
          <p:cNvPr id="16" name="Picture 15" descr="Screen Shot 2015-11-04 at 10.51.1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366453" y="2844162"/>
            <a:ext cx="1255283" cy="446510"/>
          </a:xfrm>
          <a:prstGeom prst="rect">
            <a:avLst/>
          </a:prstGeom>
        </p:spPr>
      </p:pic>
      <p:pic>
        <p:nvPicPr>
          <p:cNvPr id="7" name="Picture 6" descr="digestzen-terrazym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924" y="103945"/>
            <a:ext cx="1623895" cy="2436211"/>
          </a:xfrm>
          <a:prstGeom prst="rect">
            <a:avLst/>
          </a:prstGeom>
        </p:spPr>
      </p:pic>
      <p:pic>
        <p:nvPicPr>
          <p:cNvPr id="8" name="Picture 7" descr="pb-assist.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690" y="2314028"/>
            <a:ext cx="1317150" cy="1976074"/>
          </a:xfrm>
          <a:prstGeom prst="rect">
            <a:avLst/>
          </a:prstGeom>
        </p:spPr>
      </p:pic>
    </p:spTree>
    <p:extLst>
      <p:ext uri="{BB962C8B-B14F-4D97-AF65-F5344CB8AC3E}">
        <p14:creationId xmlns:p14="http://schemas.microsoft.com/office/powerpoint/2010/main" val="24259956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486235" y="4478522"/>
            <a:ext cx="440055" cy="538762"/>
          </a:xfrm>
          <a:prstGeom prst="rect">
            <a:avLst/>
          </a:prstGeom>
          <a:noFill/>
        </p:spPr>
        <p:txBody>
          <a:bodyPr wrap="square" lIns="76352" tIns="38176" rIns="76352" bIns="38176" rtlCol="0">
            <a:spAutoFit/>
          </a:bodyPr>
          <a:lstStyle/>
          <a:p>
            <a:pPr algn="ctr"/>
            <a:r>
              <a:rPr lang="en-US" sz="3000" dirty="0">
                <a:solidFill>
                  <a:schemeClr val="bg1"/>
                </a:solidFill>
                <a:latin typeface="Franklin Gothic Book" pitchFamily="34" charset="0"/>
                <a:sym typeface="Wingdings"/>
              </a:rPr>
              <a:t></a:t>
            </a:r>
            <a:endParaRPr lang="en-US" sz="3000" dirty="0">
              <a:solidFill>
                <a:schemeClr val="bg1"/>
              </a:solidFill>
              <a:latin typeface="Franklin Gothic Book" pitchFamily="34" charset="0"/>
            </a:endParaRPr>
          </a:p>
        </p:txBody>
      </p:sp>
      <p:pic>
        <p:nvPicPr>
          <p:cNvPr id="7" name="Picture 6" descr="Screen Shot 2018-03-22 at 3.49.0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648" y="76856"/>
            <a:ext cx="7943883" cy="4401666"/>
          </a:xfrm>
          <a:prstGeom prst="rect">
            <a:avLst/>
          </a:prstGeom>
        </p:spPr>
      </p:pic>
    </p:spTree>
    <p:extLst>
      <p:ext uri="{BB962C8B-B14F-4D97-AF65-F5344CB8AC3E}">
        <p14:creationId xmlns:p14="http://schemas.microsoft.com/office/powerpoint/2010/main" val="283926953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486234" y="4478516"/>
            <a:ext cx="440055" cy="538823"/>
          </a:xfrm>
          <a:prstGeom prst="rect">
            <a:avLst/>
          </a:prstGeom>
          <a:noFill/>
        </p:spPr>
        <p:txBody>
          <a:bodyPr wrap="square" lIns="76412" tIns="38206" rIns="76412" bIns="38206" rtlCol="0">
            <a:spAutoFit/>
          </a:bodyPr>
          <a:lstStyle/>
          <a:p>
            <a:pPr algn="ctr"/>
            <a:r>
              <a:rPr lang="en-US" sz="3000" dirty="0">
                <a:solidFill>
                  <a:schemeClr val="bg1"/>
                </a:solidFill>
                <a:latin typeface="Franklin Gothic Book" pitchFamily="34" charset="0"/>
                <a:sym typeface="Wingdings"/>
              </a:rPr>
              <a:t></a:t>
            </a:r>
            <a:endParaRPr lang="en-US" sz="3000" dirty="0">
              <a:solidFill>
                <a:schemeClr val="bg1"/>
              </a:solidFill>
              <a:latin typeface="Franklin Gothic Book" pitchFamily="34" charset="0"/>
            </a:endParaRPr>
          </a:p>
        </p:txBody>
      </p:sp>
      <p:sp>
        <p:nvSpPr>
          <p:cNvPr id="2" name="TextBox 1"/>
          <p:cNvSpPr txBox="1"/>
          <p:nvPr/>
        </p:nvSpPr>
        <p:spPr>
          <a:xfrm>
            <a:off x="9821333" y="4025900"/>
            <a:ext cx="184666" cy="307777"/>
          </a:xfrm>
          <a:prstGeom prst="rect">
            <a:avLst/>
          </a:prstGeom>
          <a:noFill/>
        </p:spPr>
        <p:txBody>
          <a:bodyPr wrap="none" rtlCol="0">
            <a:spAutoFit/>
          </a:bodyPr>
          <a:lstStyle/>
          <a:p>
            <a:endParaRPr lang="en-US" dirty="0"/>
          </a:p>
        </p:txBody>
      </p:sp>
      <p:sp>
        <p:nvSpPr>
          <p:cNvPr id="4" name="TextBox 3"/>
          <p:cNvSpPr txBox="1"/>
          <p:nvPr/>
        </p:nvSpPr>
        <p:spPr>
          <a:xfrm>
            <a:off x="1460731" y="1909800"/>
            <a:ext cx="7870944" cy="646331"/>
          </a:xfrm>
          <a:prstGeom prst="rect">
            <a:avLst/>
          </a:prstGeom>
          <a:noFill/>
        </p:spPr>
        <p:txBody>
          <a:bodyPr wrap="square" rtlCol="0">
            <a:spAutoFit/>
          </a:bodyPr>
          <a:lstStyle/>
          <a:p>
            <a:pPr algn="ctr"/>
            <a:endParaRPr lang="en-US" sz="3600" b="1" dirty="0">
              <a:latin typeface="Arial Narrow"/>
              <a:cs typeface="Arial Narrow"/>
            </a:endParaRPr>
          </a:p>
        </p:txBody>
      </p:sp>
      <p:sp>
        <p:nvSpPr>
          <p:cNvPr id="3" name="Rectangle 2"/>
          <p:cNvSpPr/>
          <p:nvPr/>
        </p:nvSpPr>
        <p:spPr>
          <a:xfrm>
            <a:off x="381000" y="285750"/>
            <a:ext cx="6705600" cy="1107996"/>
          </a:xfrm>
          <a:prstGeom prst="rect">
            <a:avLst/>
          </a:prstGeom>
        </p:spPr>
        <p:txBody>
          <a:bodyPr wrap="square">
            <a:spAutoFit/>
          </a:bodyPr>
          <a:lstStyle/>
          <a:p>
            <a:pPr algn="ctr"/>
            <a:r>
              <a:rPr lang="en-US" sz="4800" b="1" dirty="0" smtClean="0">
                <a:solidFill>
                  <a:srgbClr val="7F10C2"/>
                </a:solidFill>
                <a:latin typeface="Arial Narrow"/>
                <a:cs typeface="Arial Narrow"/>
              </a:rPr>
              <a:t>Limit </a:t>
            </a:r>
            <a:r>
              <a:rPr lang="en-US" sz="4800" b="1" dirty="0">
                <a:solidFill>
                  <a:srgbClr val="7F10C2"/>
                </a:solidFill>
                <a:latin typeface="Arial Narrow"/>
                <a:cs typeface="Arial Narrow"/>
              </a:rPr>
              <a:t>Toxins</a:t>
            </a:r>
          </a:p>
          <a:p>
            <a:pPr algn="ctr"/>
            <a:endParaRPr lang="en-US" b="1" dirty="0">
              <a:solidFill>
                <a:srgbClr val="7030A0"/>
              </a:solidFill>
              <a:latin typeface="Arial Narrow"/>
              <a:cs typeface="Arial Narrow"/>
            </a:endParaRPr>
          </a:p>
        </p:txBody>
      </p:sp>
      <p:pic>
        <p:nvPicPr>
          <p:cNvPr id="6" name="Picture 5" descr="Screen Shot 2015-11-04 at 6.20.0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9085" y="1975639"/>
            <a:ext cx="2286000" cy="2502877"/>
          </a:xfrm>
          <a:prstGeom prst="rect">
            <a:avLst/>
          </a:prstGeom>
        </p:spPr>
      </p:pic>
      <p:pic>
        <p:nvPicPr>
          <p:cNvPr id="12" name="Picture 11" descr="Screen Shot 2015-11-04 at 6.19.2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133350"/>
            <a:ext cx="987677" cy="3083695"/>
          </a:xfrm>
          <a:prstGeom prst="rect">
            <a:avLst/>
          </a:prstGeom>
        </p:spPr>
      </p:pic>
      <p:pic>
        <p:nvPicPr>
          <p:cNvPr id="13" name="Picture 12" descr="Screen Shot 2015-11-04 at 6.18.44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8550" y="833011"/>
            <a:ext cx="1143177" cy="1300034"/>
          </a:xfrm>
          <a:prstGeom prst="rect">
            <a:avLst/>
          </a:prstGeom>
        </p:spPr>
      </p:pic>
      <p:pic>
        <p:nvPicPr>
          <p:cNvPr id="17" name="Picture 16" descr="Screen Shot 2015-11-04 at 8.24.26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6511" y="1073818"/>
            <a:ext cx="658069" cy="787400"/>
          </a:xfrm>
          <a:prstGeom prst="rect">
            <a:avLst/>
          </a:prstGeom>
        </p:spPr>
      </p:pic>
      <p:pic>
        <p:nvPicPr>
          <p:cNvPr id="20" name="Picture 19" descr="Screen Shot 2015-11-04 at 8.27.38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94185" y="2031482"/>
            <a:ext cx="1981200" cy="2447034"/>
          </a:xfrm>
          <a:prstGeom prst="rect">
            <a:avLst/>
          </a:prstGeom>
        </p:spPr>
      </p:pic>
      <p:pic>
        <p:nvPicPr>
          <p:cNvPr id="9" name="Picture 8" descr="Screen Shot 2017-08-08 at 1.19.32 A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9061" y="2015927"/>
            <a:ext cx="721078" cy="2317750"/>
          </a:xfrm>
          <a:prstGeom prst="rect">
            <a:avLst/>
          </a:prstGeom>
        </p:spPr>
      </p:pic>
      <p:pic>
        <p:nvPicPr>
          <p:cNvPr id="14" name="Picture 13" descr="Screen Shot 2017-08-08 at 1.29.29 A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15716" y="37268"/>
            <a:ext cx="3657600" cy="2042229"/>
          </a:xfrm>
          <a:prstGeom prst="rect">
            <a:avLst/>
          </a:prstGeom>
        </p:spPr>
      </p:pic>
      <p:pic>
        <p:nvPicPr>
          <p:cNvPr id="15" name="Picture 14" descr="Screen Shot 2017-08-08 at 1.29.12 A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81727" y="1669440"/>
            <a:ext cx="1917573" cy="2809076"/>
          </a:xfrm>
          <a:prstGeom prst="rect">
            <a:avLst/>
          </a:prstGeom>
        </p:spPr>
      </p:pic>
    </p:spTree>
    <p:extLst>
      <p:ext uri="{BB962C8B-B14F-4D97-AF65-F5344CB8AC3E}">
        <p14:creationId xmlns:p14="http://schemas.microsoft.com/office/powerpoint/2010/main" val="15702508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8-03-22 at 4.14.2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2174" y="242551"/>
            <a:ext cx="3373920" cy="4109094"/>
          </a:xfrm>
          <a:prstGeom prst="rect">
            <a:avLst/>
          </a:prstGeom>
          <a:ln>
            <a:solidFill>
              <a:srgbClr val="4F81BD"/>
            </a:solidFill>
          </a:ln>
        </p:spPr>
      </p:pic>
      <p:pic>
        <p:nvPicPr>
          <p:cNvPr id="3" name="Picture 2" descr="Screen Shot 2018-03-22 at 4.14.47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4062" y="242551"/>
            <a:ext cx="3397066" cy="4109094"/>
          </a:xfrm>
          <a:prstGeom prst="rect">
            <a:avLst/>
          </a:prstGeom>
          <a:ln>
            <a:solidFill>
              <a:srgbClr val="4F81BD"/>
            </a:solidFill>
          </a:ln>
        </p:spPr>
      </p:pic>
    </p:spTree>
    <p:extLst>
      <p:ext uri="{BB962C8B-B14F-4D97-AF65-F5344CB8AC3E}">
        <p14:creationId xmlns:p14="http://schemas.microsoft.com/office/powerpoint/2010/main" val="417497154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583166" y="295902"/>
            <a:ext cx="7772400" cy="1296766"/>
          </a:xfrm>
        </p:spPr>
        <p:txBody>
          <a:bodyPr/>
          <a:lstStyle/>
          <a:p>
            <a:r>
              <a:rPr lang="en-US" sz="4000" b="1" dirty="0" smtClean="0">
                <a:solidFill>
                  <a:srgbClr val="7F10C2"/>
                </a:solidFill>
              </a:rPr>
              <a:t>Set Up Their LRP</a:t>
            </a:r>
            <a:br>
              <a:rPr lang="en-US" sz="4000" b="1" dirty="0" smtClean="0">
                <a:solidFill>
                  <a:srgbClr val="7F10C2"/>
                </a:solidFill>
              </a:rPr>
            </a:br>
            <a:r>
              <a:rPr lang="en-US" sz="4000" b="1" dirty="0">
                <a:solidFill>
                  <a:srgbClr val="7F10C2"/>
                </a:solidFill>
              </a:rPr>
              <a:t/>
            </a:r>
            <a:br>
              <a:rPr lang="en-US" sz="4000" b="1" dirty="0">
                <a:solidFill>
                  <a:srgbClr val="7F10C2"/>
                </a:solidFill>
              </a:rPr>
            </a:br>
            <a:r>
              <a:rPr lang="en-US" sz="4000" b="1" dirty="0" smtClean="0">
                <a:solidFill>
                  <a:srgbClr val="7F10C2"/>
                </a:solidFill>
              </a:rPr>
              <a:t/>
            </a:r>
            <a:br>
              <a:rPr lang="en-US" sz="4000" b="1" dirty="0" smtClean="0">
                <a:solidFill>
                  <a:srgbClr val="7F10C2"/>
                </a:solidFill>
              </a:rPr>
            </a:br>
            <a:r>
              <a:rPr lang="en-US" sz="4000" b="1" dirty="0" smtClean="0">
                <a:solidFill>
                  <a:srgbClr val="7F10C2"/>
                </a:solidFill>
              </a:rPr>
              <a:t/>
            </a:r>
            <a:br>
              <a:rPr lang="en-US" sz="4000" b="1" dirty="0" smtClean="0">
                <a:solidFill>
                  <a:srgbClr val="7F10C2"/>
                </a:solidFill>
              </a:rPr>
            </a:br>
            <a:endParaRPr lang="en-US" sz="2400" dirty="0">
              <a:solidFill>
                <a:srgbClr val="7F10C2"/>
              </a:solidFill>
            </a:endParaRPr>
          </a:p>
        </p:txBody>
      </p:sp>
      <p:pic>
        <p:nvPicPr>
          <p:cNvPr id="3" name="Picture 2" descr="digestzen-terrazym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9571" y="1264028"/>
            <a:ext cx="1877419" cy="2816555"/>
          </a:xfrm>
          <a:prstGeom prst="rect">
            <a:avLst/>
          </a:prstGeom>
        </p:spPr>
      </p:pic>
      <p:pic>
        <p:nvPicPr>
          <p:cNvPr id="8" name="Picture 7" descr="grapefruit-15ml.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4675" y="1729690"/>
            <a:ext cx="1415057" cy="2122585"/>
          </a:xfrm>
          <a:prstGeom prst="rect">
            <a:avLst/>
          </a:prstGeom>
        </p:spPr>
      </p:pic>
      <p:sp>
        <p:nvSpPr>
          <p:cNvPr id="9" name="TextBox 8"/>
          <p:cNvSpPr txBox="1"/>
          <p:nvPr/>
        </p:nvSpPr>
        <p:spPr>
          <a:xfrm>
            <a:off x="0" y="3757417"/>
            <a:ext cx="9144000" cy="646331"/>
          </a:xfrm>
          <a:prstGeom prst="rect">
            <a:avLst/>
          </a:prstGeom>
          <a:noFill/>
        </p:spPr>
        <p:txBody>
          <a:bodyPr wrap="square" rtlCol="0">
            <a:spAutoFit/>
          </a:bodyPr>
          <a:lstStyle/>
          <a:p>
            <a:pPr algn="ctr"/>
            <a:r>
              <a:rPr lang="en-US" b="1" i="1" dirty="0">
                <a:solidFill>
                  <a:srgbClr val="7F10C2"/>
                </a:solidFill>
              </a:rPr>
              <a:t>FOUNDATION:</a:t>
            </a:r>
            <a:r>
              <a:rPr lang="en-US" i="1" dirty="0">
                <a:solidFill>
                  <a:srgbClr val="7F10C2"/>
                </a:solidFill>
              </a:rPr>
              <a:t>  </a:t>
            </a:r>
            <a:r>
              <a:rPr lang="en-US" i="1" dirty="0" smtClean="0">
                <a:solidFill>
                  <a:srgbClr val="7F10C2"/>
                </a:solidFill>
              </a:rPr>
              <a:t>LLV</a:t>
            </a:r>
            <a:r>
              <a:rPr lang="en-US" i="1" dirty="0">
                <a:solidFill>
                  <a:srgbClr val="7F10C2"/>
                </a:solidFill>
              </a:rPr>
              <a:t>, Terrazyme, PB Assist+, Mito2Max, </a:t>
            </a:r>
            <a:r>
              <a:rPr lang="en-US" i="1" dirty="0" smtClean="0">
                <a:solidFill>
                  <a:srgbClr val="7F10C2"/>
                </a:solidFill>
              </a:rPr>
              <a:t>Grapefruit…</a:t>
            </a:r>
          </a:p>
          <a:p>
            <a:pPr algn="ctr"/>
            <a:r>
              <a:rPr lang="en-US" i="1" dirty="0" smtClean="0">
                <a:solidFill>
                  <a:srgbClr val="7F10C2"/>
                </a:solidFill>
              </a:rPr>
              <a:t>PLUS a product or two of choice</a:t>
            </a:r>
          </a:p>
        </p:txBody>
      </p:sp>
      <p:sp>
        <p:nvSpPr>
          <p:cNvPr id="10" name="TextBox 9"/>
          <p:cNvSpPr txBox="1"/>
          <p:nvPr/>
        </p:nvSpPr>
        <p:spPr>
          <a:xfrm>
            <a:off x="8034500" y="1940405"/>
            <a:ext cx="678942" cy="1107996"/>
          </a:xfrm>
          <a:prstGeom prst="rect">
            <a:avLst/>
          </a:prstGeom>
          <a:noFill/>
        </p:spPr>
        <p:txBody>
          <a:bodyPr wrap="none" rtlCol="0">
            <a:spAutoFit/>
          </a:bodyPr>
          <a:lstStyle/>
          <a:p>
            <a:r>
              <a:rPr lang="en-US" sz="6600" b="1" dirty="0" smtClean="0">
                <a:solidFill>
                  <a:srgbClr val="7F10C2"/>
                </a:solidFill>
              </a:rPr>
              <a:t>+</a:t>
            </a:r>
            <a:endParaRPr lang="en-US" sz="6600" b="1" dirty="0">
              <a:solidFill>
                <a:srgbClr val="7F10C2"/>
              </a:solidFill>
            </a:endParaRPr>
          </a:p>
        </p:txBody>
      </p:sp>
      <p:pic>
        <p:nvPicPr>
          <p:cNvPr id="13" name="Picture 12" descr="Screen Shot 2018-03-23 at 10.58.29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9269" y="1127147"/>
            <a:ext cx="2670901" cy="2544664"/>
          </a:xfrm>
          <a:prstGeom prst="rect">
            <a:avLst/>
          </a:prstGeom>
        </p:spPr>
      </p:pic>
      <p:pic>
        <p:nvPicPr>
          <p:cNvPr id="16" name="Picture 15" descr="Screen Shot 2018-03-23 at 11.02.48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01825" y="1264028"/>
            <a:ext cx="1514740" cy="2533272"/>
          </a:xfrm>
          <a:prstGeom prst="rect">
            <a:avLst/>
          </a:prstGeom>
        </p:spPr>
      </p:pic>
      <p:pic>
        <p:nvPicPr>
          <p:cNvPr id="17" name="Picture 16" descr="pb-assist.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45859" y="1592668"/>
            <a:ext cx="1336677" cy="2005369"/>
          </a:xfrm>
          <a:prstGeom prst="rect">
            <a:avLst/>
          </a:prstGeom>
        </p:spPr>
      </p:pic>
    </p:spTree>
    <p:extLst>
      <p:ext uri="{BB962C8B-B14F-4D97-AF65-F5344CB8AC3E}">
        <p14:creationId xmlns:p14="http://schemas.microsoft.com/office/powerpoint/2010/main" val="321093113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583166" y="1296129"/>
            <a:ext cx="7772400" cy="1296766"/>
          </a:xfrm>
        </p:spPr>
        <p:txBody>
          <a:bodyPr/>
          <a:lstStyle/>
          <a:p>
            <a:r>
              <a:rPr lang="en-US" sz="5400" b="1" dirty="0" smtClean="0">
                <a:solidFill>
                  <a:srgbClr val="7F10C2"/>
                </a:solidFill>
                <a:latin typeface="Arial Narrow"/>
                <a:cs typeface="Arial Narrow"/>
              </a:rPr>
              <a:t>Converting Your Members </a:t>
            </a:r>
            <a:br>
              <a:rPr lang="en-US" sz="5400" b="1" dirty="0" smtClean="0">
                <a:solidFill>
                  <a:srgbClr val="7F10C2"/>
                </a:solidFill>
                <a:latin typeface="Arial Narrow"/>
                <a:cs typeface="Arial Narrow"/>
              </a:rPr>
            </a:br>
            <a:r>
              <a:rPr lang="en-US" sz="5400" b="1" dirty="0" smtClean="0">
                <a:solidFill>
                  <a:srgbClr val="7F10C2"/>
                </a:solidFill>
                <a:latin typeface="Arial Narrow"/>
                <a:cs typeface="Arial Narrow"/>
              </a:rPr>
              <a:t>to Lifelong Vitality</a:t>
            </a:r>
            <a:br>
              <a:rPr lang="en-US" sz="5400" b="1" dirty="0" smtClean="0">
                <a:solidFill>
                  <a:srgbClr val="7F10C2"/>
                </a:solidFill>
                <a:latin typeface="Arial Narrow"/>
                <a:cs typeface="Arial Narrow"/>
              </a:rPr>
            </a:br>
            <a:endParaRPr lang="en-US" sz="5400" b="1" dirty="0">
              <a:solidFill>
                <a:srgbClr val="7F10C2"/>
              </a:solidFill>
              <a:latin typeface="Arial Narrow"/>
              <a:cs typeface="Arial Narrow"/>
            </a:endParaRPr>
          </a:p>
        </p:txBody>
      </p:sp>
      <p:pic>
        <p:nvPicPr>
          <p:cNvPr id="3" name="Picture 2" descr="Screen Shot 2015-11-04 at 10.26.4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82600" cy="4478516"/>
          </a:xfrm>
          <a:prstGeom prst="rect">
            <a:avLst/>
          </a:prstGeom>
        </p:spPr>
      </p:pic>
      <p:pic>
        <p:nvPicPr>
          <p:cNvPr id="4" name="Picture 3" descr="Screen Shot 2015-11-04 at 10.26.4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1400" y="0"/>
            <a:ext cx="482600" cy="4511689"/>
          </a:xfrm>
          <a:prstGeom prst="rect">
            <a:avLst/>
          </a:prstGeom>
        </p:spPr>
      </p:pic>
    </p:spTree>
    <p:extLst>
      <p:ext uri="{BB962C8B-B14F-4D97-AF65-F5344CB8AC3E}">
        <p14:creationId xmlns:p14="http://schemas.microsoft.com/office/powerpoint/2010/main" val="285980046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8-03-22 at 3.40.3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708" y="428031"/>
            <a:ext cx="2843486" cy="3682729"/>
          </a:xfrm>
          <a:prstGeom prst="rect">
            <a:avLst/>
          </a:prstGeom>
        </p:spPr>
      </p:pic>
      <p:pic>
        <p:nvPicPr>
          <p:cNvPr id="4" name="Picture 3" descr="Screen Shot 2018-03-22 at 3.40.5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7758" y="428031"/>
            <a:ext cx="2968082" cy="3682729"/>
          </a:xfrm>
          <a:prstGeom prst="rect">
            <a:avLst/>
          </a:prstGeom>
          <a:ln>
            <a:solidFill>
              <a:srgbClr val="4F81BD"/>
            </a:solidFill>
          </a:ln>
        </p:spPr>
      </p:pic>
      <p:pic>
        <p:nvPicPr>
          <p:cNvPr id="2" name="Picture 1" descr="Screen Shot 2018-03-23 at 9.59.34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1173" y="428031"/>
            <a:ext cx="2842227" cy="3682729"/>
          </a:xfrm>
          <a:prstGeom prst="rect">
            <a:avLst/>
          </a:prstGeom>
          <a:ln>
            <a:solidFill>
              <a:srgbClr val="4F81BD"/>
            </a:solidFill>
          </a:ln>
        </p:spPr>
      </p:pic>
    </p:spTree>
    <p:extLst>
      <p:ext uri="{BB962C8B-B14F-4D97-AF65-F5344CB8AC3E}">
        <p14:creationId xmlns:p14="http://schemas.microsoft.com/office/powerpoint/2010/main" val="237295797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677520" y="2200893"/>
            <a:ext cx="8229600" cy="2093679"/>
          </a:xfrm>
        </p:spPr>
        <p:txBody>
          <a:bodyPr/>
          <a:lstStyle/>
          <a:p>
            <a:pPr marL="0" indent="0">
              <a:buNone/>
            </a:pPr>
            <a:r>
              <a:rPr lang="en-US" sz="2400" dirty="0" smtClean="0">
                <a:solidFill>
                  <a:srgbClr val="7F10C2"/>
                </a:solidFill>
              </a:rPr>
              <a:t>#1 – Keep Things </a:t>
            </a:r>
            <a:r>
              <a:rPr lang="en-US" sz="2400" b="1" dirty="0" smtClean="0">
                <a:solidFill>
                  <a:srgbClr val="7F10C2"/>
                </a:solidFill>
              </a:rPr>
              <a:t>SIMPLE</a:t>
            </a:r>
          </a:p>
          <a:p>
            <a:pPr marL="0" indent="0">
              <a:buNone/>
            </a:pPr>
            <a:r>
              <a:rPr lang="en-US" sz="2400" dirty="0" smtClean="0">
                <a:solidFill>
                  <a:srgbClr val="7F10C2"/>
                </a:solidFill>
              </a:rPr>
              <a:t>#2 – Build Momentum with the </a:t>
            </a:r>
            <a:r>
              <a:rPr lang="en-US" sz="2400" b="1" dirty="0" smtClean="0">
                <a:solidFill>
                  <a:srgbClr val="7F10C2"/>
                </a:solidFill>
              </a:rPr>
              <a:t>EVENTS CYCLE</a:t>
            </a:r>
            <a:r>
              <a:rPr lang="en-US" sz="2400" dirty="0" smtClean="0">
                <a:solidFill>
                  <a:srgbClr val="7F10C2"/>
                </a:solidFill>
              </a:rPr>
              <a:t> </a:t>
            </a:r>
          </a:p>
          <a:p>
            <a:pPr marL="0" indent="0">
              <a:buNone/>
            </a:pPr>
            <a:r>
              <a:rPr lang="en-US" sz="2400" dirty="0" smtClean="0">
                <a:solidFill>
                  <a:srgbClr val="7F10C2"/>
                </a:solidFill>
              </a:rPr>
              <a:t>#3 – Understand the </a:t>
            </a:r>
            <a:r>
              <a:rPr lang="en-US" sz="2400" b="1" dirty="0" smtClean="0">
                <a:solidFill>
                  <a:srgbClr val="7F10C2"/>
                </a:solidFill>
              </a:rPr>
              <a:t>POWER OF ONE</a:t>
            </a:r>
          </a:p>
          <a:p>
            <a:pPr marL="0" indent="0">
              <a:buNone/>
            </a:pPr>
            <a:r>
              <a:rPr lang="en-US" sz="2400" dirty="0" smtClean="0">
                <a:solidFill>
                  <a:srgbClr val="7F10C2"/>
                </a:solidFill>
              </a:rPr>
              <a:t>#4 – ALWAYS Lead to </a:t>
            </a:r>
            <a:r>
              <a:rPr lang="en-US" sz="2400" b="1" dirty="0" smtClean="0">
                <a:solidFill>
                  <a:srgbClr val="7F10C2"/>
                </a:solidFill>
              </a:rPr>
              <a:t>BIG PICTURE OF WELLNESS</a:t>
            </a:r>
            <a:endParaRPr lang="en-US" sz="2400" b="1" dirty="0">
              <a:solidFill>
                <a:srgbClr val="7F10C2"/>
              </a:solidFill>
            </a:endParaRPr>
          </a:p>
        </p:txBody>
      </p:sp>
      <p:sp>
        <p:nvSpPr>
          <p:cNvPr id="7" name="Title 1"/>
          <p:cNvSpPr txBox="1">
            <a:spLocks/>
          </p:cNvSpPr>
          <p:nvPr/>
        </p:nvSpPr>
        <p:spPr>
          <a:xfrm>
            <a:off x="677520" y="456779"/>
            <a:ext cx="8009280" cy="110251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5400" b="1" dirty="0" smtClean="0">
                <a:solidFill>
                  <a:srgbClr val="7F10C2"/>
                </a:solidFill>
                <a:latin typeface="Arial Narrow"/>
                <a:cs typeface="Arial Narrow"/>
              </a:rPr>
              <a:t>Keys to Success</a:t>
            </a:r>
          </a:p>
          <a:p>
            <a:pPr algn="l"/>
            <a:r>
              <a:rPr lang="en-US" sz="2800" dirty="0" smtClean="0">
                <a:solidFill>
                  <a:srgbClr val="7F10C2"/>
                </a:solidFill>
                <a:latin typeface="Arial Narrow"/>
                <a:cs typeface="Arial Narrow"/>
              </a:rPr>
              <a:t>Robust </a:t>
            </a:r>
            <a:r>
              <a:rPr lang="en-US" sz="2800" dirty="0" err="1" smtClean="0">
                <a:solidFill>
                  <a:srgbClr val="7F10C2"/>
                </a:solidFill>
                <a:latin typeface="Arial Narrow"/>
                <a:cs typeface="Arial Narrow"/>
              </a:rPr>
              <a:t>Unilevel</a:t>
            </a:r>
            <a:r>
              <a:rPr lang="en-US" sz="2800" dirty="0" smtClean="0">
                <a:solidFill>
                  <a:srgbClr val="7F10C2"/>
                </a:solidFill>
                <a:latin typeface="Arial Narrow"/>
                <a:cs typeface="Arial Narrow"/>
              </a:rPr>
              <a:t> &amp; High Retention</a:t>
            </a:r>
          </a:p>
        </p:txBody>
      </p:sp>
      <p:pic>
        <p:nvPicPr>
          <p:cNvPr id="2" name="Picture 1" descr="Screen Shot 2018-03-22 at 4.05.3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1209" y="418866"/>
            <a:ext cx="2755271" cy="1573311"/>
          </a:xfrm>
          <a:prstGeom prst="rect">
            <a:avLst/>
          </a:prstGeom>
        </p:spPr>
      </p:pic>
    </p:spTree>
    <p:extLst>
      <p:ext uri="{BB962C8B-B14F-4D97-AF65-F5344CB8AC3E}">
        <p14:creationId xmlns:p14="http://schemas.microsoft.com/office/powerpoint/2010/main" val="41240594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94080" y="321386"/>
            <a:ext cx="7772400" cy="110251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b="1" dirty="0">
              <a:solidFill>
                <a:srgbClr val="7F10C2"/>
              </a:solidFill>
              <a:latin typeface="Arial Narrow"/>
              <a:cs typeface="Arial Narrow"/>
            </a:endParaRPr>
          </a:p>
        </p:txBody>
      </p:sp>
      <p:pic>
        <p:nvPicPr>
          <p:cNvPr id="4" name="Content Placeholder 3"/>
          <p:cNvPicPr>
            <a:picLocks noGrp="1" noChangeAspect="1"/>
          </p:cNvPicPr>
          <p:nvPr>
            <p:ph idx="1"/>
          </p:nvPr>
        </p:nvPicPr>
        <p:blipFill>
          <a:blip r:embed="rId3"/>
          <a:srcRect l="2865" r="2865"/>
          <a:stretch>
            <a:fillRect/>
          </a:stretch>
        </p:blipFill>
        <p:spPr>
          <a:xfrm>
            <a:off x="0" y="0"/>
            <a:ext cx="9144000" cy="4484799"/>
          </a:xfrm>
          <a:prstGeom prst="rect">
            <a:avLst/>
          </a:prstGeom>
        </p:spPr>
      </p:pic>
    </p:spTree>
    <p:extLst>
      <p:ext uri="{BB962C8B-B14F-4D97-AF65-F5344CB8AC3E}">
        <p14:creationId xmlns:p14="http://schemas.microsoft.com/office/powerpoint/2010/main" val="403748773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8-03-18 at 2.18.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449" y="180519"/>
            <a:ext cx="3209956" cy="4119962"/>
          </a:xfrm>
          <a:prstGeom prst="rect">
            <a:avLst/>
          </a:prstGeom>
          <a:ln w="6350" cmpd="sng">
            <a:solidFill>
              <a:srgbClr val="4F81BD"/>
            </a:solidFill>
          </a:ln>
        </p:spPr>
      </p:pic>
      <p:pic>
        <p:nvPicPr>
          <p:cNvPr id="5" name="Picture 4" descr="Screen Shot 2018-03-18 at 2.34.04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8175" y="180519"/>
            <a:ext cx="3176318" cy="4119962"/>
          </a:xfrm>
          <a:prstGeom prst="rect">
            <a:avLst/>
          </a:prstGeom>
          <a:ln w="3175" cmpd="sng">
            <a:solidFill>
              <a:srgbClr val="4F81BD"/>
            </a:solidFill>
          </a:ln>
        </p:spPr>
      </p:pic>
    </p:spTree>
    <p:extLst>
      <p:ext uri="{BB962C8B-B14F-4D97-AF65-F5344CB8AC3E}">
        <p14:creationId xmlns:p14="http://schemas.microsoft.com/office/powerpoint/2010/main" val="147633848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7759" y="854621"/>
            <a:ext cx="8665163" cy="3323987"/>
          </a:xfrm>
          <a:prstGeom prst="rect">
            <a:avLst/>
          </a:prstGeom>
        </p:spPr>
        <p:txBody>
          <a:bodyPr wrap="square">
            <a:spAutoFit/>
          </a:bodyPr>
          <a:lstStyle/>
          <a:p>
            <a:pPr algn="ctr"/>
            <a:r>
              <a:rPr lang="en-US" sz="4400" b="1" dirty="0" smtClean="0">
                <a:solidFill>
                  <a:srgbClr val="7F10C2"/>
                </a:solidFill>
                <a:latin typeface="Arial Narrow" panose="020B0606020202030204" pitchFamily="34" charset="0"/>
              </a:rPr>
              <a:t>“CLASS” OBJECTIVES</a:t>
            </a:r>
            <a:endParaRPr lang="en-US" sz="4400" b="1" dirty="0">
              <a:solidFill>
                <a:srgbClr val="7F10C2"/>
              </a:solidFill>
              <a:latin typeface="Arial Narrow" panose="020B0606020202030204" pitchFamily="34" charset="0"/>
            </a:endParaRPr>
          </a:p>
          <a:p>
            <a:pPr algn="ctr"/>
            <a:endParaRPr lang="en-US" sz="2400" dirty="0" smtClean="0">
              <a:solidFill>
                <a:srgbClr val="7F10C2"/>
              </a:solidFill>
              <a:latin typeface="Arial Narrow" panose="020B0606020202030204" pitchFamily="34" charset="0"/>
            </a:endParaRPr>
          </a:p>
          <a:p>
            <a:pPr algn="ctr"/>
            <a:endParaRPr lang="en-US" sz="800" dirty="0">
              <a:solidFill>
                <a:srgbClr val="7F10C2"/>
              </a:solidFill>
              <a:latin typeface="Arial Narrow" panose="020B0606020202030204" pitchFamily="34" charset="0"/>
            </a:endParaRPr>
          </a:p>
          <a:p>
            <a:r>
              <a:rPr lang="en-US" sz="2600" dirty="0" smtClean="0">
                <a:solidFill>
                  <a:srgbClr val="7F10C2"/>
                </a:solidFill>
                <a:latin typeface="Arial Narrow" panose="020B0606020202030204" pitchFamily="34" charset="0"/>
              </a:rPr>
              <a:t>#1 - </a:t>
            </a:r>
            <a:r>
              <a:rPr lang="en-US" sz="2600" b="1" i="1" dirty="0" smtClean="0">
                <a:solidFill>
                  <a:srgbClr val="7F10C2"/>
                </a:solidFill>
                <a:latin typeface="Arial Narrow" panose="020B0606020202030204" pitchFamily="34" charset="0"/>
              </a:rPr>
              <a:t>TAKE </a:t>
            </a:r>
            <a:r>
              <a:rPr lang="en-US" sz="2600" b="1" i="1" dirty="0">
                <a:solidFill>
                  <a:srgbClr val="7F10C2"/>
                </a:solidFill>
                <a:latin typeface="Arial Narrow" panose="020B0606020202030204" pitchFamily="34" charset="0"/>
              </a:rPr>
              <a:t>RESPONSIBILITY</a:t>
            </a:r>
            <a:r>
              <a:rPr lang="en-US" sz="2600" b="1" dirty="0">
                <a:solidFill>
                  <a:srgbClr val="7F10C2"/>
                </a:solidFill>
                <a:latin typeface="Arial Narrow" panose="020B0606020202030204" pitchFamily="34" charset="0"/>
              </a:rPr>
              <a:t> </a:t>
            </a:r>
            <a:r>
              <a:rPr lang="en-US" sz="2600" dirty="0" smtClean="0">
                <a:solidFill>
                  <a:srgbClr val="7F10C2"/>
                </a:solidFill>
                <a:latin typeface="Arial Narrow" panose="020B0606020202030204" pitchFamily="34" charset="0"/>
              </a:rPr>
              <a:t>for our </a:t>
            </a:r>
            <a:r>
              <a:rPr lang="en-US" sz="2600" dirty="0">
                <a:solidFill>
                  <a:srgbClr val="7F10C2"/>
                </a:solidFill>
                <a:latin typeface="Arial Narrow" panose="020B0606020202030204" pitchFamily="34" charset="0"/>
              </a:rPr>
              <a:t>own health.</a:t>
            </a:r>
          </a:p>
          <a:p>
            <a:endParaRPr lang="en-US" sz="2600" dirty="0">
              <a:solidFill>
                <a:srgbClr val="7F10C2"/>
              </a:solidFill>
              <a:latin typeface="Arial Narrow" panose="020B0606020202030204" pitchFamily="34" charset="0"/>
            </a:endParaRPr>
          </a:p>
          <a:p>
            <a:r>
              <a:rPr lang="en-US" sz="2600" dirty="0">
                <a:solidFill>
                  <a:srgbClr val="7F10C2"/>
                </a:solidFill>
                <a:latin typeface="Arial Narrow" panose="020B0606020202030204" pitchFamily="34" charset="0"/>
              </a:rPr>
              <a:t>#</a:t>
            </a:r>
            <a:r>
              <a:rPr lang="en-US" sz="2600" dirty="0" smtClean="0">
                <a:solidFill>
                  <a:srgbClr val="7F10C2"/>
                </a:solidFill>
                <a:latin typeface="Arial Narrow" panose="020B0606020202030204" pitchFamily="34" charset="0"/>
              </a:rPr>
              <a:t>2 -</a:t>
            </a:r>
            <a:r>
              <a:rPr lang="en-US" sz="2600" dirty="0">
                <a:solidFill>
                  <a:srgbClr val="7F10C2"/>
                </a:solidFill>
                <a:latin typeface="Arial Narrow" panose="020B0606020202030204" pitchFamily="34" charset="0"/>
              </a:rPr>
              <a:t> </a:t>
            </a:r>
            <a:r>
              <a:rPr lang="en-US" sz="2600" b="1" i="1" dirty="0" smtClean="0">
                <a:solidFill>
                  <a:srgbClr val="7F10C2"/>
                </a:solidFill>
                <a:latin typeface="Arial Narrow" panose="020B0606020202030204" pitchFamily="34" charset="0"/>
              </a:rPr>
              <a:t>EXPLORE NATURAL SOLUTIONS </a:t>
            </a:r>
            <a:r>
              <a:rPr lang="en-US" sz="2600" dirty="0">
                <a:solidFill>
                  <a:srgbClr val="7F10C2"/>
                </a:solidFill>
                <a:latin typeface="Arial Narrow" panose="020B0606020202030204" pitchFamily="34" charset="0"/>
              </a:rPr>
              <a:t>as a first line of </a:t>
            </a:r>
            <a:r>
              <a:rPr lang="en-US" sz="2600" dirty="0" smtClean="0">
                <a:solidFill>
                  <a:srgbClr val="7F10C2"/>
                </a:solidFill>
                <a:latin typeface="Arial Narrow" panose="020B0606020202030204" pitchFamily="34" charset="0"/>
              </a:rPr>
              <a:t>defense</a:t>
            </a:r>
            <a:r>
              <a:rPr lang="en-US" sz="2600" dirty="0">
                <a:solidFill>
                  <a:srgbClr val="7F10C2"/>
                </a:solidFill>
                <a:latin typeface="Arial Narrow" panose="020B0606020202030204" pitchFamily="34" charset="0"/>
              </a:rPr>
              <a:t>.</a:t>
            </a:r>
          </a:p>
          <a:p>
            <a:endParaRPr lang="en-US" sz="2600" dirty="0">
              <a:solidFill>
                <a:srgbClr val="7F10C2"/>
              </a:solidFill>
              <a:latin typeface="Arial Narrow" panose="020B0606020202030204" pitchFamily="34" charset="0"/>
            </a:endParaRPr>
          </a:p>
          <a:p>
            <a:r>
              <a:rPr lang="en-US" sz="2600" dirty="0">
                <a:solidFill>
                  <a:srgbClr val="7F10C2"/>
                </a:solidFill>
                <a:latin typeface="Arial Narrow" panose="020B0606020202030204" pitchFamily="34" charset="0"/>
              </a:rPr>
              <a:t>#</a:t>
            </a:r>
            <a:r>
              <a:rPr lang="en-US" sz="2600" dirty="0" smtClean="0">
                <a:solidFill>
                  <a:srgbClr val="7F10C2"/>
                </a:solidFill>
                <a:latin typeface="Arial Narrow" panose="020B0606020202030204" pitchFamily="34" charset="0"/>
              </a:rPr>
              <a:t>3 - Educate ourselves on the </a:t>
            </a:r>
            <a:r>
              <a:rPr lang="en-US" sz="2600" b="1" i="1" dirty="0" smtClean="0">
                <a:solidFill>
                  <a:srgbClr val="7F10C2"/>
                </a:solidFill>
                <a:latin typeface="Arial Narrow" panose="020B0606020202030204" pitchFamily="34" charset="0"/>
              </a:rPr>
              <a:t>BIG </a:t>
            </a:r>
            <a:r>
              <a:rPr lang="en-US" sz="2600" b="1" i="1" dirty="0">
                <a:solidFill>
                  <a:srgbClr val="7F10C2"/>
                </a:solidFill>
                <a:latin typeface="Arial Narrow" panose="020B0606020202030204" pitchFamily="34" charset="0"/>
              </a:rPr>
              <a:t>PICTURE OF WELLNESS</a:t>
            </a:r>
            <a:r>
              <a:rPr lang="en-US" sz="2600" dirty="0">
                <a:solidFill>
                  <a:srgbClr val="7F10C2"/>
                </a:solidFill>
                <a:latin typeface="Arial Narrow" panose="020B0606020202030204" pitchFamily="34" charset="0"/>
              </a:rPr>
              <a:t>.</a:t>
            </a:r>
          </a:p>
        </p:txBody>
      </p:sp>
      <p:pic>
        <p:nvPicPr>
          <p:cNvPr id="3" name="Picture 2" descr="O:\Design\IMAGE ARCHIVE\Photos\Botanicals + Lifestyle\1.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907"/>
          <a:stretch/>
        </p:blipFill>
        <p:spPr bwMode="auto">
          <a:xfrm>
            <a:off x="-102629" y="0"/>
            <a:ext cx="9246629" cy="503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5131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434504" y="402971"/>
            <a:ext cx="5054065" cy="3180569"/>
          </a:xfrm>
        </p:spPr>
        <p:txBody>
          <a:bodyPr/>
          <a:lstStyle/>
          <a:p>
            <a:pPr algn="l"/>
            <a:r>
              <a:rPr lang="en-US" sz="3200" dirty="0" smtClean="0">
                <a:solidFill>
                  <a:srgbClr val="7F10C2"/>
                </a:solidFill>
                <a:latin typeface="Arial Narrow"/>
                <a:cs typeface="Arial Narrow"/>
              </a:rPr>
              <a:t/>
            </a:r>
            <a:br>
              <a:rPr lang="en-US" sz="3200" dirty="0" smtClean="0">
                <a:solidFill>
                  <a:srgbClr val="7F10C2"/>
                </a:solidFill>
                <a:latin typeface="Arial Narrow"/>
                <a:cs typeface="Arial Narrow"/>
              </a:rPr>
            </a:br>
            <a:r>
              <a:rPr lang="en-US" sz="3600" dirty="0" smtClean="0">
                <a:solidFill>
                  <a:srgbClr val="7F10C2"/>
                </a:solidFill>
                <a:latin typeface="Arial Narrow"/>
                <a:cs typeface="Arial Narrow"/>
              </a:rPr>
              <a:t>Symptoms vs. Root Cause</a:t>
            </a:r>
            <a:r>
              <a:rPr lang="en-US" sz="1000" dirty="0">
                <a:solidFill>
                  <a:srgbClr val="7F10C2"/>
                </a:solidFill>
                <a:latin typeface="Arial Narrow"/>
                <a:cs typeface="Arial Narrow"/>
              </a:rPr>
              <a:t/>
            </a:r>
            <a:br>
              <a:rPr lang="en-US" sz="1000" dirty="0">
                <a:solidFill>
                  <a:srgbClr val="7F10C2"/>
                </a:solidFill>
                <a:latin typeface="Arial Narrow"/>
                <a:cs typeface="Arial Narrow"/>
              </a:rPr>
            </a:br>
            <a:r>
              <a:rPr lang="en-US" sz="1800" dirty="0" smtClean="0">
                <a:solidFill>
                  <a:srgbClr val="7F10C2"/>
                </a:solidFill>
                <a:latin typeface="Arial Narrow"/>
                <a:cs typeface="Arial Narrow"/>
              </a:rPr>
              <a:t/>
            </a:r>
            <a:br>
              <a:rPr lang="en-US" sz="1800" dirty="0" smtClean="0">
                <a:solidFill>
                  <a:srgbClr val="7F10C2"/>
                </a:solidFill>
                <a:latin typeface="Arial Narrow"/>
                <a:cs typeface="Arial Narrow"/>
              </a:rPr>
            </a:br>
            <a:r>
              <a:rPr lang="en-US" sz="3600" dirty="0" smtClean="0">
                <a:solidFill>
                  <a:srgbClr val="7F10C2"/>
                </a:solidFill>
                <a:latin typeface="Arial Narrow"/>
                <a:cs typeface="Arial Narrow"/>
              </a:rPr>
              <a:t>What are Essential </a:t>
            </a:r>
            <a:r>
              <a:rPr lang="en-US" sz="3600" dirty="0">
                <a:solidFill>
                  <a:srgbClr val="7F10C2"/>
                </a:solidFill>
                <a:latin typeface="Arial Narrow"/>
                <a:cs typeface="Arial Narrow"/>
              </a:rPr>
              <a:t>O</a:t>
            </a:r>
            <a:r>
              <a:rPr lang="en-US" sz="3600" dirty="0" smtClean="0">
                <a:solidFill>
                  <a:srgbClr val="7F10C2"/>
                </a:solidFill>
                <a:latin typeface="Arial Narrow"/>
                <a:cs typeface="Arial Narrow"/>
              </a:rPr>
              <a:t>ils?</a:t>
            </a:r>
            <a:br>
              <a:rPr lang="en-US" sz="3600" dirty="0" smtClean="0">
                <a:solidFill>
                  <a:srgbClr val="7F10C2"/>
                </a:solidFill>
                <a:latin typeface="Arial Narrow"/>
                <a:cs typeface="Arial Narrow"/>
              </a:rPr>
            </a:br>
            <a:r>
              <a:rPr lang="en-US" sz="1800" dirty="0" smtClean="0">
                <a:solidFill>
                  <a:srgbClr val="7F10C2"/>
                </a:solidFill>
                <a:latin typeface="Arial Narrow"/>
                <a:cs typeface="Arial Narrow"/>
              </a:rPr>
              <a:t/>
            </a:r>
            <a:br>
              <a:rPr lang="en-US" sz="1800" dirty="0" smtClean="0">
                <a:solidFill>
                  <a:srgbClr val="7F10C2"/>
                </a:solidFill>
                <a:latin typeface="Arial Narrow"/>
                <a:cs typeface="Arial Narrow"/>
              </a:rPr>
            </a:br>
            <a:r>
              <a:rPr lang="en-US" sz="3600" dirty="0" smtClean="0">
                <a:solidFill>
                  <a:srgbClr val="7F10C2"/>
                </a:solidFill>
                <a:latin typeface="Arial Narrow"/>
                <a:cs typeface="Arial Narrow"/>
              </a:rPr>
              <a:t>The </a:t>
            </a:r>
            <a:r>
              <a:rPr lang="en-US" sz="3600" dirty="0" err="1" smtClean="0">
                <a:solidFill>
                  <a:srgbClr val="7F10C2"/>
                </a:solidFill>
                <a:latin typeface="Arial Narrow"/>
                <a:cs typeface="Arial Narrow"/>
              </a:rPr>
              <a:t>doTERRA</a:t>
            </a:r>
            <a:r>
              <a:rPr lang="en-US" sz="3600" dirty="0" smtClean="0">
                <a:solidFill>
                  <a:srgbClr val="7F10C2"/>
                </a:solidFill>
                <a:latin typeface="Arial Narrow"/>
                <a:cs typeface="Arial Narrow"/>
              </a:rPr>
              <a:t> Difference</a:t>
            </a:r>
            <a:br>
              <a:rPr lang="en-US" sz="3600" dirty="0" smtClean="0">
                <a:solidFill>
                  <a:srgbClr val="7F10C2"/>
                </a:solidFill>
                <a:latin typeface="Arial Narrow"/>
                <a:cs typeface="Arial Narrow"/>
              </a:rPr>
            </a:br>
            <a:r>
              <a:rPr lang="en-US" sz="1800" dirty="0">
                <a:solidFill>
                  <a:srgbClr val="7F10C2"/>
                </a:solidFill>
                <a:latin typeface="Arial Narrow"/>
                <a:cs typeface="Arial Narrow"/>
              </a:rPr>
              <a:t/>
            </a:r>
            <a:br>
              <a:rPr lang="en-US" sz="1800" dirty="0">
                <a:solidFill>
                  <a:srgbClr val="7F10C2"/>
                </a:solidFill>
                <a:latin typeface="Arial Narrow"/>
                <a:cs typeface="Arial Narrow"/>
              </a:rPr>
            </a:br>
            <a:r>
              <a:rPr lang="en-US" sz="3600" dirty="0" smtClean="0">
                <a:solidFill>
                  <a:srgbClr val="7F10C2"/>
                </a:solidFill>
                <a:latin typeface="Arial Narrow"/>
                <a:cs typeface="Arial Narrow"/>
              </a:rPr>
              <a:t>3 Ways to Use Them</a:t>
            </a:r>
            <a:br>
              <a:rPr lang="en-US" sz="3600" dirty="0" smtClean="0">
                <a:solidFill>
                  <a:srgbClr val="7F10C2"/>
                </a:solidFill>
                <a:latin typeface="Arial Narrow"/>
                <a:cs typeface="Arial Narrow"/>
              </a:rPr>
            </a:br>
            <a:r>
              <a:rPr lang="en-US" sz="4000" dirty="0" smtClean="0">
                <a:solidFill>
                  <a:srgbClr val="7F10C2"/>
                </a:solidFill>
                <a:latin typeface="Arial Narrow"/>
                <a:cs typeface="Arial Narrow"/>
              </a:rPr>
              <a:t>				    </a:t>
            </a:r>
            <a:br>
              <a:rPr lang="en-US" sz="4000" dirty="0" smtClean="0">
                <a:solidFill>
                  <a:srgbClr val="7F10C2"/>
                </a:solidFill>
                <a:latin typeface="Arial Narrow"/>
                <a:cs typeface="Arial Narrow"/>
              </a:rPr>
            </a:br>
            <a:endParaRPr lang="en-US" sz="4000" b="1" i="1" dirty="0">
              <a:solidFill>
                <a:srgbClr val="7F10C2"/>
              </a:solidFill>
              <a:latin typeface="Arial Narrow"/>
              <a:cs typeface="Arial Narrow"/>
            </a:endParaRPr>
          </a:p>
        </p:txBody>
      </p:sp>
      <p:pic>
        <p:nvPicPr>
          <p:cNvPr id="3" name="Picture 2" descr="Screen Shot 2018-03-18 at 2.18.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8569" y="180519"/>
            <a:ext cx="3209956" cy="4119962"/>
          </a:xfrm>
          <a:prstGeom prst="rect">
            <a:avLst/>
          </a:prstGeom>
          <a:ln w="6350" cmpd="sng">
            <a:solidFill>
              <a:srgbClr val="4F81BD"/>
            </a:solidFill>
          </a:ln>
        </p:spPr>
      </p:pic>
    </p:spTree>
    <p:extLst>
      <p:ext uri="{BB962C8B-B14F-4D97-AF65-F5344CB8AC3E}">
        <p14:creationId xmlns:p14="http://schemas.microsoft.com/office/powerpoint/2010/main" val="49251620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8-03-19 at 10.08.0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996" y="196499"/>
            <a:ext cx="3226461" cy="4176545"/>
          </a:xfrm>
          <a:prstGeom prst="rect">
            <a:avLst/>
          </a:prstGeom>
          <a:ln>
            <a:solidFill>
              <a:srgbClr val="4F81BD"/>
            </a:solidFill>
          </a:ln>
        </p:spPr>
      </p:pic>
      <p:sp>
        <p:nvSpPr>
          <p:cNvPr id="4" name="TextBox 3"/>
          <p:cNvSpPr txBox="1"/>
          <p:nvPr/>
        </p:nvSpPr>
        <p:spPr>
          <a:xfrm>
            <a:off x="4794981" y="542173"/>
            <a:ext cx="3410715" cy="3539430"/>
          </a:xfrm>
          <a:prstGeom prst="rect">
            <a:avLst/>
          </a:prstGeom>
          <a:noFill/>
        </p:spPr>
        <p:txBody>
          <a:bodyPr wrap="square" rtlCol="0">
            <a:spAutoFit/>
          </a:bodyPr>
          <a:lstStyle/>
          <a:p>
            <a:pPr algn="ctr"/>
            <a:r>
              <a:rPr lang="en-US" sz="4000" b="1" dirty="0">
                <a:solidFill>
                  <a:srgbClr val="7F10C2"/>
                </a:solidFill>
              </a:rPr>
              <a:t>DECISION POINT</a:t>
            </a:r>
          </a:p>
          <a:p>
            <a:pPr algn="ctr"/>
            <a:endParaRPr lang="en-US" sz="3600" dirty="0">
              <a:solidFill>
                <a:srgbClr val="7F10C2"/>
              </a:solidFill>
            </a:endParaRPr>
          </a:p>
          <a:p>
            <a:pPr algn="ctr"/>
            <a:r>
              <a:rPr lang="en-US" sz="3600" dirty="0">
                <a:solidFill>
                  <a:srgbClr val="7F10C2"/>
                </a:solidFill>
              </a:rPr>
              <a:t>Small bottles or </a:t>
            </a:r>
          </a:p>
          <a:p>
            <a:pPr algn="ctr"/>
            <a:r>
              <a:rPr lang="en-US" sz="3600" dirty="0">
                <a:solidFill>
                  <a:srgbClr val="7F10C2"/>
                </a:solidFill>
              </a:rPr>
              <a:t>Large bottles?</a:t>
            </a:r>
          </a:p>
          <a:p>
            <a:endParaRPr lang="en-US" sz="3600" dirty="0"/>
          </a:p>
        </p:txBody>
      </p:sp>
    </p:spTree>
    <p:extLst>
      <p:ext uri="{BB962C8B-B14F-4D97-AF65-F5344CB8AC3E}">
        <p14:creationId xmlns:p14="http://schemas.microsoft.com/office/powerpoint/2010/main" val="30024363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583166" y="591652"/>
            <a:ext cx="7772400" cy="1296766"/>
          </a:xfrm>
        </p:spPr>
        <p:txBody>
          <a:bodyPr/>
          <a:lstStyle/>
          <a:p>
            <a:r>
              <a:rPr lang="en-US" sz="4000" dirty="0">
                <a:solidFill>
                  <a:srgbClr val="7F10C2"/>
                </a:solidFill>
              </a:rPr>
              <a:t>Let</a:t>
            </a:r>
            <a:r>
              <a:rPr lang="fr-FR" sz="4000" dirty="0">
                <a:solidFill>
                  <a:srgbClr val="7F10C2"/>
                </a:solidFill>
              </a:rPr>
              <a:t>’</a:t>
            </a:r>
            <a:r>
              <a:rPr lang="en-US" sz="4000" dirty="0">
                <a:solidFill>
                  <a:srgbClr val="7F10C2"/>
                </a:solidFill>
              </a:rPr>
              <a:t>s talk about the real reason </a:t>
            </a:r>
            <a:r>
              <a:rPr lang="en-US" sz="4000" dirty="0" smtClean="0">
                <a:solidFill>
                  <a:srgbClr val="7F10C2"/>
                </a:solidFill>
              </a:rPr>
              <a:t>we’re </a:t>
            </a:r>
            <a:r>
              <a:rPr lang="en-US" sz="4000" dirty="0">
                <a:solidFill>
                  <a:srgbClr val="7F10C2"/>
                </a:solidFill>
              </a:rPr>
              <a:t>here…</a:t>
            </a:r>
            <a:br>
              <a:rPr lang="en-US" sz="4000" dirty="0">
                <a:solidFill>
                  <a:srgbClr val="7F10C2"/>
                </a:solidFill>
              </a:rPr>
            </a:br>
            <a:r>
              <a:rPr lang="en-US" sz="4000" b="1" dirty="0">
                <a:solidFill>
                  <a:srgbClr val="7F10C2"/>
                </a:solidFill>
              </a:rPr>
              <a:t/>
            </a:r>
            <a:br>
              <a:rPr lang="en-US" sz="4000" b="1" dirty="0">
                <a:solidFill>
                  <a:srgbClr val="7F10C2"/>
                </a:solidFill>
              </a:rPr>
            </a:br>
            <a:r>
              <a:rPr lang="en-US" b="1" dirty="0">
                <a:solidFill>
                  <a:srgbClr val="7F10C2"/>
                </a:solidFill>
              </a:rPr>
              <a:t>THE BIG PICTURE OF WELLNESS</a:t>
            </a:r>
          </a:p>
        </p:txBody>
      </p:sp>
      <p:pic>
        <p:nvPicPr>
          <p:cNvPr id="3" name="Picture 2" descr="Screen Shot 2015-11-04 at 10.26.4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82600" cy="4478516"/>
          </a:xfrm>
          <a:prstGeom prst="rect">
            <a:avLst/>
          </a:prstGeom>
        </p:spPr>
      </p:pic>
      <p:pic>
        <p:nvPicPr>
          <p:cNvPr id="4" name="Picture 3" descr="Screen Shot 2015-11-04 at 10.26.4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1400" y="0"/>
            <a:ext cx="482600" cy="4478516"/>
          </a:xfrm>
          <a:prstGeom prst="rect">
            <a:avLst/>
          </a:prstGeom>
        </p:spPr>
      </p:pic>
    </p:spTree>
    <p:extLst>
      <p:ext uri="{BB962C8B-B14F-4D97-AF65-F5344CB8AC3E}">
        <p14:creationId xmlns:p14="http://schemas.microsoft.com/office/powerpoint/2010/main" val="144080777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486234" y="4478516"/>
            <a:ext cx="440055" cy="538823"/>
          </a:xfrm>
          <a:prstGeom prst="rect">
            <a:avLst/>
          </a:prstGeom>
          <a:noFill/>
        </p:spPr>
        <p:txBody>
          <a:bodyPr wrap="square" lIns="76412" tIns="38206" rIns="76412" bIns="38206" rtlCol="0">
            <a:spAutoFit/>
          </a:bodyPr>
          <a:lstStyle/>
          <a:p>
            <a:pPr algn="ctr"/>
            <a:r>
              <a:rPr lang="en-US" sz="3000" dirty="0">
                <a:solidFill>
                  <a:schemeClr val="bg1"/>
                </a:solidFill>
                <a:latin typeface="Franklin Gothic Book" pitchFamily="34" charset="0"/>
                <a:sym typeface="Wingdings"/>
              </a:rPr>
              <a:t></a:t>
            </a:r>
            <a:endParaRPr lang="en-US" sz="3000" dirty="0">
              <a:solidFill>
                <a:schemeClr val="bg1"/>
              </a:solidFill>
              <a:latin typeface="Franklin Gothic Book" pitchFamily="34" charset="0"/>
            </a:endParaRPr>
          </a:p>
        </p:txBody>
      </p:sp>
      <p:sp>
        <p:nvSpPr>
          <p:cNvPr id="2" name="TextBox 1"/>
          <p:cNvSpPr txBox="1"/>
          <p:nvPr/>
        </p:nvSpPr>
        <p:spPr>
          <a:xfrm>
            <a:off x="9821333" y="4025900"/>
            <a:ext cx="184666" cy="307777"/>
          </a:xfrm>
          <a:prstGeom prst="rect">
            <a:avLst/>
          </a:prstGeom>
          <a:noFill/>
        </p:spPr>
        <p:txBody>
          <a:bodyPr wrap="none" rtlCol="0">
            <a:spAutoFit/>
          </a:bodyPr>
          <a:lstStyle/>
          <a:p>
            <a:endParaRPr lang="en-US" dirty="0"/>
          </a:p>
        </p:txBody>
      </p:sp>
      <p:sp>
        <p:nvSpPr>
          <p:cNvPr id="9" name="TextBox 8"/>
          <p:cNvSpPr txBox="1"/>
          <p:nvPr/>
        </p:nvSpPr>
        <p:spPr>
          <a:xfrm>
            <a:off x="1524000" y="914400"/>
            <a:ext cx="6096000" cy="307777"/>
          </a:xfrm>
          <a:prstGeom prst="rect">
            <a:avLst/>
          </a:prstGeom>
          <a:noFill/>
        </p:spPr>
        <p:txBody>
          <a:bodyPr wrap="square" rtlCol="0">
            <a:spAutoFit/>
          </a:bodyPr>
          <a:lstStyle/>
          <a:p>
            <a:endParaRPr lang="en-US" dirty="0"/>
          </a:p>
        </p:txBody>
      </p:sp>
      <p:pic>
        <p:nvPicPr>
          <p:cNvPr id="13" name="Picture 12" descr="Screen Shot 2015-11-03 at 3.39.2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047750"/>
            <a:ext cx="2667000" cy="1524000"/>
          </a:xfrm>
          <a:prstGeom prst="rect">
            <a:avLst/>
          </a:prstGeom>
        </p:spPr>
      </p:pic>
      <p:pic>
        <p:nvPicPr>
          <p:cNvPr id="14" name="Picture 13" descr="Screen Shot 2015-11-03 at 3.39.5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2800350"/>
            <a:ext cx="2171700" cy="1511300"/>
          </a:xfrm>
          <a:prstGeom prst="rect">
            <a:avLst/>
          </a:prstGeom>
        </p:spPr>
      </p:pic>
      <p:pic>
        <p:nvPicPr>
          <p:cNvPr id="15" name="Picture 14" descr="Screen Shot 2015-11-03 at 3.40.34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1200" y="2858932"/>
            <a:ext cx="3048233" cy="1570374"/>
          </a:xfrm>
          <a:prstGeom prst="rect">
            <a:avLst/>
          </a:prstGeom>
        </p:spPr>
      </p:pic>
      <p:pic>
        <p:nvPicPr>
          <p:cNvPr id="17" name="Picture 16" descr="Screen Shot 2015-11-03 at 3.47.56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71800" y="1504950"/>
            <a:ext cx="2728877" cy="2016471"/>
          </a:xfrm>
          <a:prstGeom prst="rect">
            <a:avLst/>
          </a:prstGeom>
        </p:spPr>
      </p:pic>
      <p:sp>
        <p:nvSpPr>
          <p:cNvPr id="18" name="TextBox 17"/>
          <p:cNvSpPr txBox="1"/>
          <p:nvPr/>
        </p:nvSpPr>
        <p:spPr>
          <a:xfrm>
            <a:off x="0" y="161635"/>
            <a:ext cx="9143999" cy="646331"/>
          </a:xfrm>
          <a:prstGeom prst="rect">
            <a:avLst/>
          </a:prstGeom>
          <a:noFill/>
        </p:spPr>
        <p:txBody>
          <a:bodyPr wrap="square" rtlCol="0">
            <a:spAutoFit/>
          </a:bodyPr>
          <a:lstStyle/>
          <a:p>
            <a:pPr algn="ctr"/>
            <a:r>
              <a:rPr lang="en-US" sz="3600" dirty="0" smtClean="0">
                <a:solidFill>
                  <a:srgbClr val="7F10C2"/>
                </a:solidFill>
              </a:rPr>
              <a:t>NOTHING CAN REPLACE…</a:t>
            </a:r>
            <a:endParaRPr lang="en-US" sz="3600" dirty="0">
              <a:solidFill>
                <a:srgbClr val="7F10C2"/>
              </a:solidFill>
            </a:endParaRPr>
          </a:p>
        </p:txBody>
      </p:sp>
      <p:pic>
        <p:nvPicPr>
          <p:cNvPr id="11" name="Picture 10" descr="Screen Shot 2015-11-06 at 2.02.09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24600" y="914400"/>
            <a:ext cx="2325077" cy="1878663"/>
          </a:xfrm>
          <a:prstGeom prst="rect">
            <a:avLst/>
          </a:prstGeom>
        </p:spPr>
      </p:pic>
    </p:spTree>
    <p:extLst>
      <p:ext uri="{BB962C8B-B14F-4D97-AF65-F5344CB8AC3E}">
        <p14:creationId xmlns:p14="http://schemas.microsoft.com/office/powerpoint/2010/main" val="16281799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linds(horizontal)">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486234" y="4478516"/>
            <a:ext cx="440055" cy="538823"/>
          </a:xfrm>
          <a:prstGeom prst="rect">
            <a:avLst/>
          </a:prstGeom>
          <a:noFill/>
        </p:spPr>
        <p:txBody>
          <a:bodyPr wrap="square" lIns="76412" tIns="38206" rIns="76412" bIns="38206" rtlCol="0">
            <a:spAutoFit/>
          </a:bodyPr>
          <a:lstStyle/>
          <a:p>
            <a:pPr algn="ctr"/>
            <a:r>
              <a:rPr lang="en-US" sz="3000" dirty="0">
                <a:solidFill>
                  <a:schemeClr val="bg1"/>
                </a:solidFill>
                <a:latin typeface="Franklin Gothic Book" pitchFamily="34" charset="0"/>
                <a:sym typeface="Wingdings"/>
              </a:rPr>
              <a:t></a:t>
            </a:r>
            <a:endParaRPr lang="en-US" sz="3000" dirty="0">
              <a:solidFill>
                <a:schemeClr val="bg1"/>
              </a:solidFill>
              <a:latin typeface="Franklin Gothic Book" pitchFamily="34" charset="0"/>
            </a:endParaRPr>
          </a:p>
        </p:txBody>
      </p:sp>
      <p:sp>
        <p:nvSpPr>
          <p:cNvPr id="2" name="TextBox 1"/>
          <p:cNvSpPr txBox="1"/>
          <p:nvPr/>
        </p:nvSpPr>
        <p:spPr>
          <a:xfrm>
            <a:off x="9821333" y="4025900"/>
            <a:ext cx="184666" cy="307777"/>
          </a:xfrm>
          <a:prstGeom prst="rect">
            <a:avLst/>
          </a:prstGeom>
          <a:noFill/>
        </p:spPr>
        <p:txBody>
          <a:bodyPr wrap="none" rtlCol="0">
            <a:spAutoFit/>
          </a:bodyPr>
          <a:lstStyle/>
          <a:p>
            <a:endParaRPr lang="en-US" dirty="0"/>
          </a:p>
        </p:txBody>
      </p:sp>
      <p:sp>
        <p:nvSpPr>
          <p:cNvPr id="9" name="TextBox 8"/>
          <p:cNvSpPr txBox="1"/>
          <p:nvPr/>
        </p:nvSpPr>
        <p:spPr>
          <a:xfrm>
            <a:off x="1524000" y="914400"/>
            <a:ext cx="6096000" cy="307777"/>
          </a:xfrm>
          <a:prstGeom prst="rect">
            <a:avLst/>
          </a:prstGeom>
          <a:noFill/>
        </p:spPr>
        <p:txBody>
          <a:bodyPr wrap="square" rtlCol="0">
            <a:spAutoFit/>
          </a:bodyPr>
          <a:lstStyle/>
          <a:p>
            <a:endParaRPr lang="en-US" dirty="0"/>
          </a:p>
        </p:txBody>
      </p:sp>
      <p:sp>
        <p:nvSpPr>
          <p:cNvPr id="4" name="TextBox 3"/>
          <p:cNvSpPr txBox="1"/>
          <p:nvPr/>
        </p:nvSpPr>
        <p:spPr>
          <a:xfrm>
            <a:off x="678964" y="452729"/>
            <a:ext cx="7757782" cy="3477875"/>
          </a:xfrm>
          <a:prstGeom prst="rect">
            <a:avLst/>
          </a:prstGeom>
          <a:noFill/>
        </p:spPr>
        <p:txBody>
          <a:bodyPr wrap="square" rtlCol="0">
            <a:spAutoFit/>
          </a:bodyPr>
          <a:lstStyle/>
          <a:p>
            <a:pPr algn="ctr"/>
            <a:r>
              <a:rPr lang="en-US" sz="4000" b="1" dirty="0" smtClean="0">
                <a:solidFill>
                  <a:srgbClr val="7F10C2"/>
                </a:solidFill>
                <a:latin typeface="Arial Narrow"/>
                <a:cs typeface="Arial Narrow"/>
              </a:rPr>
              <a:t>How Can doTERRA </a:t>
            </a:r>
          </a:p>
          <a:p>
            <a:pPr algn="ctr"/>
            <a:r>
              <a:rPr lang="en-US" sz="4000" b="1" dirty="0" smtClean="0">
                <a:solidFill>
                  <a:srgbClr val="7F10C2"/>
                </a:solidFill>
                <a:latin typeface="Arial Narrow"/>
                <a:cs typeface="Arial Narrow"/>
              </a:rPr>
              <a:t>Support a Healthy Lifestyle?</a:t>
            </a:r>
          </a:p>
          <a:p>
            <a:pPr algn="ctr"/>
            <a:endParaRPr lang="en-US" sz="2800" dirty="0">
              <a:solidFill>
                <a:srgbClr val="7F10C2"/>
              </a:solidFill>
              <a:latin typeface="Arial Narrow"/>
              <a:cs typeface="Arial Narrow"/>
            </a:endParaRPr>
          </a:p>
          <a:p>
            <a:pPr marL="742950" indent="-742950">
              <a:buAutoNum type="arabicPeriod"/>
            </a:pPr>
            <a:r>
              <a:rPr lang="en-US" sz="3600" dirty="0" smtClean="0">
                <a:solidFill>
                  <a:srgbClr val="7F10C2"/>
                </a:solidFill>
                <a:latin typeface="Arial Narrow"/>
                <a:cs typeface="Arial Narrow"/>
              </a:rPr>
              <a:t>Proper Nutrition</a:t>
            </a:r>
          </a:p>
          <a:p>
            <a:pPr marL="742950" indent="-742950">
              <a:buAutoNum type="arabicPeriod"/>
            </a:pPr>
            <a:r>
              <a:rPr lang="en-US" sz="3600" dirty="0" smtClean="0">
                <a:solidFill>
                  <a:srgbClr val="7F10C2"/>
                </a:solidFill>
                <a:latin typeface="Arial Narrow"/>
                <a:cs typeface="Arial Narrow"/>
              </a:rPr>
              <a:t>Cleansing </a:t>
            </a:r>
            <a:r>
              <a:rPr lang="en-US" sz="3600" dirty="0">
                <a:solidFill>
                  <a:srgbClr val="7F10C2"/>
                </a:solidFill>
                <a:latin typeface="Arial Narrow"/>
                <a:cs typeface="Arial Narrow"/>
              </a:rPr>
              <a:t>&amp;</a:t>
            </a:r>
            <a:r>
              <a:rPr lang="en-US" sz="3600" dirty="0" smtClean="0">
                <a:solidFill>
                  <a:srgbClr val="7F10C2"/>
                </a:solidFill>
                <a:latin typeface="Arial Narrow"/>
                <a:cs typeface="Arial Narrow"/>
              </a:rPr>
              <a:t> Digestion</a:t>
            </a:r>
          </a:p>
          <a:p>
            <a:pPr marL="742950" indent="-742950">
              <a:buAutoNum type="arabicPeriod"/>
            </a:pPr>
            <a:r>
              <a:rPr lang="en-US" sz="3600" dirty="0" smtClean="0">
                <a:solidFill>
                  <a:srgbClr val="7F10C2"/>
                </a:solidFill>
                <a:latin typeface="Arial Narrow"/>
                <a:cs typeface="Arial Narrow"/>
              </a:rPr>
              <a:t>Limit Toxins</a:t>
            </a:r>
            <a:endParaRPr lang="en-US" sz="3600" dirty="0">
              <a:solidFill>
                <a:srgbClr val="7F10C2"/>
              </a:solidFill>
              <a:latin typeface="Arial Narrow"/>
              <a:cs typeface="Arial Narrow"/>
            </a:endParaRPr>
          </a:p>
        </p:txBody>
      </p:sp>
      <p:pic>
        <p:nvPicPr>
          <p:cNvPr id="6" name="Picture 5" descr="Screen Shot 2015-11-04 at 10.26.4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82600" cy="4478516"/>
          </a:xfrm>
          <a:prstGeom prst="rect">
            <a:avLst/>
          </a:prstGeom>
        </p:spPr>
      </p:pic>
      <p:pic>
        <p:nvPicPr>
          <p:cNvPr id="12" name="Picture 11" descr="Screen Shot 2015-11-04 at 10.27.4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1250" y="1930501"/>
            <a:ext cx="2569967" cy="20953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441349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8596</TotalTime>
  <Words>2084</Words>
  <Application>Microsoft Macintosh PowerPoint</Application>
  <PresentationFormat>On-screen Show (16:9)</PresentationFormat>
  <Paragraphs>270</Paragraphs>
  <Slides>22</Slides>
  <Notes>22</Notes>
  <HiddenSlides>0</HiddenSlides>
  <MMClips>0</MMClips>
  <ScaleCrop>false</ScaleCrop>
  <HeadingPairs>
    <vt:vector size="4" baseType="variant">
      <vt:variant>
        <vt:lpstr>Theme</vt:lpstr>
      </vt:variant>
      <vt:variant>
        <vt:i4>4</vt:i4>
      </vt:variant>
      <vt:variant>
        <vt:lpstr>Slide Titles</vt:lpstr>
      </vt:variant>
      <vt:variant>
        <vt:i4>22</vt:i4>
      </vt:variant>
    </vt:vector>
  </HeadingPairs>
  <TitlesOfParts>
    <vt:vector size="26" baseType="lpstr">
      <vt:lpstr>Office Theme</vt:lpstr>
      <vt:lpstr>2_Custom Design</vt:lpstr>
      <vt:lpstr>1_Custom Design</vt:lpstr>
      <vt:lpstr>Custom Design</vt:lpstr>
      <vt:lpstr>PowerPoint Presentation</vt:lpstr>
      <vt:lpstr>Converting Your Members  to Lifelong Vitality </vt:lpstr>
      <vt:lpstr>PowerPoint Presentation</vt:lpstr>
      <vt:lpstr>PowerPoint Presentation</vt:lpstr>
      <vt:lpstr> Symptoms vs. Root Cause  What are Essential Oils?  The doTERRA Difference  3 Ways to Use Them          </vt:lpstr>
      <vt:lpstr>PowerPoint Presentation</vt:lpstr>
      <vt:lpstr>Let’s talk about the real reason we’re here…  THE BIG PICTURE OF WELLNESS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Set Up Their LRP    </vt:lpstr>
      <vt:lpstr>PowerPoint Presentation</vt:lpstr>
      <vt:lpstr>PowerPoint Presentation</vt:lpstr>
      <vt:lpstr>PowerPoint Presentation</vt:lpstr>
    </vt:vector>
  </TitlesOfParts>
  <Company>doTERRA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Kurt Gray</dc:creator>
  <cp:lastModifiedBy>Betty Torres-Forbord</cp:lastModifiedBy>
  <cp:revision>81</cp:revision>
  <dcterms:created xsi:type="dcterms:W3CDTF">2016-08-12T03:08:25Z</dcterms:created>
  <dcterms:modified xsi:type="dcterms:W3CDTF">2018-05-04T03:21:45Z</dcterms:modified>
</cp:coreProperties>
</file>