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313" r:id="rId3"/>
    <p:sldId id="336" r:id="rId4"/>
    <p:sldId id="343" r:id="rId5"/>
    <p:sldId id="344" r:id="rId6"/>
    <p:sldId id="337" r:id="rId7"/>
    <p:sldId id="338" r:id="rId8"/>
    <p:sldId id="339" r:id="rId9"/>
    <p:sldId id="342" r:id="rId10"/>
    <p:sldId id="345" r:id="rId11"/>
    <p:sldId id="348" r:id="rId12"/>
    <p:sldId id="347" r:id="rId13"/>
    <p:sldId id="356" r:id="rId14"/>
    <p:sldId id="346" r:id="rId15"/>
    <p:sldId id="355" r:id="rId16"/>
    <p:sldId id="357" r:id="rId17"/>
    <p:sldId id="351" r:id="rId18"/>
    <p:sldId id="352" r:id="rId19"/>
    <p:sldId id="354" r:id="rId20"/>
    <p:sldId id="350" r:id="rId21"/>
    <p:sldId id="34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897"/>
    <a:srgbClr val="2E3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F210B-5938-4BC4-8F92-CA241026C925}" v="1" dt="2018-08-28T13:17:08.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69883" autoAdjust="0"/>
  </p:normalViewPr>
  <p:slideViewPr>
    <p:cSldViewPr showGuides="1">
      <p:cViewPr varScale="1">
        <p:scale>
          <a:sx n="50" d="100"/>
          <a:sy n="50" d="100"/>
        </p:scale>
        <p:origin x="1356" y="4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 Pace" userId="e12342cbdfc28391" providerId="LiveId" clId="{3C905E98-3BC0-4047-9F67-7232998C1CDA}"/>
  </pc:docChgLst>
  <pc:docChgLst>
    <pc:chgData name="Terri Pace" userId="e12342cbdfc28391" providerId="LiveId" clId="{8170F923-B7A1-446A-B6D1-C33F396739FC}"/>
  </pc:docChgLst>
  <pc:docChgLst>
    <pc:chgData name="Terri Pace" userId="e12342cbdfc28391" providerId="LiveId" clId="{14FB804C-44A5-43A9-A590-F9DBC364C80E}"/>
  </pc:docChgLst>
  <pc:docChgLst>
    <pc:chgData name="Terri Pace" userId="e12342cbdfc28391" providerId="LiveId" clId="{36266185-67EC-47D3-8025-B49CD5E5270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EFE9E4-22E4-4887-9546-C97FC65FC8FA}" type="datetimeFigureOut">
              <a:rPr lang="en-US" smtClean="0"/>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5A8B09-B30F-4108-BB64-0E18C2E1322C}" type="slidenum">
              <a:rPr lang="en-US" smtClean="0"/>
              <a:t>‹#›</a:t>
            </a:fld>
            <a:endParaRPr lang="en-US"/>
          </a:p>
        </p:txBody>
      </p:sp>
    </p:spTree>
    <p:extLst>
      <p:ext uri="{BB962C8B-B14F-4D97-AF65-F5344CB8AC3E}">
        <p14:creationId xmlns:p14="http://schemas.microsoft.com/office/powerpoint/2010/main" val="425063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terra.com/US/en/flyers-approved-claims-lis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oterra.com/US/en/university/living" TargetMode="External"/><Relationship Id="rId3" Type="http://schemas.openxmlformats.org/officeDocument/2006/relationships/hyperlink" Target="https://doterra.com/US/en/blog-products" TargetMode="External"/><Relationship Id="rId7" Type="http://schemas.openxmlformats.org/officeDocument/2006/relationships/hyperlink" Target="https://doterra.com/US/en/blog-sci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interest.com/doTERRA/" TargetMode="External"/><Relationship Id="rId5" Type="http://schemas.openxmlformats.org/officeDocument/2006/relationships/hyperlink" Target="https://www.youtube.com/user/doTERRAcorp?ob=0" TargetMode="External"/><Relationship Id="rId4" Type="http://schemas.openxmlformats.org/officeDocument/2006/relationships/hyperlink" Target="https://www.facebook.com/doterra" TargetMode="External"/><Relationship Id="rId9" Type="http://schemas.openxmlformats.org/officeDocument/2006/relationships/hyperlink" Target="http://www.aromaticscience.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Announce:</a:t>
            </a:r>
            <a:r>
              <a:rPr lang="en-US" sz="1200" kern="1200" dirty="0">
                <a:solidFill>
                  <a:schemeClr val="tx1"/>
                </a:solidFill>
                <a:effectLst/>
                <a:latin typeface="+mn-lt"/>
                <a:ea typeface="+mn-ea"/>
                <a:cs typeface="+mn-cs"/>
              </a:rPr>
              <a:t>  There will be a segment of the meeting where we invite participants to ask a question or tell about an experience they have had (general topics).  However, this call is not intended to review any one specific protocol or health objective.</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the approved claims list to provide great wording.  </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Send this link to all participants: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https://doterra.com/US/en/flyers-approved-claims-list</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6D13BA-DB35-44F9-8E01-9F34CC30280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latin typeface="Times New Roman" panose="02020603050405020304" pitchFamily="18" charset="0"/>
                <a:cs typeface="Times New Roman" panose="02020603050405020304" pitchFamily="18" charset="0"/>
              </a:rPr>
              <a:t>Our success lies in the daily routines…what will you do each and every day to support the goals you desire?</a:t>
            </a:r>
          </a:p>
          <a:p>
            <a:pPr eaLnBrk="1" hangingPunct="1">
              <a:spcBef>
                <a:spcPct val="0"/>
              </a:spcBef>
            </a:pPr>
            <a:endParaRPr lang="en-US" sz="1400" dirty="0">
              <a:latin typeface="Times New Roman" panose="02020603050405020304" pitchFamily="18" charset="0"/>
              <a:cs typeface="Times New Roman" panose="02020603050405020304" pitchFamily="18" charset="0"/>
            </a:endParaRPr>
          </a:p>
          <a:p>
            <a:pPr eaLnBrk="1" hangingPunct="1">
              <a:spcBef>
                <a:spcPct val="0"/>
              </a:spcBef>
            </a:pPr>
            <a:r>
              <a:rPr lang="en-US" sz="1400" dirty="0">
                <a:latin typeface="Times New Roman" panose="02020603050405020304" pitchFamily="18" charset="0"/>
                <a:cs typeface="Times New Roman" panose="02020603050405020304" pitchFamily="18" charset="0"/>
              </a:rPr>
              <a:t>We walk towards our health…or away from it…one step at a time.  Evaluate every choice in its ability to bring us closer to our goals or not!  Do the things that support your goals every day!!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Take essential oils every day…infused already in Lifelong Vitality!</a:t>
            </a:r>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LRP is your shopping list for next month!!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will you use daily that will need to be replenished?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new product do you want to experience?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Lifestyle Overview concept!</a:t>
            </a:r>
          </a:p>
          <a:p>
            <a:pPr lvl="0"/>
            <a:endParaRPr lang="en-US" sz="1050" kern="1200" dirty="0">
              <a:solidFill>
                <a:schemeClr val="tx1"/>
              </a:solidFill>
              <a:effectLst/>
              <a:latin typeface="+mn-lt"/>
              <a:ea typeface="+mn-ea"/>
              <a:cs typeface="+mn-cs"/>
            </a:endParaRPr>
          </a:p>
          <a:p>
            <a:pPr lvl="0"/>
            <a:r>
              <a:rPr lang="en-US" sz="1050" kern="1200" dirty="0">
                <a:solidFill>
                  <a:schemeClr val="tx1"/>
                </a:solidFill>
                <a:effectLst/>
                <a:latin typeface="+mn-lt"/>
                <a:ea typeface="+mn-ea"/>
                <a:cs typeface="+mn-cs"/>
              </a:rPr>
              <a:t>Announce:  Product Promotions this month</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13</a:t>
            </a:fld>
            <a:endParaRPr lang="en-US"/>
          </a:p>
        </p:txBody>
      </p:sp>
    </p:spTree>
    <p:extLst>
      <p:ext uri="{BB962C8B-B14F-4D97-AF65-F5344CB8AC3E}">
        <p14:creationId xmlns:p14="http://schemas.microsoft.com/office/powerpoint/2010/main" val="55682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dōTERRA Product Tips Blog – an excellent place to learn about product promotions, product features or product success stories. </a:t>
            </a:r>
            <a:r>
              <a:rPr lang="en-US" sz="1200" u="sng" kern="1200" dirty="0">
                <a:solidFill>
                  <a:schemeClr val="tx1"/>
                </a:solidFill>
                <a:effectLst/>
                <a:latin typeface="+mn-lt"/>
                <a:ea typeface="+mn-ea"/>
                <a:cs typeface="+mn-cs"/>
                <a:hlinkClick r:id="rId3"/>
              </a:rPr>
              <a:t>https://doterra.com/US/en/blog-products</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dōTERRA Facebook Page – the best place to connect with dōTERRA on Facebook, get product information, and to connect with dōTERRA product fans, friends and more. </a:t>
            </a:r>
            <a:r>
              <a:rPr lang="en-US" sz="1200" u="sng" kern="1200" dirty="0">
                <a:solidFill>
                  <a:schemeClr val="tx1"/>
                </a:solidFill>
                <a:effectLst/>
                <a:latin typeface="+mn-lt"/>
                <a:ea typeface="+mn-ea"/>
                <a:cs typeface="+mn-cs"/>
                <a:hlinkClick r:id="rId4"/>
              </a:rPr>
              <a:t>https://www.facebook.com/doterra</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dōTERRA YouTube Channel When dōTERRA creates a new “official” video, this is often the first place it is made available. </a:t>
            </a:r>
            <a:r>
              <a:rPr lang="en-US" sz="1200" u="sng" kern="1200" dirty="0">
                <a:solidFill>
                  <a:schemeClr val="tx1"/>
                </a:solidFill>
                <a:effectLst/>
                <a:latin typeface="+mn-lt"/>
                <a:ea typeface="+mn-ea"/>
                <a:cs typeface="+mn-cs"/>
                <a:hlinkClick r:id="rId5"/>
              </a:rPr>
              <a:t>https://www.youtube.com/user/doTERRAcorp?ob=0</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dōTERRA Pinterest Page See how dōTERRA is being shared on Pinterest--get ideas on how to share dōTERRA, products, product uses and more! </a:t>
            </a:r>
            <a:r>
              <a:rPr lang="en-US" sz="1200" u="sng" kern="1200" dirty="0">
                <a:solidFill>
                  <a:schemeClr val="tx1"/>
                </a:solidFill>
                <a:effectLst/>
                <a:latin typeface="+mn-lt"/>
                <a:ea typeface="+mn-ea"/>
                <a:cs typeface="+mn-cs"/>
                <a:hlinkClick r:id="rId6"/>
              </a:rPr>
              <a:t>https://www.pinterest.com/doTERRA/</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dōTERRA® Science Blog:  </a:t>
            </a:r>
            <a:r>
              <a:rPr lang="en-US" sz="1200" u="sng" kern="1200" dirty="0">
                <a:solidFill>
                  <a:schemeClr val="tx1"/>
                </a:solidFill>
                <a:effectLst/>
                <a:latin typeface="+mn-lt"/>
                <a:ea typeface="+mn-ea"/>
                <a:cs typeface="+mn-cs"/>
                <a:hlinkClick r:id="rId7"/>
              </a:rPr>
              <a:t>https://doterra.com/US/en/blog-science</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dōTERRA® Everyday:  </a:t>
            </a:r>
            <a:r>
              <a:rPr lang="en-US" sz="1200" u="sng" kern="1200" dirty="0">
                <a:solidFill>
                  <a:schemeClr val="tx1"/>
                </a:solidFill>
                <a:effectLst/>
                <a:latin typeface="+mn-lt"/>
                <a:ea typeface="+mn-ea"/>
                <a:cs typeface="+mn-cs"/>
                <a:hlinkClick r:id="rId8"/>
              </a:rPr>
              <a:t>https://doterra.com/US/en/university/living</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Aromatic Science: </a:t>
            </a:r>
            <a:r>
              <a:rPr lang="en-US" sz="1200" u="sng" kern="1200" dirty="0">
                <a:solidFill>
                  <a:schemeClr val="tx1"/>
                </a:solidFill>
                <a:effectLst/>
                <a:latin typeface="+mn-lt"/>
                <a:ea typeface="+mn-ea"/>
                <a:cs typeface="+mn-cs"/>
                <a:hlinkClick r:id="rId9"/>
              </a:rPr>
              <a:t>http://www.aromaticscience.com/</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A56D845-BBD2-4A19-A471-CE536E353307}" type="slidenum">
              <a:rPr lang="en-US" smtClean="0"/>
              <a:t>14</a:t>
            </a:fld>
            <a:endParaRPr lang="en-US"/>
          </a:p>
        </p:txBody>
      </p:sp>
    </p:spTree>
    <p:extLst>
      <p:ext uri="{BB962C8B-B14F-4D97-AF65-F5344CB8AC3E}">
        <p14:creationId xmlns:p14="http://schemas.microsoft.com/office/powerpoint/2010/main" val="209835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15</a:t>
            </a:fld>
            <a:endParaRPr lang="en-US"/>
          </a:p>
        </p:txBody>
      </p:sp>
    </p:spTree>
    <p:extLst>
      <p:ext uri="{BB962C8B-B14F-4D97-AF65-F5344CB8AC3E}">
        <p14:creationId xmlns:p14="http://schemas.microsoft.com/office/powerpoint/2010/main" val="669080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16</a:t>
            </a:fld>
            <a:endParaRPr lang="en-US"/>
          </a:p>
        </p:txBody>
      </p:sp>
    </p:spTree>
    <p:extLst>
      <p:ext uri="{BB962C8B-B14F-4D97-AF65-F5344CB8AC3E}">
        <p14:creationId xmlns:p14="http://schemas.microsoft.com/office/powerpoint/2010/main" val="147803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17</a:t>
            </a:fld>
            <a:endParaRPr lang="en-US"/>
          </a:p>
        </p:txBody>
      </p:sp>
    </p:spTree>
    <p:extLst>
      <p:ext uri="{BB962C8B-B14F-4D97-AF65-F5344CB8AC3E}">
        <p14:creationId xmlns:p14="http://schemas.microsoft.com/office/powerpoint/2010/main" val="309098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18</a:t>
            </a:fld>
            <a:endParaRPr lang="en-US"/>
          </a:p>
        </p:txBody>
      </p:sp>
    </p:spTree>
    <p:extLst>
      <p:ext uri="{BB962C8B-B14F-4D97-AF65-F5344CB8AC3E}">
        <p14:creationId xmlns:p14="http://schemas.microsoft.com/office/powerpoint/2010/main" val="313798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05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610553" indent="-37157224">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3329" fontAlgn="base">
              <a:spcBef>
                <a:spcPct val="0"/>
              </a:spcBef>
              <a:spcAft>
                <a:spcPct val="0"/>
              </a:spcAft>
              <a:defRPr>
                <a:solidFill>
                  <a:schemeClr val="tx1"/>
                </a:solidFill>
                <a:latin typeface="Calibri" charset="0"/>
                <a:ea typeface="ＭＳ Ｐゴシック" charset="-128"/>
              </a:defRPr>
            </a:lvl6pPr>
            <a:lvl7pPr marL="906658" fontAlgn="base">
              <a:spcBef>
                <a:spcPct val="0"/>
              </a:spcBef>
              <a:spcAft>
                <a:spcPct val="0"/>
              </a:spcAft>
              <a:defRPr>
                <a:solidFill>
                  <a:schemeClr val="tx1"/>
                </a:solidFill>
                <a:latin typeface="Calibri" charset="0"/>
                <a:ea typeface="ＭＳ Ｐゴシック" charset="-128"/>
              </a:defRPr>
            </a:lvl7pPr>
            <a:lvl8pPr marL="1359986" fontAlgn="base">
              <a:spcBef>
                <a:spcPct val="0"/>
              </a:spcBef>
              <a:spcAft>
                <a:spcPct val="0"/>
              </a:spcAft>
              <a:defRPr>
                <a:solidFill>
                  <a:schemeClr val="tx1"/>
                </a:solidFill>
                <a:latin typeface="Calibri" charset="0"/>
                <a:ea typeface="ＭＳ Ｐゴシック" charset="-128"/>
              </a:defRPr>
            </a:lvl8pPr>
            <a:lvl9pPr marL="1813316" fontAlgn="base">
              <a:spcBef>
                <a:spcPct val="0"/>
              </a:spcBef>
              <a:spcAft>
                <a:spcPct val="0"/>
              </a:spcAft>
              <a:defRPr>
                <a:solidFill>
                  <a:schemeClr val="tx1"/>
                </a:solidFill>
                <a:latin typeface="Calibri" charset="0"/>
                <a:ea typeface="ＭＳ Ｐゴシック" charset="-128"/>
              </a:defRPr>
            </a:lvl9pPr>
          </a:lstStyle>
          <a:p>
            <a:fld id="{34E8B6CF-C82E-4283-B205-D58CAFE0F349}" type="slidenum">
              <a:rPr lang="en-US"/>
              <a:pPr/>
              <a:t>19</a:t>
            </a:fld>
            <a:endParaRPr lang="en-US"/>
          </a:p>
        </p:txBody>
      </p:sp>
    </p:spTree>
    <p:extLst>
      <p:ext uri="{BB962C8B-B14F-4D97-AF65-F5344CB8AC3E}">
        <p14:creationId xmlns:p14="http://schemas.microsoft.com/office/powerpoint/2010/main" val="254660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Welcome all to this forum.</a:t>
            </a:r>
          </a:p>
          <a:p>
            <a:pPr lvl="1"/>
            <a:r>
              <a:rPr lang="en-US" sz="1200" kern="1200" dirty="0">
                <a:solidFill>
                  <a:schemeClr val="tx1"/>
                </a:solidFill>
                <a:effectLst/>
                <a:latin typeface="+mn-lt"/>
                <a:ea typeface="+mn-ea"/>
                <a:cs typeface="+mn-cs"/>
              </a:rPr>
              <a:t>This meeting is to welcome new members and connect them to the resources they need to increase their confidence in living a natural solutions lifestyle.</a:t>
            </a:r>
          </a:p>
          <a:p>
            <a:pPr lvl="1"/>
            <a:r>
              <a:rPr lang="en-US" sz="1200" kern="1200" dirty="0">
                <a:solidFill>
                  <a:schemeClr val="tx1"/>
                </a:solidFill>
                <a:effectLst/>
                <a:latin typeface="+mn-lt"/>
                <a:ea typeface="+mn-ea"/>
                <a:cs typeface="+mn-cs"/>
              </a:rPr>
              <a:t>This meeting is also to offer suggestions for product use for both new and existing team members.</a:t>
            </a:r>
          </a:p>
          <a:p>
            <a:pPr lvl="1"/>
            <a:r>
              <a:rPr lang="en-US" sz="1200" kern="1200" dirty="0">
                <a:solidFill>
                  <a:schemeClr val="tx1"/>
                </a:solidFill>
                <a:effectLst/>
                <a:latin typeface="+mn-lt"/>
                <a:ea typeface="+mn-ea"/>
                <a:cs typeface="+mn-cs"/>
              </a:rPr>
              <a:t>This meeting is to share success stories, big and small; I love sharing the creative ways I have discovered to more fully benefit from the amazing tools we have in our homes!</a:t>
            </a:r>
          </a:p>
          <a:p>
            <a:pPr lvl="1"/>
            <a:r>
              <a:rPr lang="en-US" sz="1200" kern="1200" dirty="0">
                <a:solidFill>
                  <a:schemeClr val="tx1"/>
                </a:solidFill>
                <a:effectLst/>
                <a:latin typeface="+mn-lt"/>
                <a:ea typeface="+mn-ea"/>
                <a:cs typeface="+mn-cs"/>
              </a:rPr>
              <a:t>We will review daily protocols to support health and wellness, as well as essential oil usage and safety tips.</a:t>
            </a:r>
          </a:p>
          <a:p>
            <a:pPr lvl="0"/>
            <a:r>
              <a:rPr lang="en-US" sz="1200" b="1" kern="1200" dirty="0">
                <a:solidFill>
                  <a:schemeClr val="tx1"/>
                </a:solidFill>
                <a:effectLst/>
                <a:latin typeface="+mn-lt"/>
                <a:ea typeface="+mn-ea"/>
                <a:cs typeface="+mn-cs"/>
              </a:rPr>
              <a:t>Welcome by Name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Welcome by name those who pre-registered; make it a personal invitation and warm welcome; thank them for being on the call.</a:t>
            </a:r>
          </a:p>
          <a:p>
            <a:pPr lvl="1"/>
            <a:r>
              <a:rPr lang="en-US" sz="1200" kern="1200" dirty="0">
                <a:solidFill>
                  <a:schemeClr val="tx1"/>
                </a:solidFill>
                <a:effectLst/>
                <a:latin typeface="+mn-lt"/>
                <a:ea typeface="+mn-ea"/>
                <a:cs typeface="+mn-cs"/>
              </a:rPr>
              <a:t>Welcome all other participants just joining dōTERRA® or members for a longer period of time.  Invite all to send a chat message with their name and how long they have been a member.</a:t>
            </a:r>
          </a:p>
          <a:p>
            <a:pPr lvl="1"/>
            <a:r>
              <a:rPr lang="en-US" sz="1200" kern="1200" dirty="0">
                <a:solidFill>
                  <a:schemeClr val="tx1"/>
                </a:solidFill>
                <a:effectLst/>
                <a:latin typeface="+mn-lt"/>
                <a:ea typeface="+mn-ea"/>
                <a:cs typeface="+mn-cs"/>
              </a:rPr>
              <a:t>We are here to help EVERYONE get started right - to feel comfortable and confident as you open up to using these amazing oils!</a:t>
            </a:r>
          </a:p>
          <a:p>
            <a:pPr lvl="1"/>
            <a:r>
              <a:rPr lang="en-US" sz="1200" kern="1200" dirty="0">
                <a:solidFill>
                  <a:schemeClr val="tx1"/>
                </a:solidFill>
                <a:effectLst/>
                <a:latin typeface="+mn-lt"/>
                <a:ea typeface="+mn-ea"/>
                <a:cs typeface="+mn-cs"/>
              </a:rPr>
              <a:t>Want to receive follow up links?  Please register on the Eventbrite site!</a:t>
            </a:r>
          </a:p>
        </p:txBody>
      </p:sp>
      <p:sp>
        <p:nvSpPr>
          <p:cNvPr id="4" name="Slide Number Placeholder 3"/>
          <p:cNvSpPr>
            <a:spLocks noGrp="1"/>
          </p:cNvSpPr>
          <p:nvPr>
            <p:ph type="sldNum" sz="quarter" idx="10"/>
          </p:nvPr>
        </p:nvSpPr>
        <p:spPr/>
        <p:txBody>
          <a:bodyPr/>
          <a:lstStyle/>
          <a:p>
            <a:fld id="{4D58F4AF-7F4A-49F1-9402-174BE873E83F}" type="slidenum">
              <a:rPr lang="en-US" smtClean="0"/>
              <a:t>2</a:t>
            </a:fld>
            <a:endParaRPr lang="en-US" dirty="0"/>
          </a:p>
        </p:txBody>
      </p:sp>
    </p:spTree>
    <p:extLst>
      <p:ext uri="{BB962C8B-B14F-4D97-AF65-F5344CB8AC3E}">
        <p14:creationId xmlns:p14="http://schemas.microsoft.com/office/powerpoint/2010/main" val="27462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A56D845-BBD2-4A19-A471-CE536E353307}" type="slidenum">
              <a:rPr lang="en-US" smtClean="0"/>
              <a:t>20</a:t>
            </a:fld>
            <a:endParaRPr lang="en-US"/>
          </a:p>
        </p:txBody>
      </p:sp>
    </p:spTree>
    <p:extLst>
      <p:ext uri="{BB962C8B-B14F-4D97-AF65-F5344CB8AC3E}">
        <p14:creationId xmlns:p14="http://schemas.microsoft.com/office/powerpoint/2010/main" val="209835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If, perchance you are on the call and have not yet opened your own wholesale account, please call the person that told you about this meeting. You will need to get a number from them to make the proper connections to open your own wholesale account.</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if you want to start having some of your own experiences, get out your oils, put them in a convenient place so you remember you have new options to try.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do not have your oils yet, talk to your friend that asked you to listen in tonight.  Be sure to connect with them.  You will need their doTERRA number to connect yourself in so you can always get the best prices for the oils.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Special Guest Stories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Share a success story - 1 minute advise them of brief timing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My mess is my message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was your mess?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oil did you choose and how did you choose it?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exactly did you use it?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happened?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6D13BA-DB35-44F9-8E01-9F34CC30280D}"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Get out your favorite oil right now and queue it up in your diffuser, apply it to your hands and breathe in deeply, or simply apply topically.  We will smell them, learn about them, and encourage you to PLAY!</a:t>
            </a:r>
            <a:endParaRPr lang="en-US" sz="105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also invite you to get your Welcome Packet from your first order!</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Share Successes</a:t>
            </a:r>
            <a:endParaRPr lang="en-US" sz="105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Unmute all participants.</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New members first:</a:t>
            </a:r>
            <a:r>
              <a:rPr lang="en-US" sz="1200" kern="1200" dirty="0">
                <a:solidFill>
                  <a:schemeClr val="tx1"/>
                </a:solidFill>
                <a:effectLst/>
                <a:latin typeface="+mn-lt"/>
                <a:ea typeface="+mn-ea"/>
                <a:cs typeface="+mn-cs"/>
              </a:rPr>
              <a:t>  Successes can come quickly with these essential oils.  Is there anyone new who has already had a success (large or small)?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Invite other attendees to share a way they used their oils this week.</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no response, bring in a prepared team member who has also volunteered to speak on the call. Call them out by name.</a:t>
            </a:r>
            <a:endParaRPr lang="en-US" sz="105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58F4AF-7F4A-49F1-9402-174BE873E83F}" type="slidenum">
              <a:rPr lang="en-US" smtClean="0"/>
              <a:t>3</a:t>
            </a:fld>
            <a:endParaRPr lang="en-US" dirty="0"/>
          </a:p>
        </p:txBody>
      </p:sp>
    </p:spTree>
    <p:extLst>
      <p:ext uri="{BB962C8B-B14F-4D97-AF65-F5344CB8AC3E}">
        <p14:creationId xmlns:p14="http://schemas.microsoft.com/office/powerpoint/2010/main" val="27462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Aromatically-</a:t>
            </a:r>
          </a:p>
          <a:p>
            <a:pPr defTabSz="914266">
              <a:defRPr/>
            </a:pPr>
            <a:r>
              <a:rPr lang="en-US" sz="1400" dirty="0">
                <a:latin typeface="Times New Roman" panose="02020603050405020304" pitchFamily="18" charset="0"/>
                <a:cs typeface="Times New Roman" panose="02020603050405020304" pitchFamily="18" charset="0"/>
              </a:rPr>
              <a:t>Breathe in or use to clean the air, open airways and affect mood.  Diffusing lets the entire family reap the benefits of the oils, so it is actually very cost effective as well.   I love diffusing when I want to quickly change the mood in the room!</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Topically-</a:t>
            </a:r>
          </a:p>
          <a:p>
            <a:r>
              <a:rPr lang="en-US" sz="1400" dirty="0">
                <a:latin typeface="Times New Roman" panose="02020603050405020304" pitchFamily="18" charset="0"/>
                <a:cs typeface="Times New Roman" panose="02020603050405020304" pitchFamily="18" charset="0"/>
              </a:rPr>
              <a:t>Well founded, well studied method of applying essential oils.  We apply essential oils to the skin for targeted support.  </a:t>
            </a:r>
          </a:p>
          <a:p>
            <a:r>
              <a:rPr lang="en-US" sz="1400" dirty="0">
                <a:latin typeface="Times New Roman" panose="02020603050405020304" pitchFamily="18" charset="0"/>
                <a:cs typeface="Times New Roman" panose="02020603050405020304" pitchFamily="18" charset="0"/>
              </a:rPr>
              <a:t>Applying to the bottom of the feet is a good application, but there are other great application points that people use such as neck, wrist, abdomen, etc. Applying heat or massaging the oil in will increase blood flow and absorption.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Why the bottom of the feet?</a:t>
            </a:r>
          </a:p>
          <a:p>
            <a:pPr marL="228567" indent="-228567">
              <a:buAutoNum type="arabicPeriod"/>
            </a:pPr>
            <a:r>
              <a:rPr lang="en-US" sz="1400" dirty="0">
                <a:latin typeface="Times New Roman" panose="02020603050405020304" pitchFamily="18" charset="0"/>
                <a:cs typeface="Times New Roman" panose="02020603050405020304" pitchFamily="18" charset="0"/>
              </a:rPr>
              <a:t>Largest and highest number of pores are in your feet</a:t>
            </a:r>
          </a:p>
          <a:p>
            <a:pPr marL="228567" indent="-228567">
              <a:buAutoNum type="arabicPeriod"/>
            </a:pPr>
            <a:r>
              <a:rPr lang="en-US" sz="1400" dirty="0">
                <a:latin typeface="Times New Roman" panose="02020603050405020304" pitchFamily="18" charset="0"/>
                <a:cs typeface="Times New Roman" panose="02020603050405020304" pitchFamily="18" charset="0"/>
              </a:rPr>
              <a:t>Access to all the systems of the body. (~reflexology)</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Why the back of the neck?</a:t>
            </a:r>
          </a:p>
          <a:p>
            <a:r>
              <a:rPr lang="en-US" sz="1400" dirty="0">
                <a:latin typeface="Times New Roman" panose="02020603050405020304" pitchFamily="18" charset="0"/>
                <a:cs typeface="Times New Roman" panose="02020603050405020304" pitchFamily="18" charset="0"/>
              </a:rPr>
              <a:t>There is a concentration of neurotransmitter receptor sites on either side of the spine.  When applying to ourselves, we can reach base of spine and back of neck easily.</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Internally-</a:t>
            </a:r>
          </a:p>
          <a:p>
            <a:r>
              <a:rPr lang="en-US" sz="1400" dirty="0">
                <a:latin typeface="Times New Roman" panose="02020603050405020304" pitchFamily="18" charset="0"/>
                <a:cs typeface="Times New Roman" panose="02020603050405020304" pitchFamily="18" charset="0"/>
              </a:rPr>
              <a:t>Consuming essential oils is the third way we make them part of our wellness plan.  When choosing this method, it is very important to use a Certified Pure Therapeutic Grade oil; inferior products have possible effects of synthetic or highly concentrated contaminants or pesticides in an essential oil.  Notice the FDA label as GRAS (generally regarded as safe for internal use).</a:t>
            </a:r>
          </a:p>
          <a:p>
            <a:r>
              <a:rPr lang="en-US" sz="1400" dirty="0">
                <a:latin typeface="Times New Roman" panose="02020603050405020304" pitchFamily="18" charset="0"/>
                <a:cs typeface="Times New Roman" panose="02020603050405020304" pitchFamily="18" charset="0"/>
              </a:rPr>
              <a:t>Actually, this commitment to purity is important no matter which way you choose…Remember, if it is on you, it is in you.</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What’s the best way?  Work within the limits of your own knowledge (education or experiential).  Use the method you feel most comfortable with!</a:t>
            </a:r>
          </a:p>
        </p:txBody>
      </p:sp>
      <p:sp>
        <p:nvSpPr>
          <p:cNvPr id="4" name="Slide Number Placeholder 3"/>
          <p:cNvSpPr>
            <a:spLocks noGrp="1"/>
          </p:cNvSpPr>
          <p:nvPr>
            <p:ph type="sldNum" sz="quarter" idx="10"/>
          </p:nvPr>
        </p:nvSpPr>
        <p:spPr/>
        <p:txBody>
          <a:bodyPr/>
          <a:lstStyle/>
          <a:p>
            <a:fld id="{8A56D845-BBD2-4A19-A471-CE536E353307}" type="slidenum">
              <a:rPr lang="en-US" smtClean="0"/>
              <a:t>4</a:t>
            </a:fld>
            <a:endParaRPr lang="en-US"/>
          </a:p>
        </p:txBody>
      </p:sp>
    </p:spTree>
    <p:extLst>
      <p:ext uri="{BB962C8B-B14F-4D97-AF65-F5344CB8AC3E}">
        <p14:creationId xmlns:p14="http://schemas.microsoft.com/office/powerpoint/2010/main" val="209835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56D845-BBD2-4A19-A471-CE536E353307}" type="slidenum">
              <a:rPr lang="en-US" smtClean="0"/>
              <a:t>5</a:t>
            </a:fld>
            <a:endParaRPr lang="en-US"/>
          </a:p>
        </p:txBody>
      </p:sp>
    </p:spTree>
    <p:extLst>
      <p:ext uri="{BB962C8B-B14F-4D97-AF65-F5344CB8AC3E}">
        <p14:creationId xmlns:p14="http://schemas.microsoft.com/office/powerpoint/2010/main" val="209835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8ED82-5CA0-47C8-BD57-2C08AE43EA22}" type="slidenum">
              <a:rPr lang="en-US" smtClean="0"/>
              <a:t>6</a:t>
            </a:fld>
            <a:endParaRPr lang="en-US"/>
          </a:p>
        </p:txBody>
      </p:sp>
    </p:spTree>
    <p:extLst>
      <p:ext uri="{BB962C8B-B14F-4D97-AF65-F5344CB8AC3E}">
        <p14:creationId xmlns:p14="http://schemas.microsoft.com/office/powerpoint/2010/main" val="67883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B433F-DEBF-4E52-9AAE-A6F6F67D90B8}" type="slidenum">
              <a:rPr lang="en-US" smtClean="0"/>
              <a:pPr/>
              <a:t>7</a:t>
            </a:fld>
            <a:endParaRPr lang="en-US"/>
          </a:p>
        </p:txBody>
      </p:sp>
    </p:spTree>
    <p:extLst>
      <p:ext uri="{BB962C8B-B14F-4D97-AF65-F5344CB8AC3E}">
        <p14:creationId xmlns:p14="http://schemas.microsoft.com/office/powerpoint/2010/main" val="118527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B433F-DEBF-4E52-9AAE-A6F6F67D90B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3017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3C8A4D-5E9A-4981-81A4-80E24DB9E14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288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FCB679-6873-44CA-B1D0-C53FDC5C23D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272133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CB679-6873-44CA-B1D0-C53FDC5C23D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22820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CB679-6873-44CA-B1D0-C53FDC5C23D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422024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CB679-6873-44CA-B1D0-C53FDC5C23D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15512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CB679-6873-44CA-B1D0-C53FDC5C23D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19706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FCB679-6873-44CA-B1D0-C53FDC5C23D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222362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FCB679-6873-44CA-B1D0-C53FDC5C23DA}"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216158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CB679-6873-44CA-B1D0-C53FDC5C23DA}"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281685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CB679-6873-44CA-B1D0-C53FDC5C23DA}"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425017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CB679-6873-44CA-B1D0-C53FDC5C23D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195938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CB679-6873-44CA-B1D0-C53FDC5C23D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6E9D6-5791-41D8-A44B-D14EA890C4A7}" type="slidenum">
              <a:rPr lang="en-US" smtClean="0"/>
              <a:t>‹#›</a:t>
            </a:fld>
            <a:endParaRPr lang="en-US"/>
          </a:p>
        </p:txBody>
      </p:sp>
    </p:spTree>
    <p:extLst>
      <p:ext uri="{BB962C8B-B14F-4D97-AF65-F5344CB8AC3E}">
        <p14:creationId xmlns:p14="http://schemas.microsoft.com/office/powerpoint/2010/main" val="324944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CB679-6873-44CA-B1D0-C53FDC5C23DA}" type="datetimeFigureOut">
              <a:rPr lang="en-US" smtClean="0"/>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E9D6-5791-41D8-A44B-D14EA890C4A7}" type="slidenum">
              <a:rPr lang="en-US" smtClean="0"/>
              <a:t>‹#›</a:t>
            </a:fld>
            <a:endParaRPr lang="en-US"/>
          </a:p>
        </p:txBody>
      </p:sp>
    </p:spTree>
    <p:extLst>
      <p:ext uri="{BB962C8B-B14F-4D97-AF65-F5344CB8AC3E}">
        <p14:creationId xmlns:p14="http://schemas.microsoft.com/office/powerpoint/2010/main" val="426865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TerriPaceSNS" TargetMode="External"/><Relationship Id="rId3" Type="http://schemas.openxmlformats.org/officeDocument/2006/relationships/image" Target="../media/image23.jpeg"/><Relationship Id="rId7" Type="http://schemas.openxmlformats.org/officeDocument/2006/relationships/hyperlink" Target="https://www.facebook.com/simplynaturalnew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eepurl.com/K4uQf" TargetMode="External"/><Relationship Id="rId5" Type="http://schemas.openxmlformats.org/officeDocument/2006/relationships/hyperlink" Target="http://simplynaturalseminars.eventbrite.com/" TargetMode="External"/><Relationship Id="rId10" Type="http://schemas.openxmlformats.org/officeDocument/2006/relationships/hyperlink" Target="mailto:simply.natural@optimum.net" TargetMode="External"/><Relationship Id="rId4" Type="http://schemas.openxmlformats.org/officeDocument/2006/relationships/image" Target="../media/image2.png"/><Relationship Id="rId9" Type="http://schemas.openxmlformats.org/officeDocument/2006/relationships/hyperlink" Target="https://www.instagram.com/terri.pa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remind.com/join/snsoiluser"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remind.com/join/snsoiluser"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doterra.com/US/en/blog/healthy-living-reasons-to-use-oils-internally" TargetMode="External"/><Relationship Id="rId3" Type="http://schemas.openxmlformats.org/officeDocument/2006/relationships/image" Target="../media/image6.png"/><Relationship Id="rId7" Type="http://schemas.openxmlformats.org/officeDocument/2006/relationships/hyperlink" Target="https://doterra.com/US/en/brochures-magazines-doterra-living-summer-2015-how-to-use-essential-oils-internall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oterra.com/US/en/blog/safety-physiology-is-it-safe-to-ingest-essential-oils" TargetMode="External"/><Relationship Id="rId5" Type="http://schemas.openxmlformats.org/officeDocument/2006/relationships/hyperlink" Target="https://doterra.com/US/en/brochures-magazines-doterra-living-spring-2014-can-essential-oils-be-taken-internally" TargetMode="External"/><Relationship Id="rId4" Type="http://schemas.openxmlformats.org/officeDocument/2006/relationships/image" Target="../media/image2.png"/><Relationship Id="rId9" Type="http://schemas.openxmlformats.org/officeDocument/2006/relationships/hyperlink" Target="https://doterra.com/US/en/brochures-magazines-living-spring-2015-topical-use-of-essential-oi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thegoodoildaily.com/wp-content/uploads/2014/05/TGOD-blog-20140528-2.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34370"/>
          <a:stretch/>
        </p:blipFill>
        <p:spPr bwMode="auto">
          <a:xfrm>
            <a:off x="-2" y="0"/>
            <a:ext cx="9748596"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381000"/>
            <a:ext cx="5558118" cy="707620"/>
          </a:xfrm>
          <a:prstGeom prst="rect">
            <a:avLst/>
          </a:prstGeom>
          <a:noFill/>
        </p:spPr>
        <p:txBody>
          <a:bodyPr wrap="square" lIns="91173" tIns="45588" rIns="91173" bIns="45588" rtlCol="0">
            <a:spAutoFit/>
          </a:bodyPr>
          <a:lstStyle/>
          <a:p>
            <a:r>
              <a:rPr lang="en-US" sz="4000" b="1" dirty="0">
                <a:solidFill>
                  <a:srgbClr val="7030A0"/>
                </a:solidFill>
                <a:latin typeface="Franklin Gothic Book" pitchFamily="34" charset="0"/>
              </a:rPr>
              <a:t>Simply Natural Solutions</a:t>
            </a:r>
          </a:p>
        </p:txBody>
      </p:sp>
      <p:sp>
        <p:nvSpPr>
          <p:cNvPr id="11" name="TextBox 10"/>
          <p:cNvSpPr txBox="1"/>
          <p:nvPr/>
        </p:nvSpPr>
        <p:spPr>
          <a:xfrm>
            <a:off x="76198" y="5649246"/>
            <a:ext cx="4798098" cy="522954"/>
          </a:xfrm>
          <a:prstGeom prst="rect">
            <a:avLst/>
          </a:prstGeom>
          <a:noFill/>
        </p:spPr>
        <p:txBody>
          <a:bodyPr wrap="square" lIns="91173" tIns="45588" rIns="91173" bIns="45588" rtlCol="0">
            <a:spAutoFit/>
          </a:bodyPr>
          <a:lstStyle/>
          <a:p>
            <a:r>
              <a:rPr lang="en-US" sz="2800" b="1" dirty="0">
                <a:solidFill>
                  <a:srgbClr val="7030A0"/>
                </a:solidFill>
                <a:latin typeface="Franklin Gothic Book" pitchFamily="34" charset="0"/>
              </a:rPr>
              <a:t>I’ve Got My Oils…Now What?</a:t>
            </a:r>
            <a:endParaRPr lang="en-US" sz="2800" b="1" baseline="30000" dirty="0">
              <a:solidFill>
                <a:srgbClr val="7030A0"/>
              </a:solidFill>
              <a:latin typeface="Franklin Gothic Book" pitchFamily="34" charset="0"/>
            </a:endParaRPr>
          </a:p>
        </p:txBody>
      </p:sp>
      <p:sp>
        <p:nvSpPr>
          <p:cNvPr id="5" name="Subtitle 2"/>
          <p:cNvSpPr txBox="1">
            <a:spLocks/>
          </p:cNvSpPr>
          <p:nvPr/>
        </p:nvSpPr>
        <p:spPr>
          <a:xfrm>
            <a:off x="5905500" y="3441879"/>
            <a:ext cx="29337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bg1"/>
                </a:solidFill>
                <a:latin typeface="Franklin Gothic Book" panose="020B0503020102020204" pitchFamily="34" charset="0"/>
              </a:rPr>
              <a:t>Terri Pace</a:t>
            </a:r>
          </a:p>
          <a:p>
            <a:pPr marL="0" indent="0" algn="r">
              <a:buNone/>
            </a:pPr>
            <a:r>
              <a:rPr lang="en-US" sz="2000" dirty="0">
                <a:solidFill>
                  <a:schemeClr val="bg1"/>
                </a:solidFill>
                <a:latin typeface="Franklin Gothic Book" panose="020B0503020102020204" pitchFamily="34" charset="0"/>
              </a:rPr>
              <a:t>Simply Natural Solutions</a:t>
            </a:r>
          </a:p>
          <a:p>
            <a:pPr marL="0" indent="0" algn="r">
              <a:buNone/>
            </a:pPr>
            <a:r>
              <a:rPr lang="en-US" sz="2000" dirty="0">
                <a:solidFill>
                  <a:schemeClr val="bg1"/>
                </a:solidFill>
                <a:latin typeface="Franklin Gothic Book" panose="020B0503020102020204" pitchFamily="34" charset="0"/>
              </a:rPr>
              <a:t>Holistic Health Coach</a:t>
            </a:r>
          </a:p>
        </p:txBody>
      </p:sp>
    </p:spTree>
    <p:extLst>
      <p:ext uri="{BB962C8B-B14F-4D97-AF65-F5344CB8AC3E}">
        <p14:creationId xmlns:p14="http://schemas.microsoft.com/office/powerpoint/2010/main" val="109326480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Secret of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275" y="1162050"/>
            <a:ext cx="4743450" cy="4533900"/>
          </a:xfrm>
          <a:prstGeom prst="rect">
            <a:avLst/>
          </a:prstGeom>
        </p:spPr>
      </p:pic>
    </p:spTree>
    <p:extLst>
      <p:ext uri="{BB962C8B-B14F-4D97-AF65-F5344CB8AC3E}">
        <p14:creationId xmlns:p14="http://schemas.microsoft.com/office/powerpoint/2010/main" val="216788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115203"/>
            <a:ext cx="3581400" cy="3581400"/>
          </a:xfrm>
          <a:prstGeom prst="rect">
            <a:avLst/>
          </a:prstGeom>
        </p:spPr>
      </p:pic>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Daily Routines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02" y="1150620"/>
            <a:ext cx="3999068" cy="2659380"/>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6000" r="26401"/>
          <a:stretch/>
        </p:blipFill>
        <p:spPr>
          <a:xfrm>
            <a:off x="2667000" y="3901440"/>
            <a:ext cx="1645920" cy="28575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3901440"/>
            <a:ext cx="2674620" cy="2674620"/>
          </a:xfrm>
          <a:prstGeom prst="rect">
            <a:avLst/>
          </a:prstGeom>
        </p:spPr>
      </p:pic>
    </p:spTree>
    <p:extLst>
      <p:ext uri="{BB962C8B-B14F-4D97-AF65-F5344CB8AC3E}">
        <p14:creationId xmlns:p14="http://schemas.microsoft.com/office/powerpoint/2010/main" val="67669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Daily Routines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27" y="990600"/>
            <a:ext cx="8161773" cy="4419600"/>
          </a:xfrm>
          <a:prstGeom prst="rect">
            <a:avLst/>
          </a:prstGeom>
        </p:spPr>
      </p:pic>
    </p:spTree>
    <p:extLst>
      <p:ext uri="{BB962C8B-B14F-4D97-AF65-F5344CB8AC3E}">
        <p14:creationId xmlns:p14="http://schemas.microsoft.com/office/powerpoint/2010/main" val="3850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What Topics Are Important to You?</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3" name="Picture 2" descr="A black sign with white text&#10;&#10;Description generated with high confidence">
            <a:extLst>
              <a:ext uri="{FF2B5EF4-FFF2-40B4-BE49-F238E27FC236}">
                <a16:creationId xmlns:a16="http://schemas.microsoft.com/office/drawing/2014/main" id="{8D5D2907-427C-4B9F-A4B9-7609456C1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208" y="1559331"/>
            <a:ext cx="5849584" cy="3091084"/>
          </a:xfrm>
          <a:prstGeom prst="rect">
            <a:avLst/>
          </a:prstGeom>
        </p:spPr>
      </p:pic>
    </p:spTree>
    <p:extLst>
      <p:ext uri="{BB962C8B-B14F-4D97-AF65-F5344CB8AC3E}">
        <p14:creationId xmlns:p14="http://schemas.microsoft.com/office/powerpoint/2010/main" val="233383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752600" y="1219200"/>
            <a:ext cx="5638800" cy="448297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buClr>
                <a:srgbClr val="7030A0"/>
              </a:buClr>
              <a:buSzPct val="120000"/>
            </a:pPr>
            <a:r>
              <a:rPr lang="en-US" sz="2800" dirty="0">
                <a:solidFill>
                  <a:srgbClr val="2F5897"/>
                </a:solidFill>
                <a:latin typeface="Franklin Gothic Book" panose="020B0503020102020204" pitchFamily="34" charset="0"/>
              </a:rPr>
              <a:t>Resources</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Approved Claims List</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dōTERRA Facebook Page</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dōTERRA YouTube Channel</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dōTERRA Product Blog</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dōTERRA Science Blog</a:t>
            </a:r>
          </a:p>
          <a:p>
            <a:pPr marL="342900" indent="-342900">
              <a:buClr>
                <a:srgbClr val="7030A0"/>
              </a:buClr>
              <a:buSzPct val="120000"/>
              <a:buFont typeface="Wingdings" panose="05000000000000000000" pitchFamily="2" charset="2"/>
              <a:buChar char="ü"/>
            </a:pPr>
            <a:r>
              <a:rPr lang="en-US" sz="2800" dirty="0">
                <a:solidFill>
                  <a:srgbClr val="2F5897"/>
                </a:solidFill>
                <a:latin typeface="Franklin Gothic Book" panose="020B0503020102020204" pitchFamily="34" charset="0"/>
              </a:rPr>
              <a:t>Aromatic Science</a:t>
            </a:r>
          </a:p>
          <a:p>
            <a:pPr marL="342900" indent="-342900">
              <a:buClr>
                <a:srgbClr val="7030A0"/>
              </a:buClr>
              <a:buSzPct val="120000"/>
              <a:buFont typeface="Wingdings" panose="05000000000000000000" pitchFamily="2" charset="2"/>
              <a:buChar char="ü"/>
            </a:pPr>
            <a:endParaRPr lang="en-US" sz="2800" dirty="0">
              <a:solidFill>
                <a:srgbClr val="7030A0"/>
              </a:solidFill>
              <a:latin typeface="Franklin Gothic Book" panose="020B05030201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cxnSp>
        <p:nvCxnSpPr>
          <p:cNvPr id="17" name="Straight Connector 16"/>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How Do I Learn More?</a:t>
            </a:r>
          </a:p>
        </p:txBody>
      </p:sp>
    </p:spTree>
    <p:extLst>
      <p:ext uri="{BB962C8B-B14F-4D97-AF65-F5344CB8AC3E}">
        <p14:creationId xmlns:p14="http://schemas.microsoft.com/office/powerpoint/2010/main" val="17338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Benefits of Membership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13" name="TextBox 12">
            <a:extLst>
              <a:ext uri="{FF2B5EF4-FFF2-40B4-BE49-F238E27FC236}">
                <a16:creationId xmlns:a16="http://schemas.microsoft.com/office/drawing/2014/main" id="{401C4496-C246-4E72-9859-DA43F231799C}"/>
              </a:ext>
            </a:extLst>
          </p:cNvPr>
          <p:cNvSpPr txBox="1">
            <a:spLocks noChangeArrowheads="1"/>
          </p:cNvSpPr>
          <p:nvPr/>
        </p:nvSpPr>
        <p:spPr bwMode="auto">
          <a:xfrm>
            <a:off x="109328" y="1349393"/>
            <a:ext cx="4505743" cy="3046584"/>
          </a:xfrm>
          <a:prstGeom prst="rect">
            <a:avLst/>
          </a:prstGeom>
          <a:noFill/>
          <a:ln w="9525">
            <a:noFill/>
            <a:miter lim="800000"/>
            <a:headEnd/>
            <a:tailEnd/>
          </a:ln>
        </p:spPr>
        <p:txBody>
          <a:bodyPr wrap="square" lIns="91035" tIns="45520" rIns="91035" bIns="45520">
            <a:spAutoFit/>
          </a:bodyPr>
          <a:lstStyle/>
          <a:p>
            <a:pPr marL="342900" indent="-342900">
              <a:buClr>
                <a:srgbClr val="7030A0"/>
              </a:buClr>
              <a:buSzPct val="75000"/>
              <a:buFont typeface="Arial" panose="020B0604020202020204" pitchFamily="34" charset="0"/>
              <a:buChar char="•"/>
              <a:defRPr/>
            </a:pPr>
            <a:r>
              <a:rPr lang="en-US" sz="2400" dirty="0">
                <a:solidFill>
                  <a:srgbClr val="FF0000"/>
                </a:solidFill>
                <a:latin typeface="Franklin Gothic Book" panose="020B0503020102020204" pitchFamily="34" charset="0"/>
              </a:rPr>
              <a:t>Thriving Wellness Community of Likeminded, Like-hearted People</a:t>
            </a:r>
          </a:p>
          <a:p>
            <a:pPr marL="342900" indent="-342900">
              <a:buClr>
                <a:srgbClr val="7030A0"/>
              </a:buClr>
              <a:buSzPct val="75000"/>
              <a:buFont typeface="Arial" panose="020B0604020202020204" pitchFamily="34" charset="0"/>
              <a:buChar char="•"/>
              <a:defRPr/>
            </a:pPr>
            <a:r>
              <a:rPr lang="en-US" sz="2400" dirty="0">
                <a:solidFill>
                  <a:srgbClr val="1802BE"/>
                </a:solidFill>
                <a:latin typeface="Franklin Gothic Book" panose="020B0503020102020204" pitchFamily="34" charset="0"/>
              </a:rPr>
              <a:t>Solutions at Your Fingertips!</a:t>
            </a:r>
          </a:p>
          <a:p>
            <a:pPr marL="342900" indent="-342900">
              <a:buClr>
                <a:srgbClr val="7030A0"/>
              </a:buClr>
              <a:buSzPct val="75000"/>
              <a:buFont typeface="Arial" panose="020B0604020202020204" pitchFamily="34" charset="0"/>
              <a:buChar char="•"/>
              <a:defRPr/>
            </a:pPr>
            <a:r>
              <a:rPr lang="en-US" sz="2400" dirty="0">
                <a:solidFill>
                  <a:schemeClr val="accent3">
                    <a:lumMod val="75000"/>
                  </a:schemeClr>
                </a:solidFill>
                <a:latin typeface="Franklin Gothic Book" panose="020B0503020102020204" pitchFamily="34" charset="0"/>
              </a:rPr>
              <a:t>Access to Scientific Studies and Peer-Reviewed Research</a:t>
            </a:r>
          </a:p>
          <a:p>
            <a:pPr marL="342900" indent="-342900">
              <a:buClr>
                <a:srgbClr val="7030A0"/>
              </a:buClr>
              <a:buSzPct val="75000"/>
              <a:buFont typeface="Arial" panose="020B0604020202020204" pitchFamily="34" charset="0"/>
              <a:buChar char="•"/>
              <a:defRPr/>
            </a:pPr>
            <a:r>
              <a:rPr lang="en-US" sz="2400" dirty="0">
                <a:solidFill>
                  <a:srgbClr val="002060"/>
                </a:solidFill>
                <a:latin typeface="Franklin Gothic Book" panose="020B0503020102020204" pitchFamily="34" charset="0"/>
              </a:rPr>
              <a:t>FREE Weekly Trainings Programs</a:t>
            </a:r>
            <a:endParaRPr lang="en-US" sz="2000" dirty="0">
              <a:solidFill>
                <a:srgbClr val="002060"/>
              </a:solidFill>
              <a:latin typeface="Franklin Gothic Book" panose="020B0503020102020204" pitchFamily="34" charset="0"/>
            </a:endParaRPr>
          </a:p>
        </p:txBody>
      </p:sp>
      <p:pic>
        <p:nvPicPr>
          <p:cNvPr id="14" name="Picture 13" descr="A screenshot of a cell phone&#10;&#10;Description generated with very high confidence">
            <a:extLst>
              <a:ext uri="{FF2B5EF4-FFF2-40B4-BE49-F238E27FC236}">
                <a16:creationId xmlns:a16="http://schemas.microsoft.com/office/drawing/2014/main" id="{77B9AA19-1B3C-4946-B49D-2F5662DDC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700" y="1219200"/>
            <a:ext cx="4498755" cy="3982863"/>
          </a:xfrm>
          <a:prstGeom prst="rect">
            <a:avLst/>
          </a:prstGeom>
        </p:spPr>
      </p:pic>
    </p:spTree>
    <p:extLst>
      <p:ext uri="{BB962C8B-B14F-4D97-AF65-F5344CB8AC3E}">
        <p14:creationId xmlns:p14="http://schemas.microsoft.com/office/powerpoint/2010/main" val="158175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Benefits of Membership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2" name="Rectangle 1">
            <a:extLst>
              <a:ext uri="{FF2B5EF4-FFF2-40B4-BE49-F238E27FC236}">
                <a16:creationId xmlns:a16="http://schemas.microsoft.com/office/drawing/2014/main" id="{80035E95-B3CA-4CBD-9100-F7C2A51D0E98}"/>
              </a:ext>
            </a:extLst>
          </p:cNvPr>
          <p:cNvSpPr/>
          <p:nvPr/>
        </p:nvSpPr>
        <p:spPr>
          <a:xfrm>
            <a:off x="635000" y="1559331"/>
            <a:ext cx="3351559" cy="369332"/>
          </a:xfrm>
          <a:prstGeom prst="rect">
            <a:avLst/>
          </a:prstGeom>
          <a:solidFill>
            <a:schemeClr val="accent4">
              <a:lumMod val="7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dirty="0">
                <a:solidFill>
                  <a:schemeClr val="bg1"/>
                </a:solidFill>
              </a:rPr>
              <a:t>http://drdaveandcallie.com/blog/</a:t>
            </a:r>
          </a:p>
        </p:txBody>
      </p:sp>
      <p:sp>
        <p:nvSpPr>
          <p:cNvPr id="3" name="Rectangle 2">
            <a:extLst>
              <a:ext uri="{FF2B5EF4-FFF2-40B4-BE49-F238E27FC236}">
                <a16:creationId xmlns:a16="http://schemas.microsoft.com/office/drawing/2014/main" id="{D61CF1B3-A2E1-4B87-8A05-B15BB39ECB90}"/>
              </a:ext>
            </a:extLst>
          </p:cNvPr>
          <p:cNvSpPr/>
          <p:nvPr/>
        </p:nvSpPr>
        <p:spPr>
          <a:xfrm>
            <a:off x="3810000" y="2895600"/>
            <a:ext cx="3717493" cy="369332"/>
          </a:xfrm>
          <a:prstGeom prst="rect">
            <a:avLst/>
          </a:prstGeom>
          <a:solidFill>
            <a:schemeClr val="accent4">
              <a:lumMod val="7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dirty="0">
                <a:solidFill>
                  <a:schemeClr val="bg1"/>
                </a:solidFill>
              </a:rPr>
              <a:t>http://discoverbrilliantsolutions.com/</a:t>
            </a:r>
          </a:p>
        </p:txBody>
      </p:sp>
      <p:sp>
        <p:nvSpPr>
          <p:cNvPr id="4" name="Rectangle 3">
            <a:extLst>
              <a:ext uri="{FF2B5EF4-FFF2-40B4-BE49-F238E27FC236}">
                <a16:creationId xmlns:a16="http://schemas.microsoft.com/office/drawing/2014/main" id="{71167F9C-4A6E-46AE-805F-A3E2C3143959}"/>
              </a:ext>
            </a:extLst>
          </p:cNvPr>
          <p:cNvSpPr/>
          <p:nvPr/>
        </p:nvSpPr>
        <p:spPr>
          <a:xfrm>
            <a:off x="4121727" y="4606171"/>
            <a:ext cx="4572000" cy="646331"/>
          </a:xfrm>
          <a:prstGeom prst="rect">
            <a:avLst/>
          </a:prstGeom>
          <a:solidFill>
            <a:schemeClr val="accent4">
              <a:lumMod val="7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r>
              <a:rPr lang="en-US" dirty="0">
                <a:solidFill>
                  <a:schemeClr val="bg1"/>
                </a:solidFill>
              </a:rPr>
              <a:t>https://www.youtube.com/playlist?list=PL5NTp5_GgKNsVFVLPdd9Qt_nzjQd7-Ekt</a:t>
            </a:r>
          </a:p>
        </p:txBody>
      </p:sp>
      <p:sp>
        <p:nvSpPr>
          <p:cNvPr id="12" name="Rectangle 11">
            <a:extLst>
              <a:ext uri="{FF2B5EF4-FFF2-40B4-BE49-F238E27FC236}">
                <a16:creationId xmlns:a16="http://schemas.microsoft.com/office/drawing/2014/main" id="{E1375BF4-71A8-4389-A809-F08166434DB6}"/>
              </a:ext>
            </a:extLst>
          </p:cNvPr>
          <p:cNvSpPr/>
          <p:nvPr/>
        </p:nvSpPr>
        <p:spPr>
          <a:xfrm>
            <a:off x="943710" y="3873132"/>
            <a:ext cx="3215496" cy="369332"/>
          </a:xfrm>
          <a:prstGeom prst="rect">
            <a:avLst/>
          </a:prstGeom>
          <a:solidFill>
            <a:schemeClr val="accent4">
              <a:lumMod val="7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dirty="0">
                <a:solidFill>
                  <a:schemeClr val="bg1"/>
                </a:solidFill>
              </a:rPr>
              <a:t>http://www.rebeccahintze.com/</a:t>
            </a:r>
          </a:p>
        </p:txBody>
      </p:sp>
    </p:spTree>
    <p:extLst>
      <p:ext uri="{BB962C8B-B14F-4D97-AF65-F5344CB8AC3E}">
        <p14:creationId xmlns:p14="http://schemas.microsoft.com/office/powerpoint/2010/main" val="139504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4.bp.blogspot.com/_Cfv3-gD2P4k/TFZwb4fkfaI/AAAAAAAAB4c/hpozOTOJSXk/s1600/Connect_logo+1.jpg">
            <a:extLst>
              <a:ext uri="{FF2B5EF4-FFF2-40B4-BE49-F238E27FC236}">
                <a16:creationId xmlns:a16="http://schemas.microsoft.com/office/drawing/2014/main" id="{9BEA240A-B18E-4148-AB82-CD641F1EC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77926"/>
            <a:ext cx="5953125" cy="20859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8" name="Rectangle 3">
            <a:extLst>
              <a:ext uri="{FF2B5EF4-FFF2-40B4-BE49-F238E27FC236}">
                <a16:creationId xmlns:a16="http://schemas.microsoft.com/office/drawing/2014/main" id="{153991E4-5E78-4271-88AB-0E22D2844E98}"/>
              </a:ext>
            </a:extLst>
          </p:cNvPr>
          <p:cNvSpPr>
            <a:spLocks noChangeArrowheads="1"/>
          </p:cNvSpPr>
          <p:nvPr/>
        </p:nvSpPr>
        <p:spPr bwMode="auto">
          <a:xfrm>
            <a:off x="-1" y="2209085"/>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Visit my Eventbrite Site for Full Class Listing:</a:t>
            </a:r>
            <a:r>
              <a:rPr kumimoji="0" lang="en-US" altLang="en-US" sz="1800" b="0"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hlinkClick r:id="rId5"/>
              </a:rPr>
              <a:t>http://simplynaturalseminars.eventbrite.com/</a:t>
            </a:r>
            <a:endParaRPr kumimoji="0" lang="en-US" altLang="en-US" sz="18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Mailing list for event and class notifications: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hlinkClick r:id="rId6"/>
              </a:rPr>
              <a:t>http://eepurl.com/K4uQf</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b="1" dirty="0">
                <a:solidFill>
                  <a:srgbClr val="76923C"/>
                </a:solidFill>
                <a:latin typeface="Comic Sans MS" panose="030F0702030302020204" pitchFamily="66" charset="0"/>
                <a:ea typeface="Times New Roman" panose="02020603050405020304" pitchFamily="18" charset="0"/>
                <a:cs typeface="Times New Roman" panose="02020603050405020304" pitchFamily="18" charset="0"/>
              </a:rPr>
              <a:t>Facebook Page:  Simply Natural Solutions with TERRI PACE</a:t>
            </a:r>
            <a:endParaRPr lang="en-US" altLang="en-US" sz="600" dirty="0"/>
          </a:p>
          <a:p>
            <a:pPr algn="ctr" eaLnBrk="0" fontAlgn="base" hangingPunct="0">
              <a:spcBef>
                <a:spcPct val="0"/>
              </a:spcBef>
              <a:spcAft>
                <a:spcPct val="0"/>
              </a:spcAft>
            </a:pPr>
            <a:r>
              <a:rPr lang="en-US" altLang="en-US" dirty="0">
                <a:latin typeface="Comic Sans MS" panose="030F0702030302020204" pitchFamily="66" charset="0"/>
                <a:ea typeface="Times New Roman" panose="02020603050405020304" pitchFamily="18" charset="0"/>
                <a:cs typeface="Times New Roman" panose="02020603050405020304" pitchFamily="18" charset="0"/>
                <a:hlinkClick r:id="rId7"/>
              </a:rPr>
              <a:t>https://www.facebook.com/simplynaturalnews/</a:t>
            </a:r>
            <a:endParaRPr lang="en-US" altLang="en-US" dirty="0">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YouTube Channel</a:t>
            </a:r>
            <a:r>
              <a:rPr kumimoji="0" lang="en-US" altLang="en-US" sz="1800" b="0"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Segoe UI" panose="020B0502040204020203" pitchFamily="34" charset="0"/>
                <a:hlinkClick r:id="rId8"/>
              </a:rPr>
              <a:t>https://www.youtube.com/c/TerriPaceSNS</a:t>
            </a:r>
            <a:endParaRPr kumimoji="0" lang="en-US" altLang="en-US" sz="1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Instagram:  </a:t>
            </a:r>
            <a:r>
              <a:rPr kumimoji="0" lang="en-US" altLang="en-US" sz="1800" b="1" i="0" u="none" strike="noStrike" cap="none" normalizeH="0" baseline="0" dirty="0" err="1">
                <a:ln>
                  <a:noFill/>
                </a:ln>
                <a:solidFill>
                  <a:srgbClr val="76923C"/>
                </a:solidFill>
                <a:effectLst/>
                <a:latin typeface="Comic Sans MS" panose="030F0702030302020204" pitchFamily="66" charset="0"/>
                <a:ea typeface="Times New Roman" panose="02020603050405020304" pitchFamily="18" charset="0"/>
                <a:cs typeface="Times New Roman" panose="02020603050405020304" pitchFamily="18" charset="0"/>
              </a:rPr>
              <a:t>Terri.Pace</a:t>
            </a:r>
            <a:endParaRPr lang="en-US" altLang="en-US" b="1" dirty="0">
              <a:solidFill>
                <a:srgbClr val="76923C"/>
              </a:solidFill>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Segoe UI" panose="020B0502040204020203" pitchFamily="34" charset="0"/>
                <a:hlinkClick r:id="rId9"/>
              </a:rPr>
              <a:t>https://www.instagram.com/terri.pace/</a:t>
            </a:r>
            <a:endParaRPr kumimoji="0" lang="en-US" altLang="en-US" sz="1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Segoe UI" panose="020B0502040204020203" pitchFamily="34" charset="0"/>
            </a:endParaRPr>
          </a:p>
          <a:p>
            <a:pPr algn="ctr" eaLnBrk="0" fontAlgn="base" hangingPunct="0">
              <a:spcBef>
                <a:spcPct val="0"/>
              </a:spcBef>
              <a:spcAft>
                <a:spcPct val="0"/>
              </a:spcAft>
            </a:pPr>
            <a:endParaRPr lang="en-US" altLang="en-US" dirty="0">
              <a:latin typeface="Comic Sans MS" panose="030F0702030302020204" pitchFamily="66"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b="1" dirty="0">
                <a:solidFill>
                  <a:srgbClr val="76923C"/>
                </a:solidFill>
                <a:latin typeface="Comic Sans MS" panose="030F0702030302020204" pitchFamily="66" charset="0"/>
                <a:ea typeface="Times New Roman" panose="02020603050405020304" pitchFamily="18" charset="0"/>
                <a:cs typeface="Times New Roman" panose="02020603050405020304" pitchFamily="18" charset="0"/>
              </a:rPr>
              <a:t>Email: </a:t>
            </a:r>
            <a:r>
              <a:rPr lang="en-US" altLang="en-US" dirty="0">
                <a:solidFill>
                  <a:srgbClr val="76923C"/>
                </a:solidFill>
                <a:latin typeface="Comic Sans MS" panose="030F0702030302020204" pitchFamily="66" charset="0"/>
                <a:ea typeface="Times New Roman" panose="02020603050405020304" pitchFamily="18" charset="0"/>
                <a:cs typeface="Times New Roman" panose="02020603050405020304" pitchFamily="18" charset="0"/>
              </a:rPr>
              <a:t> </a:t>
            </a:r>
            <a:r>
              <a:rPr lang="en-US" altLang="en-US" dirty="0">
                <a:latin typeface="Comic Sans MS" panose="030F0702030302020204" pitchFamily="66" charset="0"/>
                <a:ea typeface="Times New Roman" panose="02020603050405020304" pitchFamily="18" charset="0"/>
                <a:cs typeface="Times New Roman" panose="02020603050405020304" pitchFamily="18" charset="0"/>
                <a:hlinkClick r:id="rId10"/>
              </a:rPr>
              <a:t>simply.natural@optimum.net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630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electronics&#10;&#10;Description generated with high confidence">
            <a:extLst>
              <a:ext uri="{FF2B5EF4-FFF2-40B4-BE49-F238E27FC236}">
                <a16:creationId xmlns:a16="http://schemas.microsoft.com/office/drawing/2014/main" id="{ED013885-7A57-478E-ABAA-4D11D22FB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73" y="776837"/>
            <a:ext cx="3248527" cy="4813300"/>
          </a:xfrm>
          <a:prstGeom prst="rect">
            <a:avLst/>
          </a:prstGeom>
        </p:spPr>
      </p:pic>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Get Connected</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2" name="Rectangle 1">
            <a:extLst>
              <a:ext uri="{FF2B5EF4-FFF2-40B4-BE49-F238E27FC236}">
                <a16:creationId xmlns:a16="http://schemas.microsoft.com/office/drawing/2014/main" id="{AA00E2A9-1976-4541-BFE0-1B367D6A466E}"/>
              </a:ext>
            </a:extLst>
          </p:cNvPr>
          <p:cNvSpPr/>
          <p:nvPr/>
        </p:nvSpPr>
        <p:spPr>
          <a:xfrm>
            <a:off x="3581400" y="2505670"/>
            <a:ext cx="5257800" cy="1384995"/>
          </a:xfrm>
          <a:prstGeom prst="rect">
            <a:avLst/>
          </a:prstGeom>
        </p:spPr>
        <p:txBody>
          <a:bodyPr wrap="square">
            <a:spAutoFit/>
          </a:bodyPr>
          <a:lstStyle/>
          <a:p>
            <a:pPr lvl="0" algn="ctr" eaLnBrk="0" fontAlgn="base" hangingPunct="0">
              <a:spcBef>
                <a:spcPct val="0"/>
              </a:spcBef>
              <a:spcAft>
                <a:spcPct val="0"/>
              </a:spcAft>
            </a:pPr>
            <a:r>
              <a:rPr lang="en-US" altLang="en-US" sz="2800" b="1"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Remind Notifications for Product Usage and Happenings</a:t>
            </a:r>
            <a:endParaRPr lang="en-US" altLang="en-US" sz="2800" dirty="0">
              <a:latin typeface="Franklin Gothic Book" panose="020B0503020102020204" pitchFamily="34" charset="0"/>
            </a:endParaRPr>
          </a:p>
          <a:p>
            <a:pPr lvl="0" algn="ctr" eaLnBrk="0" fontAlgn="base" hangingPunct="0">
              <a:spcBef>
                <a:spcPct val="0"/>
              </a:spcBef>
              <a:spcAft>
                <a:spcPct val="0"/>
              </a:spcAft>
            </a:pPr>
            <a:r>
              <a:rPr lang="en-US" altLang="en-US" sz="2800" dirty="0">
                <a:latin typeface="Franklin Gothic Book" panose="020B0503020102020204" pitchFamily="34" charset="0"/>
                <a:ea typeface="Times New Roman" panose="02020603050405020304" pitchFamily="18" charset="0"/>
                <a:cs typeface="Times New Roman" panose="02020603050405020304" pitchFamily="18" charset="0"/>
                <a:hlinkClick r:id="rId5"/>
              </a:rPr>
              <a:t>www.remind.com/join/snsoiluser</a:t>
            </a:r>
            <a:r>
              <a:rPr lang="en-US" altLang="en-US" sz="2800"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US" altLang="en-US" sz="2800" dirty="0">
              <a:latin typeface="Franklin Gothic Book" panose="020B0503020102020204" pitchFamily="34" charset="0"/>
            </a:endParaRPr>
          </a:p>
        </p:txBody>
      </p:sp>
    </p:spTree>
    <p:extLst>
      <p:ext uri="{BB962C8B-B14F-4D97-AF65-F5344CB8AC3E}">
        <p14:creationId xmlns:p14="http://schemas.microsoft.com/office/powerpoint/2010/main" val="333469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electronics&#10;&#10;Description generated with high confidence">
            <a:extLst>
              <a:ext uri="{FF2B5EF4-FFF2-40B4-BE49-F238E27FC236}">
                <a16:creationId xmlns:a16="http://schemas.microsoft.com/office/drawing/2014/main" id="{2E4333E0-C6A6-40E4-9304-0B3776E6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792296"/>
            <a:ext cx="3926162" cy="4998904"/>
          </a:xfrm>
          <a:prstGeom prst="rect">
            <a:avLst/>
          </a:prstGeom>
        </p:spPr>
      </p:pic>
      <p:cxnSp>
        <p:nvCxnSpPr>
          <p:cNvPr id="9" name="Straight Connector 8"/>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Get Connected</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2" name="Rectangle 1">
            <a:extLst>
              <a:ext uri="{FF2B5EF4-FFF2-40B4-BE49-F238E27FC236}">
                <a16:creationId xmlns:a16="http://schemas.microsoft.com/office/drawing/2014/main" id="{AA00E2A9-1976-4541-BFE0-1B367D6A466E}"/>
              </a:ext>
            </a:extLst>
          </p:cNvPr>
          <p:cNvSpPr/>
          <p:nvPr/>
        </p:nvSpPr>
        <p:spPr>
          <a:xfrm>
            <a:off x="3581400" y="2505670"/>
            <a:ext cx="5257800" cy="2246769"/>
          </a:xfrm>
          <a:prstGeom prst="rect">
            <a:avLst/>
          </a:prstGeom>
        </p:spPr>
        <p:txBody>
          <a:bodyPr wrap="square">
            <a:spAutoFit/>
          </a:bodyPr>
          <a:lstStyle/>
          <a:p>
            <a:pPr lvl="0" algn="ctr" eaLnBrk="0" fontAlgn="base" hangingPunct="0">
              <a:spcBef>
                <a:spcPct val="0"/>
              </a:spcBef>
              <a:spcAft>
                <a:spcPct val="0"/>
              </a:spcAft>
            </a:pPr>
            <a:r>
              <a:rPr lang="en-US" altLang="en-US" sz="2800" b="1"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Remind Notifications for </a:t>
            </a:r>
          </a:p>
          <a:p>
            <a:pPr lvl="0" algn="ctr" eaLnBrk="0" fontAlgn="base" hangingPunct="0">
              <a:spcBef>
                <a:spcPct val="0"/>
              </a:spcBef>
              <a:spcAft>
                <a:spcPct val="0"/>
              </a:spcAft>
            </a:pPr>
            <a:r>
              <a:rPr lang="en-US" altLang="en-US" sz="2800" b="1"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Business &amp; Leadership Trainings</a:t>
            </a:r>
          </a:p>
          <a:p>
            <a:pPr lvl="0" algn="ctr" eaLnBrk="0" fontAlgn="base" hangingPunct="0">
              <a:spcBef>
                <a:spcPct val="0"/>
              </a:spcBef>
              <a:spcAft>
                <a:spcPct val="0"/>
              </a:spcAft>
            </a:pPr>
            <a:r>
              <a:rPr lang="en-US" altLang="en-US" sz="2800" b="1"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and Personal Development Opportunities</a:t>
            </a:r>
          </a:p>
          <a:p>
            <a:pPr lvl="0" algn="ctr" eaLnBrk="0" fontAlgn="base" hangingPunct="0">
              <a:spcBef>
                <a:spcPct val="0"/>
              </a:spcBef>
              <a:spcAft>
                <a:spcPct val="0"/>
              </a:spcAft>
            </a:pPr>
            <a:r>
              <a:rPr lang="en-US" altLang="en-US" sz="2800" dirty="0">
                <a:latin typeface="Franklin Gothic Book" panose="020B0503020102020204" pitchFamily="34" charset="0"/>
                <a:ea typeface="Times New Roman" panose="02020603050405020304" pitchFamily="18" charset="0"/>
                <a:cs typeface="Times New Roman" panose="02020603050405020304" pitchFamily="18" charset="0"/>
                <a:hlinkClick r:id="rId5"/>
              </a:rPr>
              <a:t>www.remind.com/join/snsleader</a:t>
            </a:r>
            <a:r>
              <a:rPr lang="en-US" altLang="en-US" sz="2800" dirty="0">
                <a:solidFill>
                  <a:srgbClr val="76923C"/>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US" altLang="en-US" sz="2800" dirty="0">
              <a:latin typeface="Franklin Gothic Book" panose="020B0503020102020204" pitchFamily="34" charset="0"/>
            </a:endParaRPr>
          </a:p>
        </p:txBody>
      </p:sp>
    </p:spTree>
    <p:extLst>
      <p:ext uri="{BB962C8B-B14F-4D97-AF65-F5344CB8AC3E}">
        <p14:creationId xmlns:p14="http://schemas.microsoft.com/office/powerpoint/2010/main" val="200451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I’ve Got My Oils…Now What?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117600"/>
            <a:ext cx="6324600" cy="4216400"/>
          </a:xfrm>
          <a:prstGeom prst="rect">
            <a:avLst/>
          </a:prstGeom>
        </p:spPr>
      </p:pic>
    </p:spTree>
    <p:extLst>
      <p:ext uri="{BB962C8B-B14F-4D97-AF65-F5344CB8AC3E}">
        <p14:creationId xmlns:p14="http://schemas.microsoft.com/office/powerpoint/2010/main" val="180467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cxnSp>
        <p:nvCxnSpPr>
          <p:cNvPr id="17" name="Straight Connector 16"/>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How Do I Learn More?</a:t>
            </a:r>
          </a:p>
        </p:txBody>
      </p:sp>
      <p:pic>
        <p:nvPicPr>
          <p:cNvPr id="6" name="Picture 2" descr="http://www.abowlfulloflemons.net/wp-content/uploads/2013/03/doterraoil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 y="1133341"/>
            <a:ext cx="5407511" cy="1932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pixabay.com/static/uploads/photo/2014/04/03/10/52/circle-311551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4143" y="4315873"/>
            <a:ext cx="2473657" cy="24659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3217971"/>
            <a:ext cx="3519693" cy="2639770"/>
          </a:xfrm>
          <a:prstGeom prst="rect">
            <a:avLst/>
          </a:prstGeom>
        </p:spPr>
      </p:pic>
      <p:sp>
        <p:nvSpPr>
          <p:cNvPr id="10" name="Rectangle 9"/>
          <p:cNvSpPr/>
          <p:nvPr/>
        </p:nvSpPr>
        <p:spPr>
          <a:xfrm>
            <a:off x="5665839" y="1130934"/>
            <a:ext cx="17796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457189"/>
            <a:r>
              <a:rPr lang="en-US" sz="8000" b="1" dirty="0">
                <a:ln/>
                <a:solidFill>
                  <a:srgbClr val="9BBB59"/>
                </a:solidFill>
              </a:rPr>
              <a:t>Use</a:t>
            </a:r>
          </a:p>
        </p:txBody>
      </p:sp>
      <p:sp>
        <p:nvSpPr>
          <p:cNvPr id="11" name="Rectangle 10"/>
          <p:cNvSpPr/>
          <p:nvPr/>
        </p:nvSpPr>
        <p:spPr>
          <a:xfrm>
            <a:off x="0" y="3644494"/>
            <a:ext cx="2596866"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457189"/>
            <a:r>
              <a:rPr lang="en-US" sz="8000" b="1" dirty="0">
                <a:ln/>
                <a:solidFill>
                  <a:srgbClr val="9BBB59"/>
                </a:solidFill>
              </a:rPr>
              <a:t>Share</a:t>
            </a:r>
          </a:p>
        </p:txBody>
      </p:sp>
      <p:sp>
        <p:nvSpPr>
          <p:cNvPr id="12" name="Rectangle 11"/>
          <p:cNvSpPr/>
          <p:nvPr/>
        </p:nvSpPr>
        <p:spPr>
          <a:xfrm>
            <a:off x="6019800" y="3019961"/>
            <a:ext cx="3181833"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457189"/>
            <a:r>
              <a:rPr lang="en-US" sz="8000" b="1" dirty="0">
                <a:ln/>
                <a:solidFill>
                  <a:srgbClr val="9BBB59"/>
                </a:solidFill>
              </a:rPr>
              <a:t>Repeat</a:t>
            </a:r>
          </a:p>
        </p:txBody>
      </p:sp>
    </p:spTree>
    <p:extLst>
      <p:ext uri="{BB962C8B-B14F-4D97-AF65-F5344CB8AC3E}">
        <p14:creationId xmlns:p14="http://schemas.microsoft.com/office/powerpoint/2010/main" val="201000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thegoodoildaily.com/wp-content/uploads/2014/05/TGOD-blog-20140528-2.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34370"/>
          <a:stretch/>
        </p:blipFill>
        <p:spPr bwMode="auto">
          <a:xfrm>
            <a:off x="-2" y="0"/>
            <a:ext cx="9748596"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381000"/>
            <a:ext cx="5558118" cy="707620"/>
          </a:xfrm>
          <a:prstGeom prst="rect">
            <a:avLst/>
          </a:prstGeom>
          <a:noFill/>
        </p:spPr>
        <p:txBody>
          <a:bodyPr wrap="square" lIns="91173" tIns="45588" rIns="91173" bIns="45588" rtlCol="0">
            <a:spAutoFit/>
          </a:bodyPr>
          <a:lstStyle/>
          <a:p>
            <a:r>
              <a:rPr lang="en-US" sz="4000" b="1" dirty="0">
                <a:solidFill>
                  <a:srgbClr val="7030A0"/>
                </a:solidFill>
                <a:latin typeface="Franklin Gothic Book" pitchFamily="34" charset="0"/>
              </a:rPr>
              <a:t>Simply Natural Solutions</a:t>
            </a:r>
          </a:p>
        </p:txBody>
      </p:sp>
      <p:sp>
        <p:nvSpPr>
          <p:cNvPr id="11" name="TextBox 10"/>
          <p:cNvSpPr txBox="1"/>
          <p:nvPr/>
        </p:nvSpPr>
        <p:spPr>
          <a:xfrm>
            <a:off x="76198" y="5649246"/>
            <a:ext cx="4798098" cy="522954"/>
          </a:xfrm>
          <a:prstGeom prst="rect">
            <a:avLst/>
          </a:prstGeom>
          <a:noFill/>
        </p:spPr>
        <p:txBody>
          <a:bodyPr wrap="square" lIns="91173" tIns="45588" rIns="91173" bIns="45588" rtlCol="0">
            <a:spAutoFit/>
          </a:bodyPr>
          <a:lstStyle/>
          <a:p>
            <a:r>
              <a:rPr lang="en-US" sz="2800" b="1" dirty="0">
                <a:solidFill>
                  <a:srgbClr val="7030A0"/>
                </a:solidFill>
                <a:latin typeface="Franklin Gothic Book" pitchFamily="34" charset="0"/>
              </a:rPr>
              <a:t>I’ve Got My Oils…Now What?</a:t>
            </a:r>
            <a:endParaRPr lang="en-US" sz="2800" b="1" baseline="30000" dirty="0">
              <a:solidFill>
                <a:srgbClr val="7030A0"/>
              </a:solidFill>
              <a:latin typeface="Franklin Gothic Book" pitchFamily="34" charset="0"/>
            </a:endParaRPr>
          </a:p>
        </p:txBody>
      </p:sp>
      <p:sp>
        <p:nvSpPr>
          <p:cNvPr id="5" name="Subtitle 2"/>
          <p:cNvSpPr txBox="1">
            <a:spLocks/>
          </p:cNvSpPr>
          <p:nvPr/>
        </p:nvSpPr>
        <p:spPr>
          <a:xfrm>
            <a:off x="3886200" y="3441879"/>
            <a:ext cx="5867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bg1"/>
                </a:solidFill>
                <a:latin typeface="Franklin Gothic Book" panose="020B0503020102020204" pitchFamily="34" charset="0"/>
              </a:rPr>
              <a:t>Terri Pace</a:t>
            </a:r>
          </a:p>
          <a:p>
            <a:pPr marL="0" indent="0" algn="r">
              <a:buNone/>
            </a:pPr>
            <a:r>
              <a:rPr lang="en-US" sz="2000" dirty="0">
                <a:solidFill>
                  <a:schemeClr val="bg1"/>
                </a:solidFill>
                <a:latin typeface="Franklin Gothic Book" panose="020B0503020102020204" pitchFamily="34" charset="0"/>
              </a:rPr>
              <a:t>Simply Natural Solutions</a:t>
            </a:r>
          </a:p>
          <a:p>
            <a:pPr marL="0" indent="0" algn="r">
              <a:buNone/>
            </a:pPr>
            <a:r>
              <a:rPr lang="en-US" sz="2000" dirty="0">
                <a:solidFill>
                  <a:schemeClr val="bg1"/>
                </a:solidFill>
                <a:latin typeface="Franklin Gothic Book" panose="020B0503020102020204" pitchFamily="34" charset="0"/>
              </a:rPr>
              <a:t>Holistic Health Coach</a:t>
            </a:r>
          </a:p>
        </p:txBody>
      </p:sp>
    </p:spTree>
    <p:extLst>
      <p:ext uri="{BB962C8B-B14F-4D97-AF65-F5344CB8AC3E}">
        <p14:creationId xmlns:p14="http://schemas.microsoft.com/office/powerpoint/2010/main" val="143044719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I’ve Got My Oils…Now What?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839" y="2180773"/>
            <a:ext cx="4229859" cy="2224087"/>
          </a:xfrm>
          <a:prstGeom prst="rect">
            <a:avLst/>
          </a:prstGeom>
        </p:spPr>
      </p:pic>
      <p:sp>
        <p:nvSpPr>
          <p:cNvPr id="7" name="Rectangle 6"/>
          <p:cNvSpPr/>
          <p:nvPr/>
        </p:nvSpPr>
        <p:spPr>
          <a:xfrm>
            <a:off x="2971800" y="4800600"/>
            <a:ext cx="5924550" cy="861774"/>
          </a:xfrm>
          <a:prstGeom prst="rect">
            <a:avLst/>
          </a:prstGeom>
        </p:spPr>
        <p:txBody>
          <a:bodyPr wrap="square">
            <a:spAutoFit/>
          </a:bodyPr>
          <a:lstStyle/>
          <a:p>
            <a:pPr algn="ctr"/>
            <a:r>
              <a:rPr lang="en-US" sz="5000" i="1" dirty="0">
                <a:solidFill>
                  <a:schemeClr val="accent2">
                    <a:lumMod val="75000"/>
                  </a:schemeClr>
                </a:solidFill>
                <a:effectLst>
                  <a:outerShdw blurRad="38100" dist="38100" dir="2700000" algn="tl">
                    <a:srgbClr val="000000">
                      <a:alpha val="43137"/>
                    </a:srgbClr>
                  </a:outerShdw>
                </a:effectLst>
                <a:latin typeface="DomCasual BT" panose="03060902030302020204" pitchFamily="66" charset="0"/>
              </a:rPr>
              <a:t>What’s Your Story?</a:t>
            </a:r>
          </a:p>
        </p:txBody>
      </p:sp>
      <p:pic>
        <p:nvPicPr>
          <p:cNvPr id="1026" name="Picture 2" descr="Image result for people using essential o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2999"/>
            <a:ext cx="40386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2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6" y="1428751"/>
            <a:ext cx="8105774" cy="2838449"/>
          </a:xfrm>
          <a:prstGeom prst="rect">
            <a:avLst/>
          </a:prstGeom>
        </p:spPr>
      </p:pic>
      <p:sp>
        <p:nvSpPr>
          <p:cNvPr id="10" name="TextBox 12"/>
          <p:cNvSpPr txBox="1">
            <a:spLocks noChangeArrowheads="1"/>
          </p:cNvSpPr>
          <p:nvPr/>
        </p:nvSpPr>
        <p:spPr bwMode="auto">
          <a:xfrm>
            <a:off x="3202130" y="4343400"/>
            <a:ext cx="2665270" cy="1580204"/>
          </a:xfrm>
          <a:prstGeom prst="rect">
            <a:avLst/>
          </a:prstGeom>
          <a:noFill/>
          <a:ln w="9525">
            <a:noFill/>
            <a:miter lim="800000"/>
            <a:headEnd/>
            <a:tailEnd/>
          </a:ln>
        </p:spPr>
        <p:txBody>
          <a:bodyPr wrap="square" lIns="101882" tIns="50941" rIns="101882" bIns="50941">
            <a:spAutoFit/>
          </a:bodyPr>
          <a:lstStyle/>
          <a:p>
            <a:pPr algn="ctr">
              <a:buClr>
                <a:srgbClr val="7030A0"/>
              </a:buClr>
              <a:buSzPct val="75000"/>
            </a:pPr>
            <a:r>
              <a:rPr lang="en-US" sz="2400" dirty="0">
                <a:solidFill>
                  <a:srgbClr val="7030A0"/>
                </a:solidFill>
                <a:latin typeface="Franklin Gothic Book" panose="020B0503020102020204" pitchFamily="34" charset="0"/>
              </a:rPr>
              <a:t>Diffuse in a room to purify the air or to change mood, emotion</a:t>
            </a:r>
          </a:p>
        </p:txBody>
      </p:sp>
      <p:sp>
        <p:nvSpPr>
          <p:cNvPr id="11" name="TextBox 12"/>
          <p:cNvSpPr txBox="1">
            <a:spLocks noChangeArrowheads="1"/>
          </p:cNvSpPr>
          <p:nvPr/>
        </p:nvSpPr>
        <p:spPr bwMode="auto">
          <a:xfrm>
            <a:off x="-7257" y="4343400"/>
            <a:ext cx="2533765" cy="1210873"/>
          </a:xfrm>
          <a:prstGeom prst="rect">
            <a:avLst/>
          </a:prstGeom>
          <a:noFill/>
          <a:ln w="9525">
            <a:noFill/>
            <a:miter lim="800000"/>
            <a:headEnd/>
            <a:tailEnd/>
          </a:ln>
        </p:spPr>
        <p:txBody>
          <a:bodyPr wrap="square" lIns="101882" tIns="50941" rIns="101882" bIns="50941">
            <a:spAutoFit/>
          </a:bodyPr>
          <a:lstStyle/>
          <a:p>
            <a:pPr algn="ctr">
              <a:buClr>
                <a:srgbClr val="7030A0"/>
              </a:buClr>
              <a:buSzPct val="75000"/>
            </a:pPr>
            <a:r>
              <a:rPr lang="en-US" sz="2400" dirty="0">
                <a:solidFill>
                  <a:srgbClr val="7030A0"/>
                </a:solidFill>
                <a:latin typeface="Franklin Gothic Book" pitchFamily="34" charset="0"/>
              </a:rPr>
              <a:t>Apply directly to skin for targeted support</a:t>
            </a:r>
          </a:p>
        </p:txBody>
      </p:sp>
      <p:sp>
        <p:nvSpPr>
          <p:cNvPr id="12" name="TextBox 12"/>
          <p:cNvSpPr txBox="1">
            <a:spLocks noChangeArrowheads="1"/>
          </p:cNvSpPr>
          <p:nvPr/>
        </p:nvSpPr>
        <p:spPr bwMode="auto">
          <a:xfrm>
            <a:off x="6019800" y="4343400"/>
            <a:ext cx="2708564" cy="1580204"/>
          </a:xfrm>
          <a:prstGeom prst="rect">
            <a:avLst/>
          </a:prstGeom>
          <a:noFill/>
          <a:ln w="9525">
            <a:noFill/>
            <a:miter lim="800000"/>
            <a:headEnd/>
            <a:tailEnd/>
          </a:ln>
        </p:spPr>
        <p:txBody>
          <a:bodyPr wrap="square" lIns="101882" tIns="50941" rIns="101882" bIns="50941">
            <a:spAutoFit/>
          </a:bodyPr>
          <a:lstStyle/>
          <a:p>
            <a:pPr algn="ctr">
              <a:buClr>
                <a:srgbClr val="7030A0"/>
              </a:buClr>
              <a:buSzPct val="75000"/>
            </a:pPr>
            <a:r>
              <a:rPr lang="en-US" sz="2400" dirty="0">
                <a:solidFill>
                  <a:srgbClr val="7030A0"/>
                </a:solidFill>
                <a:latin typeface="Franklin Gothic Book" pitchFamily="34" charset="0"/>
              </a:rPr>
              <a:t>Consume as dietary supplement for targeted wellness</a:t>
            </a:r>
          </a:p>
        </p:txBody>
      </p:sp>
      <p:cxnSp>
        <p:nvCxnSpPr>
          <p:cNvPr id="17" name="Straight Connector 16"/>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Three Ways to Use Essential Oils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Tree>
    <p:extLst>
      <p:ext uri="{BB962C8B-B14F-4D97-AF65-F5344CB8AC3E}">
        <p14:creationId xmlns:p14="http://schemas.microsoft.com/office/powerpoint/2010/main" val="26234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6" y="1066800"/>
            <a:ext cx="3914774" cy="1370861"/>
          </a:xfrm>
          <a:prstGeom prst="rect">
            <a:avLst/>
          </a:prstGeom>
        </p:spPr>
      </p:pic>
      <p:cxnSp>
        <p:nvCxnSpPr>
          <p:cNvPr id="17" name="Straight Connector 16"/>
          <p:cNvCxnSpPr/>
          <p:nvPr/>
        </p:nvCxnSpPr>
        <p:spPr>
          <a:xfrm>
            <a:off x="491836" y="913000"/>
            <a:ext cx="8201891" cy="1400"/>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 y="304800"/>
            <a:ext cx="7810500" cy="646331"/>
          </a:xfrm>
          <a:prstGeom prst="rect">
            <a:avLst/>
          </a:prstGeom>
          <a:noFill/>
        </p:spPr>
        <p:txBody>
          <a:bodyPr wrap="square" rtlCol="0">
            <a:spAutoFit/>
          </a:bodyPr>
          <a:lstStyle/>
          <a:p>
            <a:pPr algn="ctr"/>
            <a:r>
              <a:rPr lang="en-US" sz="3600" dirty="0">
                <a:solidFill>
                  <a:srgbClr val="2F5897"/>
                </a:solidFill>
                <a:effectLst>
                  <a:outerShdw blurRad="38100" dist="38100" dir="2700000" algn="tl">
                    <a:srgbClr val="000000">
                      <a:alpha val="43137"/>
                    </a:srgbClr>
                  </a:outerShdw>
                </a:effectLst>
                <a:latin typeface="Franklin Gothic Book" panose="020B0503020102020204" pitchFamily="34" charset="0"/>
              </a:rPr>
              <a:t>Three Ways to Use Essential Oils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
        <p:nvSpPr>
          <p:cNvPr id="2" name="Rectangle 1"/>
          <p:cNvSpPr/>
          <p:nvPr/>
        </p:nvSpPr>
        <p:spPr>
          <a:xfrm>
            <a:off x="1752601" y="2545646"/>
            <a:ext cx="6941126" cy="2585323"/>
          </a:xfrm>
          <a:prstGeom prst="rect">
            <a:avLst/>
          </a:prstGeom>
        </p:spPr>
        <p:txBody>
          <a:bodyPr wrap="square">
            <a:spAutoFit/>
          </a:bodyPr>
          <a:lstStyle/>
          <a:p>
            <a:r>
              <a:rPr lang="en-US" dirty="0">
                <a:latin typeface="Franklin Gothic Book" panose="020B0503020102020204" pitchFamily="34" charset="0"/>
              </a:rPr>
              <a:t>Internal Usage</a:t>
            </a:r>
          </a:p>
          <a:p>
            <a:pPr marL="285750" indent="-285750">
              <a:buFont typeface="Arial" panose="020B0604020202020204" pitchFamily="34" charset="0"/>
              <a:buChar char="•"/>
            </a:pPr>
            <a:r>
              <a:rPr lang="en-US" dirty="0">
                <a:latin typeface="Franklin Gothic Book" panose="020B0503020102020204" pitchFamily="34" charset="0"/>
                <a:hlinkClick r:id="rId5"/>
              </a:rPr>
              <a:t>Dr. Hill</a:t>
            </a:r>
            <a:r>
              <a:rPr lang="en-US" dirty="0">
                <a:latin typeface="Franklin Gothic Book" panose="020B0503020102020204" pitchFamily="34" charset="0"/>
              </a:rPr>
              <a:t>:  </a:t>
            </a:r>
          </a:p>
          <a:p>
            <a:pPr marL="285750" indent="-285750">
              <a:buFont typeface="Arial" panose="020B0604020202020204" pitchFamily="34" charset="0"/>
              <a:buChar char="•"/>
            </a:pPr>
            <a:r>
              <a:rPr lang="en-US" dirty="0">
                <a:latin typeface="Franklin Gothic Book" panose="020B0503020102020204" pitchFamily="34" charset="0"/>
                <a:hlinkClick r:id="rId6"/>
              </a:rPr>
              <a:t>Dr. Yorgason</a:t>
            </a:r>
            <a:r>
              <a:rPr lang="en-US" dirty="0">
                <a:latin typeface="Franklin Gothic Book" panose="020B0503020102020204" pitchFamily="34" charset="0"/>
              </a:rPr>
              <a:t>: Safe to Ingest!</a:t>
            </a:r>
          </a:p>
          <a:p>
            <a:pPr marL="285750" indent="-285750">
              <a:buFont typeface="Arial" panose="020B0604020202020204" pitchFamily="34" charset="0"/>
              <a:buChar char="•"/>
            </a:pPr>
            <a:r>
              <a:rPr lang="en-US" dirty="0">
                <a:latin typeface="Franklin Gothic Book" panose="020B0503020102020204" pitchFamily="34" charset="0"/>
                <a:hlinkClick r:id="rId7"/>
              </a:rPr>
              <a:t>Tips on Taking Oils Internally</a:t>
            </a: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hlinkClick r:id="rId8"/>
              </a:rPr>
              <a:t>8 Reasons to Use Oils Internally</a:t>
            </a:r>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dirty="0">
                <a:latin typeface="Franklin Gothic Book" panose="020B0503020102020204" pitchFamily="34" charset="0"/>
              </a:rPr>
              <a:t>Topical Usage</a:t>
            </a:r>
          </a:p>
          <a:p>
            <a:pPr marL="285750" indent="-285750">
              <a:buFont typeface="Arial" panose="020B0604020202020204" pitchFamily="34" charset="0"/>
              <a:buChar char="•"/>
            </a:pPr>
            <a:r>
              <a:rPr lang="en-US" u="sng" dirty="0">
                <a:latin typeface="Franklin Gothic Book" panose="020B0503020102020204" pitchFamily="34" charset="0"/>
                <a:hlinkClick r:id="rId9"/>
              </a:rPr>
              <a:t>https://doterra.com/US/en/brochures-magazines-living-spring-2015-topical-use-of-essential-oils</a:t>
            </a:r>
            <a:endParaRPr lang="en-US" dirty="0">
              <a:latin typeface="Franklin Gothic Book" panose="020B0503020102020204" pitchFamily="34" charset="0"/>
            </a:endParaRPr>
          </a:p>
        </p:txBody>
      </p:sp>
    </p:spTree>
    <p:extLst>
      <p:ext uri="{BB962C8B-B14F-4D97-AF65-F5344CB8AC3E}">
        <p14:creationId xmlns:p14="http://schemas.microsoft.com/office/powerpoint/2010/main" val="279762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thetreatmentherbs.com/wp-content/uploads/2014/10/fotolia_42543783_subscription_monthly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7214" y="4800600"/>
            <a:ext cx="2286830" cy="18297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eppermint_15ml.jpg"/>
          <p:cNvPicPr>
            <a:picLocks noChangeAspect="1"/>
          </p:cNvPicPr>
          <p:nvPr/>
        </p:nvPicPr>
        <p:blipFill>
          <a:blip r:embed="rId4"/>
          <a:stretch>
            <a:fillRect/>
          </a:stretch>
        </p:blipFill>
        <p:spPr>
          <a:xfrm>
            <a:off x="2342568" y="3992898"/>
            <a:ext cx="2153232" cy="2870978"/>
          </a:xfrm>
          <a:prstGeom prst="rect">
            <a:avLst/>
          </a:prstGeom>
        </p:spPr>
      </p:pic>
      <p:pic>
        <p:nvPicPr>
          <p:cNvPr id="12" name="Picture 11" descr="Screen shot 2014-10-11 at 7.23.26 AM.png"/>
          <p:cNvPicPr>
            <a:picLocks noChangeAspect="1"/>
          </p:cNvPicPr>
          <p:nvPr/>
        </p:nvPicPr>
        <p:blipFill>
          <a:blip r:embed="rId5"/>
          <a:stretch>
            <a:fillRect/>
          </a:stretch>
        </p:blipFill>
        <p:spPr>
          <a:xfrm>
            <a:off x="0" y="1"/>
            <a:ext cx="9144000" cy="1961636"/>
          </a:xfrm>
          <a:prstGeom prst="rect">
            <a:avLst/>
          </a:prstGeom>
        </p:spPr>
      </p:pic>
      <p:sp>
        <p:nvSpPr>
          <p:cNvPr id="13315" name="TextBox 12"/>
          <p:cNvSpPr txBox="1">
            <a:spLocks noChangeArrowheads="1"/>
          </p:cNvSpPr>
          <p:nvPr/>
        </p:nvSpPr>
        <p:spPr bwMode="auto">
          <a:xfrm>
            <a:off x="0" y="327540"/>
            <a:ext cx="9144000" cy="923299"/>
          </a:xfrm>
          <a:prstGeom prst="rect">
            <a:avLst/>
          </a:prstGeom>
          <a:solidFill>
            <a:schemeClr val="tx1">
              <a:alpha val="66000"/>
            </a:schemeClr>
          </a:solidFill>
          <a:ln w="9525">
            <a:noFill/>
            <a:miter lim="800000"/>
            <a:headEnd/>
            <a:tailEnd/>
          </a:ln>
        </p:spPr>
        <p:txBody>
          <a:bodyPr wrap="square" lIns="91412" tIns="45705" rIns="91412" bIns="45705">
            <a:spAutoFit/>
          </a:bodyPr>
          <a:lstStyle/>
          <a:p>
            <a:pPr algn="ctr" defTabSz="457113"/>
            <a:r>
              <a:rPr lang="en-US" sz="5400" dirty="0">
                <a:solidFill>
                  <a:prstClr val="white"/>
                </a:solidFill>
                <a:latin typeface="Century Gothic"/>
                <a:cs typeface="Century Gothic"/>
              </a:rPr>
              <a:t>Peppermint</a:t>
            </a:r>
            <a:r>
              <a:rPr lang="en-US" sz="4500" dirty="0">
                <a:solidFill>
                  <a:prstClr val="white"/>
                </a:solidFill>
                <a:latin typeface="Century Gothic"/>
                <a:cs typeface="Century Gothic"/>
              </a:rPr>
              <a:t> - I</a:t>
            </a:r>
            <a:r>
              <a:rPr lang="en-US" sz="3100" dirty="0">
                <a:solidFill>
                  <a:prstClr val="white"/>
                </a:solidFill>
                <a:latin typeface="Century Gothic"/>
                <a:cs typeface="Century Gothic"/>
              </a:rPr>
              <a:t>nvigorating</a:t>
            </a:r>
          </a:p>
        </p:txBody>
      </p:sp>
      <p:sp>
        <p:nvSpPr>
          <p:cNvPr id="10" name="TextBox 12"/>
          <p:cNvSpPr txBox="1">
            <a:spLocks noChangeArrowheads="1"/>
          </p:cNvSpPr>
          <p:nvPr/>
        </p:nvSpPr>
        <p:spPr bwMode="auto">
          <a:xfrm>
            <a:off x="415638" y="1080798"/>
            <a:ext cx="8257885" cy="1292631"/>
          </a:xfrm>
          <a:prstGeom prst="rect">
            <a:avLst/>
          </a:prstGeom>
          <a:noFill/>
          <a:ln w="9525">
            <a:noFill/>
            <a:miter lim="800000"/>
            <a:headEnd/>
            <a:tailEnd/>
          </a:ln>
        </p:spPr>
        <p:txBody>
          <a:bodyPr lIns="91412" tIns="45705" rIns="91412" bIns="45705">
            <a:spAutoFit/>
          </a:bodyPr>
          <a:lstStyle/>
          <a:p>
            <a:pPr marL="254959" indent="-254959" defTabSz="457113">
              <a:buClr>
                <a:srgbClr val="FF0000"/>
              </a:buClr>
              <a:buSzPct val="100000"/>
              <a:buFont typeface="Franklin Gothic Medium" pitchFamily="34" charset="0"/>
              <a:buChar char="+"/>
              <a:defRPr/>
            </a:pPr>
            <a:endParaRPr lang="en-US" sz="2900" dirty="0">
              <a:solidFill>
                <a:prstClr val="black"/>
              </a:solidFill>
              <a:latin typeface="Franklin Gothic Book" pitchFamily="34" charset="0"/>
            </a:endParaRPr>
          </a:p>
          <a:p>
            <a:pPr defTabSz="457113">
              <a:buFont typeface="Wingdings" pitchFamily="2" charset="2"/>
              <a:buChar char="S"/>
              <a:defRPr/>
            </a:pPr>
            <a:endParaRPr lang="en-US" sz="4900" dirty="0">
              <a:solidFill>
                <a:prstClr val="black"/>
              </a:solidFill>
              <a:latin typeface="Franklin Gothic Medium" pitchFamily="34" charset="0"/>
            </a:endParaRPr>
          </a:p>
        </p:txBody>
      </p:sp>
      <p:sp>
        <p:nvSpPr>
          <p:cNvPr id="16" name="Shape 176"/>
          <p:cNvSpPr/>
          <p:nvPr/>
        </p:nvSpPr>
        <p:spPr>
          <a:xfrm>
            <a:off x="2209677" y="1879400"/>
            <a:ext cx="1863443" cy="461665"/>
          </a:xfrm>
          <a:prstGeom prst="rect">
            <a:avLst/>
          </a:prstGeom>
          <a:ln w="12700">
            <a:miter lim="400000"/>
          </a:ln>
          <a:extLst>
            <a:ext uri="{C572A759-6A51-4108-AA02-DFA0A04FC94B}">
              <ma14:wrappingTextBoxFlag xmlns:ma14="http://schemas.microsoft.com/office/mac/drawingml/2011/main" xmlns="" val="1"/>
            </a:ext>
          </a:extLst>
        </p:spPr>
        <p:txBody>
          <a:bodyPr lIns="17145" rIns="17145">
            <a:spAutoFit/>
          </a:bodyPr>
          <a:lstStyle>
            <a:lvl1pPr defTabSz="914400">
              <a:defRPr sz="5500" b="1">
                <a:latin typeface="Arial Narrow"/>
                <a:ea typeface="Arial Narrow"/>
                <a:cs typeface="Arial Narrow"/>
                <a:sym typeface="Arial Narrow"/>
              </a:defRPr>
            </a:lvl1pPr>
          </a:lstStyle>
          <a:p>
            <a:pPr algn="ctr">
              <a:defRPr sz="1800" b="0"/>
            </a:pPr>
            <a:r>
              <a:rPr sz="2400" b="0" kern="0">
                <a:solidFill>
                  <a:sysClr val="windowText" lastClr="000000"/>
                </a:solidFill>
                <a:latin typeface="Franklin Gothic Book" panose="020B0503020102020204" pitchFamily="34" charset="0"/>
              </a:rPr>
              <a:t>Daily Use</a:t>
            </a:r>
          </a:p>
        </p:txBody>
      </p:sp>
      <p:sp>
        <p:nvSpPr>
          <p:cNvPr id="17" name="Shape 177"/>
          <p:cNvSpPr/>
          <p:nvPr/>
        </p:nvSpPr>
        <p:spPr>
          <a:xfrm>
            <a:off x="4114800" y="1879400"/>
            <a:ext cx="2790902" cy="461665"/>
          </a:xfrm>
          <a:prstGeom prst="rect">
            <a:avLst/>
          </a:prstGeom>
          <a:ln w="12700">
            <a:miter lim="400000"/>
          </a:ln>
          <a:extLst>
            <a:ext uri="{C572A759-6A51-4108-AA02-DFA0A04FC94B}">
              <ma14:wrappingTextBoxFlag xmlns:ma14="http://schemas.microsoft.com/office/mac/drawingml/2011/main" xmlns="" val="1"/>
            </a:ext>
          </a:extLst>
        </p:spPr>
        <p:txBody>
          <a:bodyPr wrap="square" lIns="17145" rIns="17145">
            <a:spAutoFit/>
          </a:bodyPr>
          <a:lstStyle>
            <a:lvl1pPr defTabSz="914400">
              <a:defRPr sz="5500" b="1">
                <a:latin typeface="Arial Narrow"/>
                <a:ea typeface="Arial Narrow"/>
                <a:cs typeface="Arial Narrow"/>
                <a:sym typeface="Arial Narrow"/>
              </a:defRPr>
            </a:lvl1pPr>
          </a:lstStyle>
          <a:p>
            <a:pPr algn="ctr">
              <a:defRPr sz="1800" b="0"/>
            </a:pPr>
            <a:r>
              <a:rPr sz="2400" b="0" kern="0" dirty="0">
                <a:solidFill>
                  <a:sysClr val="windowText" lastClr="000000"/>
                </a:solidFill>
                <a:latin typeface="Franklin Gothic Book" panose="020B0503020102020204" pitchFamily="34" charset="0"/>
              </a:rPr>
              <a:t>Wellness </a:t>
            </a:r>
            <a:r>
              <a:rPr lang="en-US" sz="2400" b="0" kern="0" dirty="0">
                <a:solidFill>
                  <a:sysClr val="windowText" lastClr="000000"/>
                </a:solidFill>
                <a:latin typeface="Franklin Gothic Book" panose="020B0503020102020204" pitchFamily="34" charset="0"/>
              </a:rPr>
              <a:t>S</a:t>
            </a:r>
            <a:r>
              <a:rPr sz="2400" b="0" kern="0" dirty="0">
                <a:solidFill>
                  <a:sysClr val="windowText" lastClr="000000"/>
                </a:solidFill>
                <a:latin typeface="Franklin Gothic Book" panose="020B0503020102020204" pitchFamily="34" charset="0"/>
              </a:rPr>
              <a:t>upport</a:t>
            </a:r>
          </a:p>
        </p:txBody>
      </p:sp>
      <p:sp>
        <p:nvSpPr>
          <p:cNvPr id="18" name="Shape 178"/>
          <p:cNvSpPr/>
          <p:nvPr/>
        </p:nvSpPr>
        <p:spPr>
          <a:xfrm>
            <a:off x="4263652" y="1921117"/>
            <a:ext cx="1" cy="123175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kern="0">
              <a:solidFill>
                <a:sysClr val="windowText" lastClr="000000"/>
              </a:solidFill>
              <a:ea typeface="Helvetica"/>
              <a:cs typeface="Helvetica"/>
              <a:sym typeface="Helvetica"/>
            </a:endParaRPr>
          </a:p>
        </p:txBody>
      </p:sp>
      <p:sp>
        <p:nvSpPr>
          <p:cNvPr id="20" name="Shape 179"/>
          <p:cNvSpPr/>
          <p:nvPr/>
        </p:nvSpPr>
        <p:spPr>
          <a:xfrm>
            <a:off x="2297206" y="2319538"/>
            <a:ext cx="3932892" cy="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sz="2400" kern="0">
              <a:solidFill>
                <a:sysClr val="windowText" lastClr="000000"/>
              </a:solidFill>
              <a:ea typeface="Helvetica"/>
              <a:cs typeface="Helvetica"/>
              <a:sym typeface="Helvetica"/>
            </a:endParaRPr>
          </a:p>
        </p:txBody>
      </p:sp>
      <p:sp>
        <p:nvSpPr>
          <p:cNvPr id="21" name="Shape 180"/>
          <p:cNvSpPr/>
          <p:nvPr/>
        </p:nvSpPr>
        <p:spPr>
          <a:xfrm>
            <a:off x="609601" y="2425347"/>
            <a:ext cx="3663622" cy="1515633"/>
          </a:xfrm>
          <a:prstGeom prst="rect">
            <a:avLst/>
          </a:prstGeom>
          <a:ln w="12700">
            <a:miter lim="400000"/>
          </a:ln>
          <a:extLst>
            <a:ext uri="{C572A759-6A51-4108-AA02-DFA0A04FC94B}">
              <ma14:wrappingTextBoxFlag xmlns:ma14="http://schemas.microsoft.com/office/mac/drawingml/2011/main" xmlns="" val="1"/>
            </a:ext>
          </a:extLst>
        </p:spPr>
        <p:txBody>
          <a:bodyPr lIns="17145" rIns="17145">
            <a:normAutofit lnSpcReduction="10000"/>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Promotes digestive health</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Promotes healthy respiratory function and clear breathing</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Rub on temples after you wake up for a morning energy boost.</a:t>
            </a:r>
          </a:p>
          <a:p>
            <a:pPr marL="128588" indent="-128588" defTabSz="342900">
              <a:spcBef>
                <a:spcPts val="263"/>
              </a:spcBef>
              <a:buSzPct val="100000"/>
              <a:buFont typeface="Arial"/>
              <a:buChar char="•"/>
              <a:defRPr sz="1800"/>
            </a:pPr>
            <a:endParaRPr kern="0" dirty="0">
              <a:solidFill>
                <a:sysClr val="windowText" lastClr="000000"/>
              </a:solidFill>
              <a:latin typeface="Franklin Gothic Book" panose="020B0503020102020204" pitchFamily="34" charset="0"/>
              <a:ea typeface="Arial Narrow"/>
              <a:cs typeface="Arial Narrow"/>
              <a:sym typeface="Arial Narrow"/>
            </a:endParaRPr>
          </a:p>
        </p:txBody>
      </p:sp>
      <p:sp>
        <p:nvSpPr>
          <p:cNvPr id="22" name="Shape 182"/>
          <p:cNvSpPr/>
          <p:nvPr/>
        </p:nvSpPr>
        <p:spPr>
          <a:xfrm>
            <a:off x="4572000" y="2382170"/>
            <a:ext cx="4101523" cy="2418430"/>
          </a:xfrm>
          <a:prstGeom prst="rect">
            <a:avLst/>
          </a:prstGeom>
          <a:ln w="12700">
            <a:miter lim="400000"/>
          </a:ln>
          <a:extLst>
            <a:ext uri="{C572A759-6A51-4108-AA02-DFA0A04FC94B}">
              <ma14:wrappingTextBoxFlag xmlns:ma14="http://schemas.microsoft.com/office/mac/drawingml/2011/main" xmlns="" val="1"/>
            </a:ext>
          </a:extLst>
        </p:spPr>
        <p:txBody>
          <a:bodyPr lIns="17145" rIns="17145">
            <a:noAutofit/>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Diffuse when feeling fatigued or low on energy</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Helps reduce bloating, gas and occasional indigestion</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Add to cold water compress or foot bath to cool off when overheated.</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Apply topically to relieve feelings of tension</a:t>
            </a:r>
            <a:endParaRPr kern="0" dirty="0">
              <a:solidFill>
                <a:sysClr val="windowText" lastClr="000000"/>
              </a:solidFill>
              <a:latin typeface="Franklin Gothic Book" panose="020B0503020102020204" pitchFamily="34" charset="0"/>
              <a:ea typeface="Arial Narrow"/>
              <a:cs typeface="Arial Narrow"/>
              <a:sym typeface="Arial Narrow"/>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Tree>
    <p:extLst>
      <p:ext uri="{BB962C8B-B14F-4D97-AF65-F5344CB8AC3E}">
        <p14:creationId xmlns:p14="http://schemas.microsoft.com/office/powerpoint/2010/main" val="172484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althybenefits.info/wp-content/uploads/2014/01/Lemon_O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102" y="3950276"/>
            <a:ext cx="2907724" cy="2907724"/>
          </a:xfrm>
          <a:prstGeom prst="rect">
            <a:avLst/>
          </a:prstGeom>
          <a:noFill/>
          <a:extLst>
            <a:ext uri="{909E8E84-426E-40DD-AFC4-6F175D3DCCD1}">
              <a14:hiddenFill xmlns:a14="http://schemas.microsoft.com/office/drawing/2010/main">
                <a:solidFill>
                  <a:srgbClr val="FFFFFF"/>
                </a:solidFill>
              </a14:hiddenFill>
            </a:ext>
          </a:extLst>
        </p:spPr>
      </p:pic>
      <p:sp>
        <p:nvSpPr>
          <p:cNvPr id="122" name="Shape 122"/>
          <p:cNvSpPr/>
          <p:nvPr/>
        </p:nvSpPr>
        <p:spPr>
          <a:xfrm>
            <a:off x="2362077" y="2040522"/>
            <a:ext cx="1863443" cy="461665"/>
          </a:xfrm>
          <a:prstGeom prst="rect">
            <a:avLst/>
          </a:prstGeom>
          <a:ln w="12700">
            <a:miter lim="400000"/>
          </a:ln>
          <a:extLst>
            <a:ext uri="{C572A759-6A51-4108-AA02-DFA0A04FC94B}">
              <ma14:wrappingTextBoxFlag xmlns="" xmlns:ma14="http://schemas.microsoft.com/office/mac/drawingml/2011/main" val="1"/>
            </a:ext>
          </a:extLst>
        </p:spPr>
        <p:txBody>
          <a:bodyPr lIns="17145" rIns="17145">
            <a:spAutoFit/>
          </a:bodyPr>
          <a:lstStyle>
            <a:lvl1pPr defTabSz="914400">
              <a:defRPr sz="5500" b="1">
                <a:latin typeface="Arial Narrow"/>
                <a:ea typeface="Arial Narrow"/>
                <a:cs typeface="Arial Narrow"/>
                <a:sym typeface="Arial Narrow"/>
              </a:defRPr>
            </a:lvl1pPr>
          </a:lstStyle>
          <a:p>
            <a:pPr algn="ctr">
              <a:defRPr sz="1800" b="0"/>
            </a:pPr>
            <a:r>
              <a:rPr sz="2400" b="0" kern="0" dirty="0">
                <a:solidFill>
                  <a:sysClr val="windowText" lastClr="000000"/>
                </a:solidFill>
                <a:latin typeface="Franklin Gothic Book" panose="020B0503020102020204" pitchFamily="34" charset="0"/>
              </a:rPr>
              <a:t>Daily Use</a:t>
            </a:r>
          </a:p>
        </p:txBody>
      </p:sp>
      <p:sp>
        <p:nvSpPr>
          <p:cNvPr id="123" name="Shape 123"/>
          <p:cNvSpPr/>
          <p:nvPr/>
        </p:nvSpPr>
        <p:spPr>
          <a:xfrm>
            <a:off x="4524298" y="2040522"/>
            <a:ext cx="3019502" cy="461665"/>
          </a:xfrm>
          <a:prstGeom prst="rect">
            <a:avLst/>
          </a:prstGeom>
          <a:ln w="12700">
            <a:miter lim="400000"/>
          </a:ln>
          <a:extLst>
            <a:ext uri="{C572A759-6A51-4108-AA02-DFA0A04FC94B}">
              <ma14:wrappingTextBoxFlag xmlns="" xmlns:ma14="http://schemas.microsoft.com/office/mac/drawingml/2011/main" val="1"/>
            </a:ext>
          </a:extLst>
        </p:spPr>
        <p:txBody>
          <a:bodyPr wrap="square" lIns="17145" rIns="17145">
            <a:spAutoFit/>
          </a:bodyPr>
          <a:lstStyle>
            <a:lvl1pPr defTabSz="914400">
              <a:defRPr sz="5500" b="1">
                <a:latin typeface="Arial Narrow"/>
                <a:ea typeface="Arial Narrow"/>
                <a:cs typeface="Arial Narrow"/>
                <a:sym typeface="Arial Narrow"/>
              </a:defRPr>
            </a:lvl1pPr>
          </a:lstStyle>
          <a:p>
            <a:pPr algn="ctr">
              <a:defRPr sz="1800" b="0"/>
            </a:pPr>
            <a:r>
              <a:rPr sz="2400" b="0" kern="0" dirty="0">
                <a:solidFill>
                  <a:sysClr val="windowText" lastClr="000000"/>
                </a:solidFill>
                <a:latin typeface="Franklin Gothic Book" panose="020B0503020102020204" pitchFamily="34" charset="0"/>
              </a:rPr>
              <a:t>Wellness Support</a:t>
            </a:r>
          </a:p>
        </p:txBody>
      </p:sp>
      <p:sp>
        <p:nvSpPr>
          <p:cNvPr id="124" name="Shape 124"/>
          <p:cNvSpPr/>
          <p:nvPr/>
        </p:nvSpPr>
        <p:spPr>
          <a:xfrm>
            <a:off x="4416052" y="2082239"/>
            <a:ext cx="1" cy="123175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sz="450" kern="0">
              <a:solidFill>
                <a:sysClr val="windowText" lastClr="000000"/>
              </a:solidFill>
              <a:ea typeface="Helvetica"/>
              <a:cs typeface="Helvetica"/>
              <a:sym typeface="Helvetica"/>
            </a:endParaRPr>
          </a:p>
        </p:txBody>
      </p:sp>
      <p:sp>
        <p:nvSpPr>
          <p:cNvPr id="125" name="Shape 125"/>
          <p:cNvSpPr/>
          <p:nvPr/>
        </p:nvSpPr>
        <p:spPr>
          <a:xfrm>
            <a:off x="2449606" y="2480660"/>
            <a:ext cx="3932892" cy="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sz="2400" kern="0">
              <a:solidFill>
                <a:sysClr val="windowText" lastClr="000000"/>
              </a:solidFill>
              <a:ea typeface="Helvetica"/>
              <a:cs typeface="Helvetica"/>
              <a:sym typeface="Helvetica"/>
            </a:endParaRPr>
          </a:p>
        </p:txBody>
      </p:sp>
      <p:sp>
        <p:nvSpPr>
          <p:cNvPr id="126" name="Shape 126"/>
          <p:cNvSpPr/>
          <p:nvPr/>
        </p:nvSpPr>
        <p:spPr>
          <a:xfrm>
            <a:off x="1036468" y="2586469"/>
            <a:ext cx="3160354" cy="1145397"/>
          </a:xfrm>
          <a:prstGeom prst="rect">
            <a:avLst/>
          </a:prstGeom>
          <a:ln w="12700">
            <a:miter lim="400000"/>
          </a:ln>
          <a:extLst>
            <a:ext uri="{C572A759-6A51-4108-AA02-DFA0A04FC94B}">
              <ma14:wrappingTextBoxFlag xmlns="" xmlns:ma14="http://schemas.microsoft.com/office/mac/drawingml/2011/main" val="1"/>
            </a:ext>
          </a:extLst>
        </p:spPr>
        <p:txBody>
          <a:bodyPr lIns="17145" rIns="17145">
            <a:normAutofit lnSpcReduction="10000"/>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Cleanses and purifies the air and surfaces</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Diffuse to promote a positive mood and cognitive ability</a:t>
            </a:r>
          </a:p>
          <a:p>
            <a:pPr marL="128588" indent="-128588" defTabSz="342900">
              <a:spcBef>
                <a:spcPts val="263"/>
              </a:spcBef>
              <a:buSzPct val="100000"/>
              <a:buFont typeface="Arial"/>
              <a:buChar char="•"/>
              <a:defRPr sz="1800"/>
            </a:pPr>
            <a:endParaRPr lang="en-US" kern="0" dirty="0">
              <a:solidFill>
                <a:sysClr val="windowText" lastClr="000000"/>
              </a:solidFill>
              <a:latin typeface="Franklin Gothic Book" panose="020B0503020102020204" pitchFamily="34" charset="0"/>
              <a:ea typeface="Arial Narrow"/>
              <a:cs typeface="Arial Narrow"/>
              <a:sym typeface="Arial Narrow"/>
            </a:endParaRPr>
          </a:p>
          <a:p>
            <a:pPr marL="128588" indent="-128588" defTabSz="342900">
              <a:spcBef>
                <a:spcPts val="263"/>
              </a:spcBef>
              <a:buSzPct val="100000"/>
              <a:buFont typeface="Arial"/>
              <a:buChar char="•"/>
              <a:defRPr sz="1800"/>
            </a:pPr>
            <a:endParaRPr lang="en-US" kern="0" dirty="0">
              <a:solidFill>
                <a:sysClr val="windowText" lastClr="000000"/>
              </a:solidFill>
              <a:latin typeface="Franklin Gothic Book" panose="020B0503020102020204" pitchFamily="34" charset="0"/>
              <a:ea typeface="Arial Narrow"/>
              <a:cs typeface="Arial Narrow"/>
              <a:sym typeface="Arial Narrow"/>
            </a:endParaRPr>
          </a:p>
          <a:p>
            <a:pPr marL="128588" indent="-128588" defTabSz="342900">
              <a:spcBef>
                <a:spcPts val="263"/>
              </a:spcBef>
              <a:buSzPct val="100000"/>
              <a:buFont typeface="Arial"/>
              <a:buChar char="•"/>
              <a:defRPr sz="1800"/>
            </a:pPr>
            <a:endParaRPr kern="0" dirty="0">
              <a:solidFill>
                <a:sysClr val="windowText" lastClr="000000"/>
              </a:solidFill>
              <a:latin typeface="Franklin Gothic Book" panose="020B0503020102020204" pitchFamily="34" charset="0"/>
              <a:ea typeface="Arial Narrow"/>
              <a:cs typeface="Arial Narrow"/>
              <a:sym typeface="Arial Narrow"/>
            </a:endParaRPr>
          </a:p>
        </p:txBody>
      </p:sp>
      <p:sp>
        <p:nvSpPr>
          <p:cNvPr id="128" name="Shape 128"/>
          <p:cNvSpPr/>
          <p:nvPr/>
        </p:nvSpPr>
        <p:spPr>
          <a:xfrm>
            <a:off x="4724400" y="2543292"/>
            <a:ext cx="3381299" cy="1231751"/>
          </a:xfrm>
          <a:prstGeom prst="rect">
            <a:avLst/>
          </a:prstGeom>
          <a:ln w="12700">
            <a:miter lim="400000"/>
          </a:ln>
          <a:extLst>
            <a:ext uri="{C572A759-6A51-4108-AA02-DFA0A04FC94B}">
              <ma14:wrappingTextBoxFlag xmlns="" xmlns:ma14="http://schemas.microsoft.com/office/mac/drawingml/2011/main" val="1"/>
            </a:ext>
          </a:extLst>
        </p:spPr>
        <p:txBody>
          <a:bodyPr lIns="17145" rIns="17145">
            <a:noAutofit/>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Supports healthy respiratory function</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Take internally to assist with seasonal respiratory discomfort</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Naturally cleanses the body and aids in digestion</a:t>
            </a:r>
          </a:p>
          <a:p>
            <a:pPr marL="128588" indent="-128588" defTabSz="342900">
              <a:spcBef>
                <a:spcPts val="263"/>
              </a:spcBef>
              <a:buSzPct val="100000"/>
              <a:buFont typeface="Arial"/>
              <a:buChar char="•"/>
              <a:defRPr sz="1800"/>
            </a:pPr>
            <a:endParaRPr kern="0" dirty="0">
              <a:solidFill>
                <a:sysClr val="windowText" lastClr="000000"/>
              </a:solidFill>
              <a:latin typeface="Franklin Gothic Book" panose="020B0503020102020204" pitchFamily="34" charset="0"/>
              <a:ea typeface="Arial Narrow"/>
              <a:cs typeface="Arial Narrow"/>
              <a:sym typeface="Arial Narrow"/>
            </a:endParaRPr>
          </a:p>
        </p:txBody>
      </p:sp>
      <p:pic>
        <p:nvPicPr>
          <p:cNvPr id="1028" name="Picture 4" descr="http://www.doterratools.com/photos/15ml%20HighRes/Lemon_15m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89" r="19549"/>
          <a:stretch/>
        </p:blipFill>
        <p:spPr bwMode="auto">
          <a:xfrm rot="5400000">
            <a:off x="3454097" y="3530297"/>
            <a:ext cx="1645920" cy="34854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shot 2014-10-11 at 7.23.26 AM.png"/>
          <p:cNvPicPr>
            <a:picLocks noChangeAspect="1"/>
          </p:cNvPicPr>
          <p:nvPr/>
        </p:nvPicPr>
        <p:blipFill>
          <a:blip r:embed="rId5"/>
          <a:stretch>
            <a:fillRect/>
          </a:stretch>
        </p:blipFill>
        <p:spPr>
          <a:xfrm>
            <a:off x="0" y="1"/>
            <a:ext cx="9144000" cy="1961636"/>
          </a:xfrm>
          <a:prstGeom prst="rect">
            <a:avLst/>
          </a:prstGeom>
        </p:spPr>
      </p:pic>
      <p:sp>
        <p:nvSpPr>
          <p:cNvPr id="11" name="TextBox 12"/>
          <p:cNvSpPr txBox="1">
            <a:spLocks noChangeArrowheads="1"/>
          </p:cNvSpPr>
          <p:nvPr/>
        </p:nvSpPr>
        <p:spPr bwMode="auto">
          <a:xfrm>
            <a:off x="0" y="327540"/>
            <a:ext cx="9144000" cy="923299"/>
          </a:xfrm>
          <a:prstGeom prst="rect">
            <a:avLst/>
          </a:prstGeom>
          <a:solidFill>
            <a:schemeClr val="tx1">
              <a:alpha val="66000"/>
            </a:schemeClr>
          </a:solidFill>
          <a:ln w="9525">
            <a:noFill/>
            <a:miter lim="800000"/>
            <a:headEnd/>
            <a:tailEnd/>
          </a:ln>
        </p:spPr>
        <p:txBody>
          <a:bodyPr wrap="square" lIns="91412" tIns="45705" rIns="91412" bIns="45705">
            <a:spAutoFit/>
          </a:bodyPr>
          <a:lstStyle/>
          <a:p>
            <a:pPr algn="ctr" defTabSz="457113"/>
            <a:r>
              <a:rPr lang="en-US" sz="5400" dirty="0">
                <a:solidFill>
                  <a:prstClr val="white"/>
                </a:solidFill>
                <a:latin typeface="Century Gothic"/>
                <a:cs typeface="Century Gothic"/>
              </a:rPr>
              <a:t>Lemon </a:t>
            </a:r>
            <a:r>
              <a:rPr lang="en-US" sz="2000" dirty="0">
                <a:solidFill>
                  <a:prstClr val="white"/>
                </a:solidFill>
                <a:latin typeface="Century Gothic"/>
                <a:cs typeface="Century Gothic"/>
              </a:rPr>
              <a:t>ALL THINGS Cleansing</a:t>
            </a:r>
            <a:r>
              <a:rPr lang="en-US" sz="3100" dirty="0">
                <a:solidFill>
                  <a:prstClr val="white"/>
                </a:solidFill>
                <a:latin typeface="Century Gothic"/>
                <a:cs typeface="Century Gothic"/>
              </a:rPr>
              <a:t>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Tree>
    <p:extLst>
      <p:ext uri="{BB962C8B-B14F-4D97-AF65-F5344CB8AC3E}">
        <p14:creationId xmlns:p14="http://schemas.microsoft.com/office/powerpoint/2010/main" val="2758988064"/>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2726345" y="2008051"/>
            <a:ext cx="1863443" cy="461665"/>
          </a:xfrm>
          <a:prstGeom prst="rect">
            <a:avLst/>
          </a:prstGeom>
          <a:ln w="12700">
            <a:miter lim="400000"/>
          </a:ln>
          <a:extLst>
            <a:ext uri="{C572A759-6A51-4108-AA02-DFA0A04FC94B}">
              <ma14:wrappingTextBoxFlag xmlns:ma14="http://schemas.microsoft.com/office/mac/drawingml/2011/main" xmlns="" val="1"/>
            </a:ext>
          </a:extLst>
        </p:spPr>
        <p:txBody>
          <a:bodyPr lIns="17145" rIns="17145">
            <a:spAutoFit/>
          </a:bodyPr>
          <a:lstStyle>
            <a:lvl1pPr defTabSz="914400">
              <a:defRPr sz="5500" b="1">
                <a:latin typeface="Arial Narrow"/>
                <a:ea typeface="Arial Narrow"/>
                <a:cs typeface="Arial Narrow"/>
                <a:sym typeface="Arial Narrow"/>
              </a:defRPr>
            </a:lvl1pPr>
          </a:lstStyle>
          <a:p>
            <a:pPr algn="ctr">
              <a:defRPr sz="1800" b="0"/>
            </a:pPr>
            <a:r>
              <a:rPr sz="2400" b="0" kern="0" dirty="0">
                <a:solidFill>
                  <a:sysClr val="windowText" lastClr="000000"/>
                </a:solidFill>
                <a:latin typeface="Franklin Gothic Book" panose="020B0503020102020204" pitchFamily="34" charset="0"/>
              </a:rPr>
              <a:t>Daily Use</a:t>
            </a:r>
          </a:p>
        </p:txBody>
      </p:sp>
      <p:sp>
        <p:nvSpPr>
          <p:cNvPr id="135" name="Shape 135"/>
          <p:cNvSpPr/>
          <p:nvPr/>
        </p:nvSpPr>
        <p:spPr>
          <a:xfrm>
            <a:off x="4454119" y="2008051"/>
            <a:ext cx="2638502" cy="461665"/>
          </a:xfrm>
          <a:prstGeom prst="rect">
            <a:avLst/>
          </a:prstGeom>
          <a:ln w="12700">
            <a:miter lim="400000"/>
          </a:ln>
          <a:extLst>
            <a:ext uri="{C572A759-6A51-4108-AA02-DFA0A04FC94B}">
              <ma14:wrappingTextBoxFlag xmlns:ma14="http://schemas.microsoft.com/office/mac/drawingml/2011/main" xmlns="" val="1"/>
            </a:ext>
          </a:extLst>
        </p:spPr>
        <p:txBody>
          <a:bodyPr wrap="square" lIns="17145" rIns="17145">
            <a:spAutoFit/>
          </a:bodyPr>
          <a:lstStyle>
            <a:lvl1pPr defTabSz="914400">
              <a:defRPr sz="5500" b="1">
                <a:latin typeface="Arial Narrow"/>
                <a:ea typeface="Arial Narrow"/>
                <a:cs typeface="Arial Narrow"/>
                <a:sym typeface="Arial Narrow"/>
              </a:defRPr>
            </a:lvl1pPr>
          </a:lstStyle>
          <a:p>
            <a:pPr algn="ctr">
              <a:defRPr sz="1800" b="0"/>
            </a:pPr>
            <a:r>
              <a:rPr lang="en-US" sz="2400" b="0" kern="0" dirty="0">
                <a:solidFill>
                  <a:sysClr val="windowText" lastClr="000000"/>
                </a:solidFill>
                <a:latin typeface="Franklin Gothic Book" panose="020B0503020102020204" pitchFamily="34" charset="0"/>
              </a:rPr>
              <a:t>   </a:t>
            </a:r>
            <a:r>
              <a:rPr sz="2400" b="0" kern="0" dirty="0">
                <a:solidFill>
                  <a:sysClr val="windowText" lastClr="000000"/>
                </a:solidFill>
                <a:latin typeface="Franklin Gothic Book" panose="020B0503020102020204" pitchFamily="34" charset="0"/>
              </a:rPr>
              <a:t>Wellness Support</a:t>
            </a:r>
          </a:p>
        </p:txBody>
      </p:sp>
      <p:sp>
        <p:nvSpPr>
          <p:cNvPr id="136" name="Shape 136"/>
          <p:cNvSpPr/>
          <p:nvPr/>
        </p:nvSpPr>
        <p:spPr>
          <a:xfrm>
            <a:off x="4644651" y="2061129"/>
            <a:ext cx="1" cy="123175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kern="0">
              <a:solidFill>
                <a:sysClr val="windowText" lastClr="000000"/>
              </a:solidFill>
              <a:latin typeface="Calibri" panose="020F0502020204030204" pitchFamily="34" charset="0"/>
              <a:ea typeface="Helvetica"/>
              <a:cs typeface="Helvetica"/>
              <a:sym typeface="Helvetica"/>
            </a:endParaRPr>
          </a:p>
        </p:txBody>
      </p:sp>
      <p:sp>
        <p:nvSpPr>
          <p:cNvPr id="137" name="Shape 137"/>
          <p:cNvSpPr/>
          <p:nvPr/>
        </p:nvSpPr>
        <p:spPr>
          <a:xfrm>
            <a:off x="2678205" y="2459550"/>
            <a:ext cx="3932892" cy="1"/>
          </a:xfrm>
          <a:prstGeom prst="line">
            <a:avLst/>
          </a:prstGeom>
          <a:ln w="38100">
            <a:solidFill>
              <a:srgbClr val="8064A2"/>
            </a:solidFill>
          </a:ln>
          <a:effectLst>
            <a:outerShdw blurRad="38100" dist="23000" dir="5400000" rotWithShape="0">
              <a:srgbClr val="000000">
                <a:alpha val="35000"/>
              </a:srgbClr>
            </a:outerShdw>
          </a:effectLst>
        </p:spPr>
        <p:txBody>
          <a:bodyPr lIns="17145" rIns="17145"/>
          <a:lstStyle/>
          <a:p>
            <a:pPr defTabSz="171450">
              <a:defRPr sz="1200">
                <a:latin typeface="Helvetica"/>
                <a:ea typeface="Helvetica"/>
                <a:cs typeface="Helvetica"/>
                <a:sym typeface="Helvetica"/>
              </a:defRPr>
            </a:pPr>
            <a:endParaRPr sz="1600" kern="0">
              <a:solidFill>
                <a:sysClr val="windowText" lastClr="000000"/>
              </a:solidFill>
              <a:latin typeface="Calibri" panose="020F0502020204030204" pitchFamily="34" charset="0"/>
              <a:ea typeface="Helvetica"/>
              <a:cs typeface="Helvetica"/>
              <a:sym typeface="Helvetica"/>
            </a:endParaRPr>
          </a:p>
        </p:txBody>
      </p:sp>
      <p:sp>
        <p:nvSpPr>
          <p:cNvPr id="138" name="Shape 138"/>
          <p:cNvSpPr/>
          <p:nvPr/>
        </p:nvSpPr>
        <p:spPr>
          <a:xfrm>
            <a:off x="762000" y="2565359"/>
            <a:ext cx="3827788" cy="1145397"/>
          </a:xfrm>
          <a:prstGeom prst="rect">
            <a:avLst/>
          </a:prstGeom>
          <a:ln w="12700">
            <a:miter lim="400000"/>
          </a:ln>
          <a:extLst>
            <a:ext uri="{C572A759-6A51-4108-AA02-DFA0A04FC94B}">
              <ma14:wrappingTextBoxFlag xmlns:ma14="http://schemas.microsoft.com/office/mac/drawingml/2011/main" xmlns="" val="1"/>
            </a:ext>
          </a:extLst>
        </p:spPr>
        <p:txBody>
          <a:bodyPr lIns="17145" rIns="17145">
            <a:noAutofit/>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Widely used for its calming and relaxing qualities</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Reduces appearance of skin imperfections</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Add to bath water to soak away stress or apply to the temples and the back of the neck</a:t>
            </a:r>
          </a:p>
          <a:p>
            <a:pPr marL="128588" indent="-128588" defTabSz="342900">
              <a:spcBef>
                <a:spcPts val="263"/>
              </a:spcBef>
              <a:buSzPct val="100000"/>
              <a:buFont typeface="Arial"/>
              <a:buChar char="•"/>
              <a:defRPr sz="1800"/>
            </a:pPr>
            <a:endParaRPr kern="0" dirty="0">
              <a:solidFill>
                <a:sysClr val="windowText" lastClr="000000"/>
              </a:solidFill>
              <a:latin typeface="Franklin Gothic Book" panose="020B0503020102020204" pitchFamily="34" charset="0"/>
              <a:ea typeface="Arial Narrow"/>
              <a:cs typeface="Arial Narrow"/>
              <a:sym typeface="Arial Narrow"/>
            </a:endParaRPr>
          </a:p>
        </p:txBody>
      </p:sp>
      <p:sp>
        <p:nvSpPr>
          <p:cNvPr id="140" name="Shape 140"/>
          <p:cNvSpPr/>
          <p:nvPr/>
        </p:nvSpPr>
        <p:spPr>
          <a:xfrm>
            <a:off x="4953000" y="2522182"/>
            <a:ext cx="3657600" cy="1489033"/>
          </a:xfrm>
          <a:prstGeom prst="rect">
            <a:avLst/>
          </a:prstGeom>
          <a:ln w="12700">
            <a:miter lim="400000"/>
          </a:ln>
          <a:extLst>
            <a:ext uri="{C572A759-6A51-4108-AA02-DFA0A04FC94B}">
              <ma14:wrappingTextBoxFlag xmlns:ma14="http://schemas.microsoft.com/office/mac/drawingml/2011/main" xmlns="" val="1"/>
            </a:ext>
          </a:extLst>
        </p:spPr>
        <p:txBody>
          <a:bodyPr lIns="17145" rIns="17145">
            <a:noAutofit/>
          </a:bodyPr>
          <a:lstStyle/>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Soothes occasional skin irritations</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Helps to ease feelings of tension</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Take internally to reduce anxious feelings</a:t>
            </a:r>
          </a:p>
          <a:p>
            <a:pPr marL="128588" indent="-128588" defTabSz="342900">
              <a:spcBef>
                <a:spcPts val="263"/>
              </a:spcBef>
              <a:buSzPct val="100000"/>
              <a:buFont typeface="Arial"/>
              <a:buChar char="•"/>
              <a:defRPr sz="1800"/>
            </a:pPr>
            <a:r>
              <a:rPr lang="en-US" kern="0" dirty="0">
                <a:solidFill>
                  <a:sysClr val="windowText" lastClr="000000"/>
                </a:solidFill>
                <a:latin typeface="Franklin Gothic Book" panose="020B0503020102020204" pitchFamily="34" charset="0"/>
                <a:ea typeface="Arial Narrow"/>
                <a:cs typeface="Arial Narrow"/>
                <a:sym typeface="Arial Narrow"/>
              </a:rPr>
              <a:t>Take internally for a peaceful sleep</a:t>
            </a:r>
            <a:endParaRPr kern="0" dirty="0">
              <a:solidFill>
                <a:sysClr val="windowText" lastClr="000000"/>
              </a:solidFill>
              <a:latin typeface="Franklin Gothic Book" panose="020B0503020102020204" pitchFamily="34" charset="0"/>
              <a:ea typeface="Arial Narrow"/>
              <a:cs typeface="Arial Narrow"/>
              <a:sym typeface="Arial Narrow"/>
            </a:endParaRPr>
          </a:p>
        </p:txBody>
      </p:sp>
      <p:pic>
        <p:nvPicPr>
          <p:cNvPr id="10" name="Picture 9" descr="Screen shot 2014-10-11 at 7.23.26 AM.png"/>
          <p:cNvPicPr>
            <a:picLocks noChangeAspect="1"/>
          </p:cNvPicPr>
          <p:nvPr/>
        </p:nvPicPr>
        <p:blipFill>
          <a:blip r:embed="rId3"/>
          <a:stretch>
            <a:fillRect/>
          </a:stretch>
        </p:blipFill>
        <p:spPr>
          <a:xfrm>
            <a:off x="0" y="1"/>
            <a:ext cx="9144000" cy="1961636"/>
          </a:xfrm>
          <a:prstGeom prst="rect">
            <a:avLst/>
          </a:prstGeom>
        </p:spPr>
      </p:pic>
      <p:sp>
        <p:nvSpPr>
          <p:cNvPr id="11" name="TextBox 12"/>
          <p:cNvSpPr txBox="1">
            <a:spLocks noChangeArrowheads="1"/>
          </p:cNvSpPr>
          <p:nvPr/>
        </p:nvSpPr>
        <p:spPr bwMode="auto">
          <a:xfrm>
            <a:off x="0" y="327540"/>
            <a:ext cx="9144000" cy="923299"/>
          </a:xfrm>
          <a:prstGeom prst="rect">
            <a:avLst/>
          </a:prstGeom>
          <a:solidFill>
            <a:schemeClr val="tx1">
              <a:alpha val="66000"/>
            </a:schemeClr>
          </a:solidFill>
          <a:ln w="9525">
            <a:noFill/>
            <a:miter lim="800000"/>
            <a:headEnd/>
            <a:tailEnd/>
          </a:ln>
        </p:spPr>
        <p:txBody>
          <a:bodyPr wrap="square" lIns="91412" tIns="45705" rIns="91412" bIns="45705">
            <a:spAutoFit/>
          </a:bodyPr>
          <a:lstStyle/>
          <a:p>
            <a:pPr algn="ctr" defTabSz="457113"/>
            <a:r>
              <a:rPr lang="en-US" sz="5400" dirty="0">
                <a:solidFill>
                  <a:prstClr val="white"/>
                </a:solidFill>
                <a:latin typeface="Century Gothic"/>
                <a:cs typeface="Century Gothic"/>
              </a:rPr>
              <a:t>LAVENDER</a:t>
            </a:r>
            <a:r>
              <a:rPr lang="en-US" sz="4500" dirty="0">
                <a:solidFill>
                  <a:prstClr val="white"/>
                </a:solidFill>
                <a:latin typeface="Century Gothic"/>
                <a:cs typeface="Century Gothic"/>
              </a:rPr>
              <a:t> </a:t>
            </a:r>
            <a:r>
              <a:rPr lang="en-US" sz="3100" dirty="0">
                <a:solidFill>
                  <a:prstClr val="white"/>
                </a:solidFill>
                <a:latin typeface="Century Gothic"/>
                <a:cs typeface="Century Gothic"/>
              </a:rPr>
              <a:t>All Things Calming </a:t>
            </a:r>
          </a:p>
        </p:txBody>
      </p:sp>
      <p:pic>
        <p:nvPicPr>
          <p:cNvPr id="12" name="Picture 6" descr="http://www.hdnaturalhealth.com.au/Images/Lavender%20Spri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124" y="4953002"/>
            <a:ext cx="4648076" cy="15493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doterra.com/images_tools/images_photos/15ml%20HighRes/Lavender_15m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49" r="20638" b="10601"/>
          <a:stretch/>
        </p:blipFill>
        <p:spPr bwMode="auto">
          <a:xfrm rot="5400000">
            <a:off x="3122479" y="3964121"/>
            <a:ext cx="1554480" cy="32274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8" y="5590137"/>
            <a:ext cx="2298002" cy="1267863"/>
          </a:xfrm>
          <a:prstGeom prst="rect">
            <a:avLst/>
          </a:prstGeom>
        </p:spPr>
      </p:pic>
    </p:spTree>
    <p:extLst>
      <p:ext uri="{BB962C8B-B14F-4D97-AF65-F5344CB8AC3E}">
        <p14:creationId xmlns:p14="http://schemas.microsoft.com/office/powerpoint/2010/main" val="3285308328"/>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incense_15ml.jpg"/>
          <p:cNvPicPr>
            <a:picLocks noChangeAspect="1"/>
          </p:cNvPicPr>
          <p:nvPr/>
        </p:nvPicPr>
        <p:blipFill>
          <a:blip r:embed="rId3" cstate="print">
            <a:clrChange>
              <a:clrFrom>
                <a:srgbClr val="FFFFFF"/>
              </a:clrFrom>
              <a:clrTo>
                <a:srgbClr val="FFFFFF">
                  <a:alpha val="0"/>
                </a:srgbClr>
              </a:clrTo>
            </a:clrChange>
          </a:blip>
          <a:srcRect l="33722" t="21111" r="34975" b="11111"/>
          <a:stretch>
            <a:fillRect/>
          </a:stretch>
        </p:blipFill>
        <p:spPr>
          <a:xfrm>
            <a:off x="7699948" y="2895600"/>
            <a:ext cx="1367852" cy="3337559"/>
          </a:xfrm>
          <a:prstGeom prst="rect">
            <a:avLst/>
          </a:prstGeom>
          <a:effectLst>
            <a:reflection blurRad="6350" stA="52000" endA="300" endPos="35000" dir="5400000" sy="-100000" algn="bl" rotWithShape="0"/>
          </a:effectLst>
        </p:spPr>
      </p:pic>
      <p:sp>
        <p:nvSpPr>
          <p:cNvPr id="4" name="Rectangle 3"/>
          <p:cNvSpPr/>
          <p:nvPr/>
        </p:nvSpPr>
        <p:spPr>
          <a:xfrm>
            <a:off x="415635" y="1447800"/>
            <a:ext cx="7472656" cy="3046988"/>
          </a:xfrm>
          <a:prstGeom prst="rect">
            <a:avLst/>
          </a:prstGeom>
        </p:spPr>
        <p:txBody>
          <a:bodyPr wrap="square">
            <a:spAutoFit/>
          </a:bodyPr>
          <a:lstStyle/>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As the king of oils, Frankincense is known to   </a:t>
            </a:r>
          </a:p>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Helps build and maintain a healthy immune system</a:t>
            </a:r>
          </a:p>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Promote cellular health</a:t>
            </a:r>
          </a:p>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Supports normal Brain Function</a:t>
            </a:r>
          </a:p>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Reduces the appearance of scars and stretch marks</a:t>
            </a:r>
          </a:p>
          <a:p>
            <a:pPr marL="457200" indent="-457200">
              <a:buFont typeface="Arial" panose="020B0604020202020204" pitchFamily="34" charset="0"/>
              <a:buChar char="•"/>
            </a:pPr>
            <a:r>
              <a:rPr lang="en-US" sz="2400" dirty="0">
                <a:solidFill>
                  <a:prstClr val="black"/>
                </a:solidFill>
                <a:latin typeface="Franklin Gothic Book" panose="020B0503020102020204" pitchFamily="34" charset="0"/>
              </a:rPr>
              <a:t>When inhaled or diffused, Frankincense induces feelings of peace, relaxation, satisfaction, </a:t>
            </a:r>
          </a:p>
          <a:p>
            <a:r>
              <a:rPr lang="en-US" sz="2400" dirty="0">
                <a:solidFill>
                  <a:prstClr val="black"/>
                </a:solidFill>
                <a:latin typeface="Franklin Gothic Book" panose="020B0503020102020204" pitchFamily="34" charset="0"/>
              </a:rPr>
              <a:t>      and overall wellness. </a:t>
            </a:r>
          </a:p>
        </p:txBody>
      </p:sp>
      <p:pic>
        <p:nvPicPr>
          <p:cNvPr id="6" name="Picture 5" descr="Screen shot 2014-10-11 at 7.23.26 AM.png"/>
          <p:cNvPicPr>
            <a:picLocks noChangeAspect="1"/>
          </p:cNvPicPr>
          <p:nvPr/>
        </p:nvPicPr>
        <p:blipFill>
          <a:blip r:embed="rId4"/>
          <a:stretch>
            <a:fillRect/>
          </a:stretch>
        </p:blipFill>
        <p:spPr>
          <a:xfrm>
            <a:off x="0" y="1"/>
            <a:ext cx="9144000" cy="1961636"/>
          </a:xfrm>
          <a:prstGeom prst="rect">
            <a:avLst/>
          </a:prstGeom>
        </p:spPr>
      </p:pic>
      <p:sp>
        <p:nvSpPr>
          <p:cNvPr id="8" name="TextBox 12"/>
          <p:cNvSpPr txBox="1">
            <a:spLocks noChangeArrowheads="1"/>
          </p:cNvSpPr>
          <p:nvPr/>
        </p:nvSpPr>
        <p:spPr bwMode="auto">
          <a:xfrm>
            <a:off x="0" y="384714"/>
            <a:ext cx="9144000" cy="923299"/>
          </a:xfrm>
          <a:prstGeom prst="rect">
            <a:avLst/>
          </a:prstGeom>
          <a:solidFill>
            <a:schemeClr val="tx1">
              <a:alpha val="71000"/>
            </a:schemeClr>
          </a:solidFill>
          <a:ln w="9525">
            <a:noFill/>
            <a:miter lim="800000"/>
            <a:headEnd/>
            <a:tailEnd/>
          </a:ln>
        </p:spPr>
        <p:txBody>
          <a:bodyPr wrap="square" lIns="91412" tIns="45705" rIns="91412" bIns="45705">
            <a:spAutoFit/>
          </a:bodyPr>
          <a:lstStyle/>
          <a:p>
            <a:pPr algn="ctr" defTabSz="457113"/>
            <a:r>
              <a:rPr lang="en-US" sz="5400" dirty="0">
                <a:solidFill>
                  <a:prstClr val="white"/>
                </a:solidFill>
                <a:latin typeface="Century Gothic"/>
                <a:cs typeface="Century Gothic"/>
              </a:rPr>
              <a:t>Frankincense – </a:t>
            </a:r>
            <a:r>
              <a:rPr lang="en-US" sz="3100" dirty="0">
                <a:solidFill>
                  <a:prstClr val="white"/>
                </a:solidFill>
                <a:latin typeface="Century Gothic"/>
                <a:cs typeface="Century Gothic"/>
              </a:rPr>
              <a:t>Modern Uses </a:t>
            </a:r>
          </a:p>
        </p:txBody>
      </p:sp>
    </p:spTree>
    <p:extLst>
      <p:ext uri="{BB962C8B-B14F-4D97-AF65-F5344CB8AC3E}">
        <p14:creationId xmlns:p14="http://schemas.microsoft.com/office/powerpoint/2010/main" val="352513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5001</TotalTime>
  <Words>1724</Words>
  <Application>Microsoft Office PowerPoint</Application>
  <PresentationFormat>On-screen Show (4:3)</PresentationFormat>
  <Paragraphs>204</Paragraphs>
  <Slides>21</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ＭＳ Ｐゴシック</vt:lpstr>
      <vt:lpstr>Arial</vt:lpstr>
      <vt:lpstr>Arial Narrow</vt:lpstr>
      <vt:lpstr>Calibri</vt:lpstr>
      <vt:lpstr>Century Gothic</vt:lpstr>
      <vt:lpstr>Comic Sans MS</vt:lpstr>
      <vt:lpstr>DomCasual BT</vt:lpstr>
      <vt:lpstr>Franklin Gothic Book</vt:lpstr>
      <vt:lpstr>Franklin Gothic Medium</vt:lpstr>
      <vt:lpstr>Georgia</vt:lpstr>
      <vt:lpstr>Helvetica</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Best Practices</dc:title>
  <dc:creator>tpace</dc:creator>
  <cp:lastModifiedBy>T Pace</cp:lastModifiedBy>
  <cp:revision>153</cp:revision>
  <dcterms:created xsi:type="dcterms:W3CDTF">2015-03-12T10:34:47Z</dcterms:created>
  <dcterms:modified xsi:type="dcterms:W3CDTF">2018-08-28T13:17:17Z</dcterms:modified>
</cp:coreProperties>
</file>