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0"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75"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9" r:id="rId49"/>
    <p:sldId id="302" r:id="rId50"/>
    <p:sldId id="30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65B6-3D4F-4972-A8CB-4D59B0E026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7FBFD7-B4BE-4DC4-967C-965DAE557C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32060-2A3A-4866-8DE2-702EF38FE094}"/>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9A593E02-C069-4FBA-A242-5D8A01F17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91AC-797B-47DC-8780-68C78127A959}"/>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2052099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63BDD-2C2C-4005-BD7E-BC6190DC90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685CC-6872-4BAE-B4BF-35514ED55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527F7-FE01-4998-8047-15DCEE94F7D0}"/>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2435A943-1E55-4E7B-8EEA-7E8B2A77C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F8C50-E271-4ECE-9A83-ECB0376BFD57}"/>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187370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CE495-2007-4FAB-B4C3-BD95974D72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CC66B1-B1EA-4EA7-B879-70BF76C90C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0D27D-721F-4B5D-A30F-9898222DB937}"/>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AC39626B-753B-4B32-B765-3CBAB27BE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C3AC4-5686-4DC9-A58F-8063F494963B}"/>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386494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1F5C-D0FA-4EEB-8B02-D0024BE5B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B9D5A-2FF7-4854-B3FF-86191165C1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B7002-409B-4BCC-8E51-B6B501296231}"/>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7E679331-48D2-4741-BFCB-80197503D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4F7B1-5B45-4679-81E3-A5D370C1AE1E}"/>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113036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C89D-55BF-4DB4-A5E2-20DA08DEE6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3BB899-4D51-4B37-84C6-04A0CEFAD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4660BB-91C4-4A98-A4D3-19ECCFFF382B}"/>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1032286A-BFC0-46A1-BF6F-156D4B2DB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2CFA7-3570-4EC7-AEFA-B1F0C80C554E}"/>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4141630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CC97-F5B8-4011-8557-D4D52560C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9CB57-F012-4BC3-9AAB-CBBF2D287E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A75C8-0D50-4A08-A334-30E63DAAB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950046-1FF2-47A2-A357-741578849B12}"/>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6" name="Footer Placeholder 5">
            <a:extLst>
              <a:ext uri="{FF2B5EF4-FFF2-40B4-BE49-F238E27FC236}">
                <a16:creationId xmlns:a16="http://schemas.microsoft.com/office/drawing/2014/main" id="{87241A15-910A-43F4-96F2-408B8C343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1074F-FAF6-4384-B530-92D29B25A578}"/>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346786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FA48-A6BA-4E2B-A11F-2867BB37A7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2D624-030F-45D0-BB23-565A68F933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9E12F5-C91A-445D-9AAD-AA2432F626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710490-DF88-45D3-96DD-A571CB1B0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93842-2929-4411-B11B-A457C2AB1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9EFEE-C509-4EF6-954E-C9879D459FB3}"/>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8" name="Footer Placeholder 7">
            <a:extLst>
              <a:ext uri="{FF2B5EF4-FFF2-40B4-BE49-F238E27FC236}">
                <a16:creationId xmlns:a16="http://schemas.microsoft.com/office/drawing/2014/main" id="{DDBDC564-4DB3-46D2-BFF0-3CB9D09D3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7C391-C2B3-47F3-A219-F1052B2D39CC}"/>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240302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4136-8588-4B46-8264-69A721080C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8D065E-20BE-4F42-9510-3FD9DE50042D}"/>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4" name="Footer Placeholder 3">
            <a:extLst>
              <a:ext uri="{FF2B5EF4-FFF2-40B4-BE49-F238E27FC236}">
                <a16:creationId xmlns:a16="http://schemas.microsoft.com/office/drawing/2014/main" id="{EB0F37A1-C874-486A-9620-8D7AE97E5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422ED2-6D52-48E8-99CD-CE2618F06527}"/>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42447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7F171-9B76-4E6A-A1C5-655526776755}"/>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3" name="Footer Placeholder 2">
            <a:extLst>
              <a:ext uri="{FF2B5EF4-FFF2-40B4-BE49-F238E27FC236}">
                <a16:creationId xmlns:a16="http://schemas.microsoft.com/office/drawing/2014/main" id="{E9D66E41-9BF4-47ED-AB7B-6EB0FD4E3E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F7F8BF-8E6C-43F8-AFC8-CBF526B0DAD3}"/>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317658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F258-D7D4-4080-8793-F0FE8FA17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3584D9-09BC-4C7A-9562-D480F80AA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04D726-E706-4EFC-8D8E-09BEA3A63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39463-5505-4A14-B84B-0318E8C5F921}"/>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6" name="Footer Placeholder 5">
            <a:extLst>
              <a:ext uri="{FF2B5EF4-FFF2-40B4-BE49-F238E27FC236}">
                <a16:creationId xmlns:a16="http://schemas.microsoft.com/office/drawing/2014/main" id="{4B4CB6B7-C522-48D3-8527-3F30CE656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5E367-6E26-464E-BAE2-D1A096A56319}"/>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402962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8D78-CF24-4FD9-BF0B-E74E5AFEA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8FE91-9741-4EDC-8F4D-FD836A3C37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24C4FA-3006-49F4-9D4E-E598BA55E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6DE4F-D61E-4739-AB87-CA4E2D5C63D7}"/>
              </a:ext>
            </a:extLst>
          </p:cNvPr>
          <p:cNvSpPr>
            <a:spLocks noGrp="1"/>
          </p:cNvSpPr>
          <p:nvPr>
            <p:ph type="dt" sz="half" idx="10"/>
          </p:nvPr>
        </p:nvSpPr>
        <p:spPr/>
        <p:txBody>
          <a:bodyPr/>
          <a:lstStyle/>
          <a:p>
            <a:fld id="{1570E9EF-CD42-418E-B44D-4AF0D8D29F45}" type="datetimeFigureOut">
              <a:rPr lang="en-US" smtClean="0"/>
              <a:t>3/19/2019</a:t>
            </a:fld>
            <a:endParaRPr lang="en-US"/>
          </a:p>
        </p:txBody>
      </p:sp>
      <p:sp>
        <p:nvSpPr>
          <p:cNvPr id="6" name="Footer Placeholder 5">
            <a:extLst>
              <a:ext uri="{FF2B5EF4-FFF2-40B4-BE49-F238E27FC236}">
                <a16:creationId xmlns:a16="http://schemas.microsoft.com/office/drawing/2014/main" id="{22635370-2094-49AD-8BCB-32599F0EA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B8EFC-CF33-47A4-90F8-CF128EB0F22E}"/>
              </a:ext>
            </a:extLst>
          </p:cNvPr>
          <p:cNvSpPr>
            <a:spLocks noGrp="1"/>
          </p:cNvSpPr>
          <p:nvPr>
            <p:ph type="sldNum" sz="quarter" idx="12"/>
          </p:nvPr>
        </p:nvSpPr>
        <p:spPr/>
        <p:txBody>
          <a:bodyPr/>
          <a:lstStyle/>
          <a:p>
            <a:fld id="{20D3C76C-DA86-4561-91EF-8364D2D5C8EE}" type="slidenum">
              <a:rPr lang="en-US" smtClean="0"/>
              <a:t>‹#›</a:t>
            </a:fld>
            <a:endParaRPr lang="en-US"/>
          </a:p>
        </p:txBody>
      </p:sp>
    </p:spTree>
    <p:extLst>
      <p:ext uri="{BB962C8B-B14F-4D97-AF65-F5344CB8AC3E}">
        <p14:creationId xmlns:p14="http://schemas.microsoft.com/office/powerpoint/2010/main" val="101898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7FC01-A822-4C78-99A6-3F92196C3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D41989-BAE5-447F-8942-1C284981D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3A025-188F-408F-8A66-9E7E54EF2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0E9EF-CD42-418E-B44D-4AF0D8D29F45}" type="datetimeFigureOut">
              <a:rPr lang="en-US" smtClean="0"/>
              <a:t>3/19/2019</a:t>
            </a:fld>
            <a:endParaRPr lang="en-US"/>
          </a:p>
        </p:txBody>
      </p:sp>
      <p:sp>
        <p:nvSpPr>
          <p:cNvPr id="5" name="Footer Placeholder 4">
            <a:extLst>
              <a:ext uri="{FF2B5EF4-FFF2-40B4-BE49-F238E27FC236}">
                <a16:creationId xmlns:a16="http://schemas.microsoft.com/office/drawing/2014/main" id="{B6905333-A255-4424-95B2-62A0A51D78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383F68-B6FF-4E3E-8D74-D4AC31B47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3C76C-DA86-4561-91EF-8364D2D5C8EE}" type="slidenum">
              <a:rPr lang="en-US" smtClean="0"/>
              <a:t>‹#›</a:t>
            </a:fld>
            <a:endParaRPr lang="en-US"/>
          </a:p>
        </p:txBody>
      </p:sp>
    </p:spTree>
    <p:extLst>
      <p:ext uri="{BB962C8B-B14F-4D97-AF65-F5344CB8AC3E}">
        <p14:creationId xmlns:p14="http://schemas.microsoft.com/office/powerpoint/2010/main" val="3492756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doterra.com/US/en/sales-guide-doterra-sales-cycle-invite" TargetMode="External"/><Relationship Id="rId13" Type="http://schemas.openxmlformats.org/officeDocument/2006/relationships/hyperlink" Target="https://www.doterra.com/US/en/sales-guide-sales-cycle-answer-objections" TargetMode="External"/><Relationship Id="rId3" Type="http://schemas.openxmlformats.org/officeDocument/2006/relationships/hyperlink" Target="https://www.doterra.com/US/en/sales-guide-embrace-sales" TargetMode="External"/><Relationship Id="rId7" Type="http://schemas.openxmlformats.org/officeDocument/2006/relationships/hyperlink" Target="https://www.doterra.com/US/en/sales-guide-doterra-sales-cycle-connect" TargetMode="External"/><Relationship Id="rId12" Type="http://schemas.openxmlformats.org/officeDocument/2006/relationships/hyperlink" Target="https://www.doterra.com/US/en/sales-guide-sales-cycle-enroll" TargetMode="External"/><Relationship Id="rId2" Type="http://schemas.openxmlformats.org/officeDocument/2006/relationships/hyperlink" Target="https://www.doterra.com/US/en/sales-guide-doterra-way" TargetMode="External"/><Relationship Id="rId16" Type="http://schemas.openxmlformats.org/officeDocument/2006/relationships/hyperlink" Target="https://www.doterra.com/US/en/sales-guide-unlock-your-potential" TargetMode="External"/><Relationship Id="rId1" Type="http://schemas.openxmlformats.org/officeDocument/2006/relationships/slideLayout" Target="../slideLayouts/slideLayout7.xml"/><Relationship Id="rId6" Type="http://schemas.openxmlformats.org/officeDocument/2006/relationships/hyperlink" Target="https://www.doterra.com/US/en/sales-guide-doterra-sales-cycle" TargetMode="External"/><Relationship Id="rId11" Type="http://schemas.openxmlformats.org/officeDocument/2006/relationships/hyperlink" Target="https://www.doterra.com/US/en/sales-guide-sales-cycle-close" TargetMode="External"/><Relationship Id="rId5" Type="http://schemas.openxmlformats.org/officeDocument/2006/relationships/hyperlink" Target="https://www.doterra.com/US/en/sales-guide-success-fundamentals" TargetMode="External"/><Relationship Id="rId15" Type="http://schemas.openxmlformats.org/officeDocument/2006/relationships/hyperlink" Target="https://www.doterra.com/US/en/sales-guide-sales-cycle-follow-up" TargetMode="External"/><Relationship Id="rId10" Type="http://schemas.openxmlformats.org/officeDocument/2006/relationships/hyperlink" Target="https://www.doterra.com/US/en/sales-guide-sales-cycle-educate" TargetMode="External"/><Relationship Id="rId4" Type="http://schemas.openxmlformats.org/officeDocument/2006/relationships/hyperlink" Target="https://www.doterra.com/US/en/sales-guide-sales-essentials" TargetMode="External"/><Relationship Id="rId9" Type="http://schemas.openxmlformats.org/officeDocument/2006/relationships/hyperlink" Target="https://www.doterra.com/US/en/sales-guide-doterra-sales-cycle-introduce" TargetMode="External"/><Relationship Id="rId14" Type="http://schemas.openxmlformats.org/officeDocument/2006/relationships/hyperlink" Target="https://www.doterra.com/US/en/sales-guide-sales-cycle-gather-referra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doterra.com/US/en/sales-guide-sales-cycle-enroll" TargetMode="External"/><Relationship Id="rId3" Type="http://schemas.openxmlformats.org/officeDocument/2006/relationships/hyperlink" Target="https://www.doterra.com/US/en/sales-guide-doterra-sales-cycle-connect" TargetMode="External"/><Relationship Id="rId7" Type="http://schemas.openxmlformats.org/officeDocument/2006/relationships/hyperlink" Target="https://www.doterra.com/US/en/sales-guide-sales-cycle-close"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www.doterra.com/US/en/sales-guide-sales-cycle-educate" TargetMode="External"/><Relationship Id="rId11" Type="http://schemas.openxmlformats.org/officeDocument/2006/relationships/hyperlink" Target="https://www.doterra.com/US/en/sales-guide-sales-cycle-follow-up" TargetMode="External"/><Relationship Id="rId5" Type="http://schemas.openxmlformats.org/officeDocument/2006/relationships/hyperlink" Target="https://www.doterra.com/US/en/sales-guide-doterra-sales-cycle-introduce" TargetMode="External"/><Relationship Id="rId10" Type="http://schemas.openxmlformats.org/officeDocument/2006/relationships/hyperlink" Target="https://www.doterra.com/US/en/sales-guide-sales-cycle-gather-referrals" TargetMode="External"/><Relationship Id="rId4" Type="http://schemas.openxmlformats.org/officeDocument/2006/relationships/hyperlink" Target="https://www.doterra.com/US/en/sales-guide-doterra-sales-cycle-invite" TargetMode="External"/><Relationship Id="rId9" Type="http://schemas.openxmlformats.org/officeDocument/2006/relationships/hyperlink" Target="https://www.doterra.com/US/en/sales-guide-sales-cycle-answer-objection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F524B7-EE3C-429C-82BB-6E630CEEFBEB}"/>
              </a:ext>
            </a:extLst>
          </p:cNvPr>
          <p:cNvPicPr>
            <a:picLocks noChangeAspect="1"/>
          </p:cNvPicPr>
          <p:nvPr/>
        </p:nvPicPr>
        <p:blipFill rotWithShape="1">
          <a:blip r:embed="rId2"/>
          <a:srcRect l="19842" t="17890" r="51202" b="12574"/>
          <a:stretch/>
        </p:blipFill>
        <p:spPr>
          <a:xfrm>
            <a:off x="1180618" y="247214"/>
            <a:ext cx="4710896" cy="6363571"/>
          </a:xfrm>
          <a:prstGeom prst="rect">
            <a:avLst/>
          </a:prstGeom>
        </p:spPr>
      </p:pic>
      <p:sp>
        <p:nvSpPr>
          <p:cNvPr id="16" name="Rectangle 15">
            <a:extLst>
              <a:ext uri="{FF2B5EF4-FFF2-40B4-BE49-F238E27FC236}">
                <a16:creationId xmlns:a16="http://schemas.microsoft.com/office/drawing/2014/main" id="{68D1A206-75A3-4CF9-8D93-B777125696BE}"/>
              </a:ext>
            </a:extLst>
          </p:cNvPr>
          <p:cNvSpPr/>
          <p:nvPr/>
        </p:nvSpPr>
        <p:spPr>
          <a:xfrm>
            <a:off x="6711884" y="1029401"/>
            <a:ext cx="4139467" cy="830997"/>
          </a:xfrm>
          <a:prstGeom prst="rect">
            <a:avLst/>
          </a:prstGeom>
        </p:spPr>
        <p:txBody>
          <a:bodyPr wrap="none">
            <a:spAutoFit/>
          </a:bodyPr>
          <a:lstStyle/>
          <a:p>
            <a:pPr algn="ctr"/>
            <a:r>
              <a:rPr lang="en-US" sz="2400" b="0" i="0" dirty="0">
                <a:solidFill>
                  <a:srgbClr val="666666"/>
                </a:solidFill>
                <a:effectLst/>
                <a:latin typeface="Open Sans"/>
              </a:rPr>
              <a:t>New to Sales? </a:t>
            </a:r>
          </a:p>
          <a:p>
            <a:pPr algn="ctr"/>
            <a:r>
              <a:rPr lang="en-US" sz="2400" b="0" i="0" dirty="0">
                <a:solidFill>
                  <a:srgbClr val="666666"/>
                </a:solidFill>
                <a:effectLst/>
                <a:latin typeface="Open Sans"/>
              </a:rPr>
              <a:t>Learn to Sell with Confidence</a:t>
            </a:r>
          </a:p>
        </p:txBody>
      </p:sp>
      <p:sp>
        <p:nvSpPr>
          <p:cNvPr id="17" name="TextBox 16">
            <a:extLst>
              <a:ext uri="{FF2B5EF4-FFF2-40B4-BE49-F238E27FC236}">
                <a16:creationId xmlns:a16="http://schemas.microsoft.com/office/drawing/2014/main" id="{54506E6A-9E3F-46D9-AE7A-6585A9C617E9}"/>
              </a:ext>
            </a:extLst>
          </p:cNvPr>
          <p:cNvSpPr txBox="1"/>
          <p:nvPr/>
        </p:nvSpPr>
        <p:spPr>
          <a:xfrm>
            <a:off x="6711884" y="2880664"/>
            <a:ext cx="4405824" cy="3139321"/>
          </a:xfrm>
          <a:prstGeom prst="rect">
            <a:avLst/>
          </a:prstGeom>
          <a:noFill/>
        </p:spPr>
        <p:txBody>
          <a:bodyPr wrap="square" rtlCol="0">
            <a:spAutoFit/>
          </a:bodyPr>
          <a:lstStyle/>
          <a:p>
            <a:r>
              <a:rPr lang="en-US" dirty="0"/>
              <a:t>Learn what it takes to become a top-producing salesperson! As you start your sales journey, use the Sales Guide and its accompanying videos as a guide to develop the traits and skills of a top leader. Selling the </a:t>
            </a:r>
            <a:r>
              <a:rPr lang="en-US" dirty="0" err="1"/>
              <a:t>doTERRA</a:t>
            </a:r>
            <a:r>
              <a:rPr lang="en-US" dirty="0"/>
              <a:t> way is all about serving others by reaching out, listening, and connecting people to the solutions they need. When your primary goal is to help others experience life-changing products, selling feels natural.</a:t>
            </a:r>
          </a:p>
        </p:txBody>
      </p:sp>
    </p:spTree>
    <p:extLst>
      <p:ext uri="{BB962C8B-B14F-4D97-AF65-F5344CB8AC3E}">
        <p14:creationId xmlns:p14="http://schemas.microsoft.com/office/powerpoint/2010/main" val="224344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DABB3-31D8-4ABD-9D57-5781AC802D3D}"/>
              </a:ext>
            </a:extLst>
          </p:cNvPr>
          <p:cNvSpPr/>
          <p:nvPr/>
        </p:nvSpPr>
        <p:spPr>
          <a:xfrm>
            <a:off x="439838" y="347241"/>
            <a:ext cx="11377914" cy="5570756"/>
          </a:xfrm>
          <a:prstGeom prst="rect">
            <a:avLst/>
          </a:prstGeom>
        </p:spPr>
        <p:txBody>
          <a:bodyPr wrap="square">
            <a:spAutoFit/>
          </a:bodyPr>
          <a:lstStyle/>
          <a:p>
            <a:r>
              <a:rPr lang="en-US" sz="2400" b="0" i="0" dirty="0">
                <a:solidFill>
                  <a:srgbClr val="BABB00"/>
                </a:solidFill>
                <a:effectLst/>
                <a:latin typeface="Open Sans"/>
              </a:rPr>
              <a:t>Listen Before You Sell</a:t>
            </a:r>
          </a:p>
          <a:p>
            <a:endParaRPr lang="en-US" sz="2400" b="0" i="0" dirty="0">
              <a:solidFill>
                <a:srgbClr val="BABB00"/>
              </a:solidFill>
              <a:effectLst/>
              <a:latin typeface="Open Sans"/>
            </a:endParaRPr>
          </a:p>
          <a:p>
            <a:r>
              <a:rPr lang="en-US" sz="2200" b="0" i="0" dirty="0">
                <a:solidFill>
                  <a:srgbClr val="333333"/>
                </a:solidFill>
                <a:effectLst/>
                <a:latin typeface="Open Sans"/>
              </a:rPr>
              <a:t>Successful salespeople understand that listening is a critical part of selling. Do not let the pressure of trying to make a sale distract you from learning about your customer. Remember this is a relationship-building process. Listening enables you to understand the needs of others so you can offer a solution that helps them solve their challenge.</a:t>
            </a:r>
          </a:p>
          <a:p>
            <a:endParaRPr lang="en-US" sz="2200" b="0" i="0" dirty="0">
              <a:solidFill>
                <a:srgbClr val="333333"/>
              </a:solidFill>
              <a:effectLst/>
              <a:latin typeface="Open Sans"/>
            </a:endParaRPr>
          </a:p>
          <a:p>
            <a:r>
              <a:rPr lang="en-US" sz="2200" b="0" i="0" dirty="0">
                <a:solidFill>
                  <a:srgbClr val="333333"/>
                </a:solidFill>
                <a:effectLst/>
                <a:latin typeface="Open Sans"/>
              </a:rPr>
              <a:t>No matter how persuasive you are or how confident you feel about the product, not everyone will be ready to buy right away. Marketing research indicates </a:t>
            </a:r>
            <a:r>
              <a:rPr lang="en-US" sz="2200" b="1" i="0" dirty="0">
                <a:solidFill>
                  <a:srgbClr val="333333"/>
                </a:solidFill>
                <a:effectLst/>
                <a:latin typeface="Open Sans"/>
              </a:rPr>
              <a:t>most sales happen between the fifth and twelfth contact,</a:t>
            </a:r>
            <a:r>
              <a:rPr lang="en-US" sz="2200" b="1" i="0" baseline="30000" dirty="0">
                <a:solidFill>
                  <a:srgbClr val="333333"/>
                </a:solidFill>
                <a:effectLst/>
                <a:latin typeface="Open Sans"/>
              </a:rPr>
              <a:t>1</a:t>
            </a:r>
            <a:r>
              <a:rPr lang="en-US" sz="2200" b="0" i="0" dirty="0">
                <a:solidFill>
                  <a:srgbClr val="333333"/>
                </a:solidFill>
                <a:effectLst/>
                <a:latin typeface="Open Sans"/>
              </a:rPr>
              <a:t> so keep planting seeds and nurturing the relationship. You will often find that allowing a person to say “no” today will result in them saying “yes” in the future. Listen to what your customer is saying and be respectful, whether they are interested in buying a product or not.</a:t>
            </a:r>
          </a:p>
          <a:p>
            <a:endParaRPr lang="en-US" sz="2200" b="0" i="0" dirty="0">
              <a:solidFill>
                <a:srgbClr val="333333"/>
              </a:solidFill>
              <a:effectLst/>
              <a:latin typeface="Open Sans"/>
            </a:endParaRPr>
          </a:p>
          <a:p>
            <a:r>
              <a:rPr lang="en-US" sz="2200" b="0" i="0" dirty="0">
                <a:solidFill>
                  <a:srgbClr val="333333"/>
                </a:solidFill>
                <a:effectLst/>
                <a:latin typeface="Open Sans"/>
              </a:rPr>
              <a:t>Use the </a:t>
            </a:r>
            <a:r>
              <a:rPr lang="en-US" sz="2200" b="0" i="0" dirty="0" err="1">
                <a:solidFill>
                  <a:srgbClr val="333333"/>
                </a:solidFill>
                <a:effectLst/>
                <a:latin typeface="Open Sans"/>
              </a:rPr>
              <a:t>doTERRA</a:t>
            </a:r>
            <a:r>
              <a:rPr lang="en-US" sz="2200" b="0" i="0" dirty="0">
                <a:solidFill>
                  <a:srgbClr val="333333"/>
                </a:solidFill>
                <a:effectLst/>
                <a:latin typeface="Open Sans"/>
              </a:rPr>
              <a:t> Wellness Pyramid to help each person you work with identify their needs and then provide solutions through </a:t>
            </a:r>
            <a:r>
              <a:rPr lang="en-US" sz="2200" b="0" i="0" dirty="0" err="1">
                <a:solidFill>
                  <a:srgbClr val="333333"/>
                </a:solidFill>
                <a:effectLst/>
                <a:latin typeface="Open Sans"/>
              </a:rPr>
              <a:t>doTERRA</a:t>
            </a:r>
            <a:r>
              <a:rPr lang="en-US" sz="2200" b="0" i="0" dirty="0">
                <a:solidFill>
                  <a:srgbClr val="333333"/>
                </a:solidFill>
                <a:effectLst/>
                <a:latin typeface="Open Sans"/>
              </a:rPr>
              <a:t> products.</a:t>
            </a:r>
          </a:p>
        </p:txBody>
      </p:sp>
    </p:spTree>
    <p:extLst>
      <p:ext uri="{BB962C8B-B14F-4D97-AF65-F5344CB8AC3E}">
        <p14:creationId xmlns:p14="http://schemas.microsoft.com/office/powerpoint/2010/main" val="37871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8768C-800A-42E1-8C26-F3E3C7D953FE}"/>
              </a:ext>
            </a:extLst>
          </p:cNvPr>
          <p:cNvPicPr>
            <a:picLocks noChangeAspect="1"/>
          </p:cNvPicPr>
          <p:nvPr/>
        </p:nvPicPr>
        <p:blipFill rotWithShape="1">
          <a:blip r:embed="rId2"/>
          <a:srcRect l="17279" t="25654" r="17120" b="4978"/>
          <a:stretch/>
        </p:blipFill>
        <p:spPr>
          <a:xfrm>
            <a:off x="907866" y="0"/>
            <a:ext cx="10376268" cy="6171702"/>
          </a:xfrm>
          <a:prstGeom prst="rect">
            <a:avLst/>
          </a:prstGeom>
        </p:spPr>
      </p:pic>
    </p:spTree>
    <p:extLst>
      <p:ext uri="{BB962C8B-B14F-4D97-AF65-F5344CB8AC3E}">
        <p14:creationId xmlns:p14="http://schemas.microsoft.com/office/powerpoint/2010/main" val="80681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88574-8A72-42E5-A213-D4151C3F6AE1}"/>
              </a:ext>
            </a:extLst>
          </p:cNvPr>
          <p:cNvPicPr>
            <a:picLocks noChangeAspect="1"/>
          </p:cNvPicPr>
          <p:nvPr/>
        </p:nvPicPr>
        <p:blipFill rotWithShape="1">
          <a:blip r:embed="rId2"/>
          <a:srcRect l="16614" t="34431" r="18354" b="34852"/>
          <a:stretch/>
        </p:blipFill>
        <p:spPr>
          <a:xfrm>
            <a:off x="621876" y="1666755"/>
            <a:ext cx="11413774" cy="3032567"/>
          </a:xfrm>
          <a:prstGeom prst="rect">
            <a:avLst/>
          </a:prstGeom>
        </p:spPr>
      </p:pic>
    </p:spTree>
    <p:extLst>
      <p:ext uri="{BB962C8B-B14F-4D97-AF65-F5344CB8AC3E}">
        <p14:creationId xmlns:p14="http://schemas.microsoft.com/office/powerpoint/2010/main" val="138038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3514E-1F2F-4E75-9A1A-672417349617}"/>
              </a:ext>
            </a:extLst>
          </p:cNvPr>
          <p:cNvPicPr>
            <a:picLocks noChangeAspect="1"/>
          </p:cNvPicPr>
          <p:nvPr/>
        </p:nvPicPr>
        <p:blipFill rotWithShape="1">
          <a:blip r:embed="rId2"/>
          <a:srcRect l="16993" t="19072" r="17785" b="7680"/>
          <a:stretch/>
        </p:blipFill>
        <p:spPr>
          <a:xfrm>
            <a:off x="1026773" y="88610"/>
            <a:ext cx="10138453" cy="6404788"/>
          </a:xfrm>
          <a:prstGeom prst="rect">
            <a:avLst/>
          </a:prstGeom>
        </p:spPr>
      </p:pic>
    </p:spTree>
    <p:extLst>
      <p:ext uri="{BB962C8B-B14F-4D97-AF65-F5344CB8AC3E}">
        <p14:creationId xmlns:p14="http://schemas.microsoft.com/office/powerpoint/2010/main" val="8010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4F47C3-4B92-4793-8798-F9A6B1BC5D0A}"/>
              </a:ext>
            </a:extLst>
          </p:cNvPr>
          <p:cNvSpPr/>
          <p:nvPr/>
        </p:nvSpPr>
        <p:spPr>
          <a:xfrm>
            <a:off x="671333" y="920441"/>
            <a:ext cx="6713316" cy="5262979"/>
          </a:xfrm>
          <a:prstGeom prst="rect">
            <a:avLst/>
          </a:prstGeom>
        </p:spPr>
        <p:txBody>
          <a:bodyPr wrap="square">
            <a:spAutoFit/>
          </a:bodyPr>
          <a:lstStyle/>
          <a:p>
            <a:r>
              <a:rPr lang="en-US" sz="2400" b="0" i="0" dirty="0">
                <a:solidFill>
                  <a:srgbClr val="333333"/>
                </a:solidFill>
                <a:effectLst/>
                <a:latin typeface="Open Sans"/>
              </a:rPr>
              <a:t>Successful Wellness Advocates build key habits within a framework of three main elements: mindset—the way you think, skillset—the actions you take, and toolset—the systems and tools you use. Top-producing salespeople achieve success by focusing on these fundamentals.</a:t>
            </a:r>
          </a:p>
          <a:p>
            <a:endParaRPr lang="en-US" sz="2400" dirty="0">
              <a:solidFill>
                <a:srgbClr val="333333"/>
              </a:solidFill>
              <a:latin typeface="Open Sans"/>
            </a:endParaRPr>
          </a:p>
          <a:p>
            <a:r>
              <a:rPr lang="en-US" sz="2400" b="0" i="0" dirty="0">
                <a:solidFill>
                  <a:srgbClr val="333333"/>
                </a:solidFill>
                <a:effectLst/>
                <a:latin typeface="Open Sans"/>
              </a:rPr>
              <a:t>Cultivate the Fundamentals of Success yourself and accelerate your business growth. As you establish a positive mindset, professional skillset, and proven toolset, you will see key habits form. Developing these critical habits takes time, so stay with it.</a:t>
            </a:r>
          </a:p>
        </p:txBody>
      </p:sp>
      <p:sp>
        <p:nvSpPr>
          <p:cNvPr id="4" name="TextBox 3">
            <a:extLst>
              <a:ext uri="{FF2B5EF4-FFF2-40B4-BE49-F238E27FC236}">
                <a16:creationId xmlns:a16="http://schemas.microsoft.com/office/drawing/2014/main" id="{F9D4DEF0-CC6C-45E0-B2FE-A4B555EC2320}"/>
              </a:ext>
            </a:extLst>
          </p:cNvPr>
          <p:cNvSpPr txBox="1"/>
          <p:nvPr/>
        </p:nvSpPr>
        <p:spPr>
          <a:xfrm>
            <a:off x="671333" y="335666"/>
            <a:ext cx="7245752" cy="584775"/>
          </a:xfrm>
          <a:prstGeom prst="rect">
            <a:avLst/>
          </a:prstGeom>
          <a:noFill/>
        </p:spPr>
        <p:txBody>
          <a:bodyPr wrap="square" rtlCol="0">
            <a:spAutoFit/>
          </a:bodyPr>
          <a:lstStyle/>
          <a:p>
            <a:r>
              <a:rPr lang="en-US" sz="3200" dirty="0"/>
              <a:t>3 Keys to Success</a:t>
            </a:r>
            <a:r>
              <a:rPr lang="en-US" dirty="0"/>
              <a:t>:</a:t>
            </a:r>
          </a:p>
        </p:txBody>
      </p:sp>
      <p:pic>
        <p:nvPicPr>
          <p:cNvPr id="5" name="Picture 4">
            <a:extLst>
              <a:ext uri="{FF2B5EF4-FFF2-40B4-BE49-F238E27FC236}">
                <a16:creationId xmlns:a16="http://schemas.microsoft.com/office/drawing/2014/main" id="{54BC5AC5-DEE7-480F-8B12-CE3FBAE873F7}"/>
              </a:ext>
            </a:extLst>
          </p:cNvPr>
          <p:cNvPicPr>
            <a:picLocks noChangeAspect="1"/>
          </p:cNvPicPr>
          <p:nvPr/>
        </p:nvPicPr>
        <p:blipFill rotWithShape="1">
          <a:blip r:embed="rId2"/>
          <a:srcRect l="19177" t="22400" r="50000" b="25063"/>
          <a:stretch/>
        </p:blipFill>
        <p:spPr>
          <a:xfrm>
            <a:off x="7584726" y="1396904"/>
            <a:ext cx="4495385" cy="4310052"/>
          </a:xfrm>
          <a:prstGeom prst="rect">
            <a:avLst/>
          </a:prstGeom>
        </p:spPr>
      </p:pic>
    </p:spTree>
    <p:extLst>
      <p:ext uri="{BB962C8B-B14F-4D97-AF65-F5344CB8AC3E}">
        <p14:creationId xmlns:p14="http://schemas.microsoft.com/office/powerpoint/2010/main" val="141839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6978F-8E90-4247-9D89-586299607FA7}"/>
              </a:ext>
            </a:extLst>
          </p:cNvPr>
          <p:cNvPicPr>
            <a:picLocks noChangeAspect="1"/>
          </p:cNvPicPr>
          <p:nvPr/>
        </p:nvPicPr>
        <p:blipFill rotWithShape="1">
          <a:blip r:embed="rId2"/>
          <a:srcRect l="19937" t="31731" r="20063" b="7679"/>
          <a:stretch/>
        </p:blipFill>
        <p:spPr>
          <a:xfrm>
            <a:off x="6943060" y="2959957"/>
            <a:ext cx="4550735" cy="2584991"/>
          </a:xfrm>
          <a:prstGeom prst="rect">
            <a:avLst/>
          </a:prstGeom>
        </p:spPr>
      </p:pic>
      <p:sp>
        <p:nvSpPr>
          <p:cNvPr id="10" name="Rectangle 4">
            <a:extLst>
              <a:ext uri="{FF2B5EF4-FFF2-40B4-BE49-F238E27FC236}">
                <a16:creationId xmlns:a16="http://schemas.microsoft.com/office/drawing/2014/main" id="{B76D5326-40A6-4A04-9C20-AB197BAB92F2}"/>
              </a:ext>
            </a:extLst>
          </p:cNvPr>
          <p:cNvSpPr>
            <a:spLocks noChangeArrowheads="1"/>
          </p:cNvSpPr>
          <p:nvPr/>
        </p:nvSpPr>
        <p:spPr bwMode="auto">
          <a:xfrm>
            <a:off x="352924" y="241634"/>
            <a:ext cx="11268462" cy="255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68222" rIns="9144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BABB00"/>
                </a:solidFill>
                <a:effectLst/>
                <a:latin typeface="inherit"/>
              </a:rPr>
              <a:t>Mindset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Selling is a mindset and requires confidence—in yourself and the product. At the beginning of this guide you did the exercise “Know Why You Are Selling.” Review this often to remember the difference that you can make in other people’s lives and why you want to offer that change. A positive and confident mindset naturally leads to more successful sales and helps strengthen key habits.</a:t>
            </a:r>
            <a:endParaRPr kumimoji="0" lang="en-US" altLang="en-US" sz="2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D817D8B4-BE4F-4A84-B5CF-CA77ED5C8FEC}"/>
              </a:ext>
            </a:extLst>
          </p:cNvPr>
          <p:cNvSpPr txBox="1"/>
          <p:nvPr/>
        </p:nvSpPr>
        <p:spPr>
          <a:xfrm>
            <a:off x="352924" y="2818388"/>
            <a:ext cx="6590136" cy="3416320"/>
          </a:xfrm>
          <a:prstGeom prst="rect">
            <a:avLst/>
          </a:prstGeom>
          <a:noFill/>
        </p:spPr>
        <p:txBody>
          <a:bodyPr wrap="square" rtlCol="0">
            <a:spAutoFit/>
          </a:bodyPr>
          <a:lstStyle/>
          <a:p>
            <a:r>
              <a:rPr lang="en-US" altLang="en-US" sz="2200" dirty="0">
                <a:latin typeface="Arial" panose="020B0604020202020204" pitchFamily="34" charset="0"/>
              </a:rPr>
              <a:t>Self-motivation is a key element of correct mindset. Find ways to keep yourself motivated when things get difficult or your confidence has been shaken. For example, call your mentor, review your vision board, or watch an inspirational video—whatever helps. Feelings of discouragement are unavoidable in sales, so it is important to have strategies in place to keep your spirits high and yourself focused when challenges inevitably arise.</a:t>
            </a:r>
          </a:p>
          <a:p>
            <a:endParaRPr lang="en-US" dirty="0"/>
          </a:p>
        </p:txBody>
      </p:sp>
    </p:spTree>
    <p:extLst>
      <p:ext uri="{BB962C8B-B14F-4D97-AF65-F5344CB8AC3E}">
        <p14:creationId xmlns:p14="http://schemas.microsoft.com/office/powerpoint/2010/main" val="3084989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D67ED-873B-489C-8D4A-08F6B5DBF17A}"/>
              </a:ext>
            </a:extLst>
          </p:cNvPr>
          <p:cNvPicPr>
            <a:picLocks noChangeAspect="1"/>
          </p:cNvPicPr>
          <p:nvPr/>
        </p:nvPicPr>
        <p:blipFill rotWithShape="1">
          <a:blip r:embed="rId2"/>
          <a:srcRect l="17469" t="36962" r="18070" b="13924"/>
          <a:stretch/>
        </p:blipFill>
        <p:spPr>
          <a:xfrm>
            <a:off x="194839" y="729203"/>
            <a:ext cx="11802321" cy="5058138"/>
          </a:xfrm>
          <a:prstGeom prst="rect">
            <a:avLst/>
          </a:prstGeom>
        </p:spPr>
      </p:pic>
    </p:spTree>
    <p:extLst>
      <p:ext uri="{BB962C8B-B14F-4D97-AF65-F5344CB8AC3E}">
        <p14:creationId xmlns:p14="http://schemas.microsoft.com/office/powerpoint/2010/main" val="379192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6ADB5-81A6-4060-83A1-A383B74D9BDE}"/>
              </a:ext>
            </a:extLst>
          </p:cNvPr>
          <p:cNvPicPr>
            <a:picLocks noChangeAspect="1"/>
          </p:cNvPicPr>
          <p:nvPr/>
        </p:nvPicPr>
        <p:blipFill rotWithShape="1">
          <a:blip r:embed="rId2"/>
          <a:srcRect l="17279" t="18565" r="17785" b="5316"/>
          <a:stretch/>
        </p:blipFill>
        <p:spPr>
          <a:xfrm>
            <a:off x="253821" y="118302"/>
            <a:ext cx="9902167" cy="6529061"/>
          </a:xfrm>
          <a:prstGeom prst="rect">
            <a:avLst/>
          </a:prstGeom>
        </p:spPr>
      </p:pic>
      <p:sp>
        <p:nvSpPr>
          <p:cNvPr id="5" name="TextBox 4">
            <a:extLst>
              <a:ext uri="{FF2B5EF4-FFF2-40B4-BE49-F238E27FC236}">
                <a16:creationId xmlns:a16="http://schemas.microsoft.com/office/drawing/2014/main" id="{5A9A57BC-6EA3-4723-9D51-99BB59ED16C5}"/>
              </a:ext>
            </a:extLst>
          </p:cNvPr>
          <p:cNvSpPr txBox="1"/>
          <p:nvPr/>
        </p:nvSpPr>
        <p:spPr>
          <a:xfrm>
            <a:off x="10155988" y="2782667"/>
            <a:ext cx="2222339" cy="1200329"/>
          </a:xfrm>
          <a:prstGeom prst="rect">
            <a:avLst/>
          </a:prstGeom>
          <a:noFill/>
        </p:spPr>
        <p:txBody>
          <a:bodyPr wrap="square" rtlCol="0">
            <a:spAutoFit/>
          </a:bodyPr>
          <a:lstStyle/>
          <a:p>
            <a:r>
              <a:rPr lang="en-US" dirty="0"/>
              <a:t>TOTAL SKILLS </a:t>
            </a:r>
          </a:p>
          <a:p>
            <a:r>
              <a:rPr lang="en-US" dirty="0"/>
              <a:t>MASTERED:</a:t>
            </a:r>
          </a:p>
          <a:p>
            <a:endParaRPr lang="en-US" dirty="0"/>
          </a:p>
          <a:p>
            <a:r>
              <a:rPr lang="en-US" dirty="0"/>
              <a:t> _____________</a:t>
            </a:r>
          </a:p>
        </p:txBody>
      </p:sp>
    </p:spTree>
    <p:extLst>
      <p:ext uri="{BB962C8B-B14F-4D97-AF65-F5344CB8AC3E}">
        <p14:creationId xmlns:p14="http://schemas.microsoft.com/office/powerpoint/2010/main" val="2968389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25E20-F33D-4609-995D-A32134D0CE0B}"/>
              </a:ext>
            </a:extLst>
          </p:cNvPr>
          <p:cNvPicPr>
            <a:picLocks noChangeAspect="1"/>
          </p:cNvPicPr>
          <p:nvPr/>
        </p:nvPicPr>
        <p:blipFill rotWithShape="1">
          <a:blip r:embed="rId2"/>
          <a:srcRect l="16519" t="38312" r="17880" b="17468"/>
          <a:stretch/>
        </p:blipFill>
        <p:spPr>
          <a:xfrm>
            <a:off x="171947" y="1150234"/>
            <a:ext cx="12020053" cy="4557532"/>
          </a:xfrm>
          <a:prstGeom prst="rect">
            <a:avLst/>
          </a:prstGeom>
        </p:spPr>
      </p:pic>
    </p:spTree>
    <p:extLst>
      <p:ext uri="{BB962C8B-B14F-4D97-AF65-F5344CB8AC3E}">
        <p14:creationId xmlns:p14="http://schemas.microsoft.com/office/powerpoint/2010/main" val="237678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542503-7366-42E9-A592-29785C1E0CD7}"/>
              </a:ext>
            </a:extLst>
          </p:cNvPr>
          <p:cNvPicPr>
            <a:picLocks noChangeAspect="1"/>
          </p:cNvPicPr>
          <p:nvPr/>
        </p:nvPicPr>
        <p:blipFill rotWithShape="1">
          <a:blip r:embed="rId2"/>
          <a:srcRect l="18419" t="26498" r="17119" b="18144"/>
          <a:stretch/>
        </p:blipFill>
        <p:spPr>
          <a:xfrm>
            <a:off x="54285" y="497356"/>
            <a:ext cx="12137715" cy="5863287"/>
          </a:xfrm>
          <a:prstGeom prst="rect">
            <a:avLst/>
          </a:prstGeom>
        </p:spPr>
      </p:pic>
    </p:spTree>
    <p:extLst>
      <p:ext uri="{BB962C8B-B14F-4D97-AF65-F5344CB8AC3E}">
        <p14:creationId xmlns:p14="http://schemas.microsoft.com/office/powerpoint/2010/main" val="48192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220D61-073F-4BA9-8B2B-2DE7DBDE5D4E}"/>
              </a:ext>
            </a:extLst>
          </p:cNvPr>
          <p:cNvSpPr/>
          <p:nvPr/>
        </p:nvSpPr>
        <p:spPr>
          <a:xfrm>
            <a:off x="3048000" y="335845"/>
            <a:ext cx="6096000" cy="6186309"/>
          </a:xfrm>
          <a:prstGeom prst="rect">
            <a:avLst/>
          </a:prstGeom>
        </p:spPr>
        <p:txBody>
          <a:bodyPr>
            <a:spAutoFit/>
          </a:bodyPr>
          <a:lstStyle/>
          <a:p>
            <a:pPr algn="ctr"/>
            <a:r>
              <a:rPr lang="en-US" sz="2200" b="0" i="0" dirty="0">
                <a:solidFill>
                  <a:srgbClr val="666666"/>
                </a:solidFill>
                <a:effectLst/>
                <a:latin typeface="Open Sans"/>
              </a:rPr>
              <a:t>Sales Guide</a:t>
            </a:r>
          </a:p>
          <a:p>
            <a:pPr algn="ctr"/>
            <a:endParaRPr lang="en-US" sz="2200" b="0" i="0" dirty="0">
              <a:solidFill>
                <a:srgbClr val="666666"/>
              </a:solidFill>
              <a:effectLst/>
              <a:latin typeface="Open Sans"/>
            </a:endParaRPr>
          </a:p>
          <a:p>
            <a:pPr algn="ctr"/>
            <a:r>
              <a:rPr lang="en-US" sz="2200" b="0" i="0" u="none" strike="noStrike" dirty="0">
                <a:solidFill>
                  <a:srgbClr val="BABB00"/>
                </a:solidFill>
                <a:effectLst/>
                <a:latin typeface="Open Sans"/>
                <a:hlinkClick r:id="rId2"/>
              </a:rPr>
              <a:t>Learn to Sell the </a:t>
            </a:r>
            <a:r>
              <a:rPr lang="en-US" sz="2200" b="0" i="0" u="none" strike="noStrike" dirty="0" err="1">
                <a:solidFill>
                  <a:srgbClr val="BABB00"/>
                </a:solidFill>
                <a:effectLst/>
                <a:latin typeface="Open Sans"/>
                <a:hlinkClick r:id="rId2"/>
              </a:rPr>
              <a:t>doTERRA</a:t>
            </a:r>
            <a:r>
              <a:rPr lang="en-US" sz="2200" b="0" i="0" u="none" strike="noStrike" dirty="0">
                <a:solidFill>
                  <a:srgbClr val="BABB00"/>
                </a:solidFill>
                <a:effectLst/>
                <a:latin typeface="Open Sans"/>
                <a:hlinkClick r:id="rId2"/>
              </a:rPr>
              <a:t> Way</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3"/>
              </a:rPr>
              <a:t>Embrace Sales—You Are a Salesperson</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4"/>
              </a:rPr>
              <a:t>Sales Essentials—Discover the Secret to Selling</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5"/>
              </a:rPr>
              <a:t>Master the Fundamentals of Success</a:t>
            </a:r>
            <a:endParaRPr lang="en-US" sz="2200" b="0" i="0" u="none" strike="noStrike" dirty="0">
              <a:solidFill>
                <a:srgbClr val="BABB00"/>
              </a:solidFill>
              <a:effectLst/>
              <a:latin typeface="Open Sans"/>
            </a:endParaRPr>
          </a:p>
          <a:p>
            <a:pPr algn="ct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6"/>
              </a:rPr>
              <a:t>The </a:t>
            </a:r>
            <a:r>
              <a:rPr lang="en-US" sz="2200" b="0" i="0" u="none" strike="noStrike" dirty="0" err="1">
                <a:solidFill>
                  <a:srgbClr val="BABB00"/>
                </a:solidFill>
                <a:effectLst/>
                <a:latin typeface="Open Sans"/>
                <a:hlinkClick r:id="rId6"/>
              </a:rPr>
              <a:t>doTERRA</a:t>
            </a:r>
            <a:r>
              <a:rPr lang="en-US" sz="2200" b="0" i="0" u="none" strike="noStrike" dirty="0">
                <a:solidFill>
                  <a:srgbClr val="BABB00"/>
                </a:solidFill>
                <a:effectLst/>
                <a:latin typeface="Open Sans"/>
                <a:hlinkClick r:id="rId6"/>
              </a:rPr>
              <a:t> Sales Cycle</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7"/>
              </a:rPr>
              <a:t>Step 1: Connect Authentically</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8"/>
              </a:rPr>
              <a:t>Step 2: Invite to a Class</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9"/>
              </a:rPr>
              <a:t>Step 3: Introduce the Need for Solutions</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0"/>
              </a:rPr>
              <a:t>Step 4: Educate About </a:t>
            </a:r>
            <a:r>
              <a:rPr lang="en-US" sz="2200" b="0" i="0" u="none" strike="noStrike" dirty="0" err="1">
                <a:solidFill>
                  <a:srgbClr val="BABB00"/>
                </a:solidFill>
                <a:effectLst/>
                <a:latin typeface="Open Sans"/>
                <a:hlinkClick r:id="rId10"/>
              </a:rPr>
              <a:t>doTERRA</a:t>
            </a:r>
            <a:r>
              <a:rPr lang="en-US" sz="2200" b="0" i="0" u="none" strike="noStrike" dirty="0">
                <a:solidFill>
                  <a:srgbClr val="BABB00"/>
                </a:solidFill>
                <a:effectLst/>
                <a:latin typeface="Open Sans"/>
                <a:hlinkClick r:id="rId10"/>
              </a:rPr>
              <a:t> Products</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1"/>
              </a:rPr>
              <a:t>Step 5: Close with Confidence</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2"/>
              </a:rPr>
              <a:t>Step 6: Enroll in a Total Wellness Lifestyle</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3"/>
              </a:rPr>
              <a:t>Step 7: Answer Objections</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4"/>
              </a:rPr>
              <a:t>Step 8: Gather Referrals and Book Classes</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5"/>
              </a:rPr>
              <a:t>Step 9: Follow Up to Build Residual Income</a:t>
            </a:r>
            <a:endParaRPr lang="en-US" sz="2200" b="0" i="0" dirty="0">
              <a:solidFill>
                <a:srgbClr val="333333"/>
              </a:solidFill>
              <a:effectLst/>
              <a:latin typeface="Open Sans"/>
            </a:endParaRPr>
          </a:p>
          <a:p>
            <a:pPr algn="ctr"/>
            <a:r>
              <a:rPr lang="en-US" sz="2200" b="0" i="0" u="none" strike="noStrike" dirty="0">
                <a:solidFill>
                  <a:srgbClr val="BABB00"/>
                </a:solidFill>
                <a:effectLst/>
                <a:latin typeface="Open Sans"/>
                <a:hlinkClick r:id="rId16"/>
              </a:rPr>
              <a:t>Unlock Your Potential and Track Progress</a:t>
            </a:r>
            <a:endParaRPr lang="en-US" sz="2200" b="0" i="0" dirty="0">
              <a:solidFill>
                <a:srgbClr val="333333"/>
              </a:solidFill>
              <a:effectLst/>
              <a:latin typeface="Open Sans"/>
            </a:endParaRPr>
          </a:p>
        </p:txBody>
      </p:sp>
    </p:spTree>
    <p:extLst>
      <p:ext uri="{BB962C8B-B14F-4D97-AF65-F5344CB8AC3E}">
        <p14:creationId xmlns:p14="http://schemas.microsoft.com/office/powerpoint/2010/main" val="133538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BF56A-161E-47B0-B3F3-DEED210D01B6}"/>
              </a:ext>
            </a:extLst>
          </p:cNvPr>
          <p:cNvPicPr>
            <a:picLocks noChangeAspect="1"/>
          </p:cNvPicPr>
          <p:nvPr/>
        </p:nvPicPr>
        <p:blipFill rotWithShape="1">
          <a:blip r:embed="rId2"/>
          <a:srcRect l="17469" t="43037" r="17880" b="8355"/>
          <a:stretch/>
        </p:blipFill>
        <p:spPr>
          <a:xfrm>
            <a:off x="301243" y="978353"/>
            <a:ext cx="11589513" cy="4901293"/>
          </a:xfrm>
          <a:prstGeom prst="rect">
            <a:avLst/>
          </a:prstGeom>
        </p:spPr>
      </p:pic>
    </p:spTree>
    <p:extLst>
      <p:ext uri="{BB962C8B-B14F-4D97-AF65-F5344CB8AC3E}">
        <p14:creationId xmlns:p14="http://schemas.microsoft.com/office/powerpoint/2010/main" val="19139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44BA5-6612-4B19-A35F-31423CBA499C}"/>
              </a:ext>
            </a:extLst>
          </p:cNvPr>
          <p:cNvPicPr>
            <a:picLocks noChangeAspect="1"/>
          </p:cNvPicPr>
          <p:nvPr/>
        </p:nvPicPr>
        <p:blipFill rotWithShape="1">
          <a:blip r:embed="rId2"/>
          <a:srcRect l="17469" t="28017" r="19019" b="33839"/>
          <a:stretch/>
        </p:blipFill>
        <p:spPr>
          <a:xfrm>
            <a:off x="184994" y="844950"/>
            <a:ext cx="11615192" cy="3923819"/>
          </a:xfrm>
          <a:prstGeom prst="rect">
            <a:avLst/>
          </a:prstGeom>
        </p:spPr>
      </p:pic>
    </p:spTree>
    <p:extLst>
      <p:ext uri="{BB962C8B-B14F-4D97-AF65-F5344CB8AC3E}">
        <p14:creationId xmlns:p14="http://schemas.microsoft.com/office/powerpoint/2010/main" val="133460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x1_900x900_sales_guide_pipes_us_en_web.jpg">
            <a:extLst>
              <a:ext uri="{FF2B5EF4-FFF2-40B4-BE49-F238E27FC236}">
                <a16:creationId xmlns:a16="http://schemas.microsoft.com/office/drawing/2014/main" id="{776E609E-9973-4021-BA52-6F0083503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615" y="355922"/>
            <a:ext cx="6146156" cy="61461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956A29-FE44-442F-A579-0FC7C5E9CCDF}"/>
              </a:ext>
            </a:extLst>
          </p:cNvPr>
          <p:cNvSpPr txBox="1"/>
          <p:nvPr/>
        </p:nvSpPr>
        <p:spPr>
          <a:xfrm>
            <a:off x="706055" y="274898"/>
            <a:ext cx="5034987" cy="6740307"/>
          </a:xfrm>
          <a:prstGeom prst="rect">
            <a:avLst/>
          </a:prstGeom>
          <a:noFill/>
        </p:spPr>
        <p:txBody>
          <a:bodyPr wrap="square" rtlCol="0">
            <a:spAutoFit/>
          </a:bodyPr>
          <a:lstStyle/>
          <a:p>
            <a:r>
              <a:rPr lang="en-US" dirty="0"/>
              <a:t>The </a:t>
            </a:r>
            <a:r>
              <a:rPr lang="en-US" dirty="0" err="1"/>
              <a:t>doTERRA</a:t>
            </a:r>
            <a:r>
              <a:rPr lang="en-US" dirty="0"/>
              <a:t> Sales Cycle is a series of repeatable steps; from introducing to enrolling, it acts as your guide as you share the </a:t>
            </a:r>
            <a:r>
              <a:rPr lang="en-US" dirty="0" err="1"/>
              <a:t>doTERRA</a:t>
            </a:r>
            <a:r>
              <a:rPr lang="en-US" dirty="0"/>
              <a:t> wellness lifestyle.</a:t>
            </a:r>
          </a:p>
          <a:p>
            <a:endParaRPr lang="en-US" dirty="0"/>
          </a:p>
          <a:p>
            <a:r>
              <a:rPr lang="en-US" dirty="0"/>
              <a:t>Nine Simple Steps</a:t>
            </a:r>
          </a:p>
          <a:p>
            <a:endParaRPr lang="en-US" dirty="0"/>
          </a:p>
          <a:p>
            <a:r>
              <a:rPr lang="en-US" sz="2000" dirty="0">
                <a:hlinkClick r:id="rId3"/>
              </a:rPr>
              <a:t>1. Connect</a:t>
            </a:r>
            <a:endParaRPr lang="en-US" sz="2000" dirty="0"/>
          </a:p>
          <a:p>
            <a:r>
              <a:rPr lang="en-US" sz="2000" dirty="0">
                <a:hlinkClick r:id="rId4"/>
              </a:rPr>
              <a:t>2. Invite</a:t>
            </a:r>
            <a:endParaRPr lang="en-US" sz="2000" dirty="0"/>
          </a:p>
          <a:p>
            <a:r>
              <a:rPr lang="en-US" sz="2000" dirty="0">
                <a:hlinkClick r:id="rId5"/>
              </a:rPr>
              <a:t>3. Introduce</a:t>
            </a:r>
            <a:endParaRPr lang="en-US" sz="2000" dirty="0"/>
          </a:p>
          <a:p>
            <a:r>
              <a:rPr lang="en-US" sz="2000" dirty="0">
                <a:hlinkClick r:id="rId6"/>
              </a:rPr>
              <a:t>4. Educate</a:t>
            </a:r>
            <a:endParaRPr lang="en-US" sz="2000" dirty="0"/>
          </a:p>
          <a:p>
            <a:r>
              <a:rPr lang="en-US" sz="2000" dirty="0">
                <a:hlinkClick r:id="rId7"/>
              </a:rPr>
              <a:t>5. Close</a:t>
            </a:r>
            <a:endParaRPr lang="en-US" sz="2000" dirty="0"/>
          </a:p>
          <a:p>
            <a:r>
              <a:rPr lang="en-US" sz="2000" dirty="0">
                <a:hlinkClick r:id="rId8"/>
              </a:rPr>
              <a:t>6. Enroll</a:t>
            </a:r>
            <a:endParaRPr lang="en-US" sz="2000" dirty="0"/>
          </a:p>
          <a:p>
            <a:r>
              <a:rPr lang="en-US" sz="2000" dirty="0">
                <a:hlinkClick r:id="rId9"/>
              </a:rPr>
              <a:t>7. Answer Objections</a:t>
            </a:r>
            <a:endParaRPr lang="en-US" sz="2000" dirty="0"/>
          </a:p>
          <a:p>
            <a:r>
              <a:rPr lang="en-US" sz="2000" dirty="0">
                <a:hlinkClick r:id="rId10"/>
              </a:rPr>
              <a:t>8. Gather Referrals</a:t>
            </a:r>
            <a:endParaRPr lang="en-US" sz="2000" dirty="0"/>
          </a:p>
          <a:p>
            <a:r>
              <a:rPr lang="en-US" sz="2000" dirty="0">
                <a:hlinkClick r:id="rId11"/>
              </a:rPr>
              <a:t>9. Follow Up</a:t>
            </a:r>
            <a:endParaRPr lang="en-US" sz="2000" dirty="0"/>
          </a:p>
          <a:p>
            <a:endParaRPr lang="en-US" dirty="0"/>
          </a:p>
          <a:p>
            <a:r>
              <a:rPr lang="en-US" dirty="0"/>
              <a:t>These steps fit neatly into the PIPES framework you are already familiar with, giving you a clear roadmap and ensuring you do not skip important steps in presenting your message and enrolling new customers. Trust the process to experience success.</a:t>
            </a:r>
          </a:p>
          <a:p>
            <a:br>
              <a:rPr lang="en-US" dirty="0"/>
            </a:br>
            <a:endParaRPr lang="en-US" dirty="0"/>
          </a:p>
        </p:txBody>
      </p:sp>
    </p:spTree>
    <p:extLst>
      <p:ext uri="{BB962C8B-B14F-4D97-AF65-F5344CB8AC3E}">
        <p14:creationId xmlns:p14="http://schemas.microsoft.com/office/powerpoint/2010/main" val="64011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0C1598-099C-4237-A6E8-EEA4A10240FF}"/>
              </a:ext>
            </a:extLst>
          </p:cNvPr>
          <p:cNvSpPr/>
          <p:nvPr/>
        </p:nvSpPr>
        <p:spPr>
          <a:xfrm>
            <a:off x="879675" y="1498921"/>
            <a:ext cx="5216325" cy="4832092"/>
          </a:xfrm>
          <a:prstGeom prst="rect">
            <a:avLst/>
          </a:prstGeom>
        </p:spPr>
        <p:txBody>
          <a:bodyPr wrap="square">
            <a:spAutoFit/>
          </a:bodyPr>
          <a:lstStyle/>
          <a:p>
            <a:endParaRPr lang="en-US" sz="2200" b="0" i="0" dirty="0">
              <a:solidFill>
                <a:srgbClr val="333333"/>
              </a:solidFill>
              <a:effectLst/>
              <a:latin typeface="Open Sans"/>
            </a:endParaRPr>
          </a:p>
          <a:p>
            <a:r>
              <a:rPr lang="en-US" sz="2200" b="0" i="0" dirty="0">
                <a:solidFill>
                  <a:srgbClr val="333333"/>
                </a:solidFill>
                <a:effectLst/>
                <a:latin typeface="Open Sans"/>
              </a:rPr>
              <a:t>For each step, you will:</a:t>
            </a:r>
          </a:p>
          <a:p>
            <a:endParaRPr lang="en-US" sz="2200" b="0" i="0" dirty="0">
              <a:solidFill>
                <a:srgbClr val="333333"/>
              </a:solidFill>
              <a:effectLst/>
              <a:latin typeface="Open Sans"/>
            </a:endParaRPr>
          </a:p>
          <a:p>
            <a:pPr>
              <a:buFont typeface="Arial" panose="020B0604020202020204" pitchFamily="34" charset="0"/>
              <a:buChar char="•"/>
            </a:pPr>
            <a:r>
              <a:rPr lang="en-US" sz="2200" b="0" i="0" dirty="0">
                <a:solidFill>
                  <a:srgbClr val="333333"/>
                </a:solidFill>
                <a:effectLst/>
                <a:latin typeface="Open Sans"/>
              </a:rPr>
              <a:t>Learn the definition.</a:t>
            </a:r>
          </a:p>
          <a:p>
            <a:pPr>
              <a:buFont typeface="Arial" panose="020B0604020202020204" pitchFamily="34" charset="0"/>
              <a:buChar char="•"/>
            </a:pPr>
            <a:r>
              <a:rPr lang="en-US" sz="2200" b="0" i="0" dirty="0">
                <a:solidFill>
                  <a:srgbClr val="333333"/>
                </a:solidFill>
                <a:effectLst/>
                <a:latin typeface="Open Sans"/>
              </a:rPr>
              <a:t>Read about practical ways to develop the skill.</a:t>
            </a:r>
          </a:p>
          <a:p>
            <a:pPr>
              <a:buFont typeface="Arial" panose="020B0604020202020204" pitchFamily="34" charset="0"/>
              <a:buChar char="•"/>
            </a:pPr>
            <a:r>
              <a:rPr lang="en-US" sz="2200" b="0" i="0" dirty="0">
                <a:solidFill>
                  <a:srgbClr val="333333"/>
                </a:solidFill>
                <a:effectLst/>
                <a:latin typeface="Open Sans"/>
              </a:rPr>
              <a:t>Practice sample scripts.</a:t>
            </a:r>
          </a:p>
          <a:p>
            <a:pPr>
              <a:buFont typeface="Arial" panose="020B0604020202020204" pitchFamily="34" charset="0"/>
              <a:buChar char="•"/>
            </a:pPr>
            <a:r>
              <a:rPr lang="en-US" sz="2200" b="0" i="0" dirty="0">
                <a:solidFill>
                  <a:srgbClr val="333333"/>
                </a:solidFill>
                <a:effectLst/>
                <a:latin typeface="Open Sans"/>
              </a:rPr>
              <a:t>Rate yourself on how confident you are. </a:t>
            </a:r>
          </a:p>
          <a:p>
            <a:endParaRPr lang="en-US" sz="2200" b="0" i="0" dirty="0">
              <a:solidFill>
                <a:srgbClr val="333333"/>
              </a:solidFill>
              <a:effectLst/>
              <a:latin typeface="Open Sans"/>
            </a:endParaRPr>
          </a:p>
          <a:p>
            <a:r>
              <a:rPr lang="en-US" sz="2200" b="0" i="0" dirty="0">
                <a:solidFill>
                  <a:srgbClr val="333333"/>
                </a:solidFill>
                <a:effectLst/>
                <a:latin typeface="Open Sans"/>
              </a:rPr>
              <a:t>To further develop your sales ability, put skill-building ideas into practice so you can become the polished, professional Wellness Advocate you desire to be.</a:t>
            </a:r>
          </a:p>
        </p:txBody>
      </p:sp>
      <p:pic>
        <p:nvPicPr>
          <p:cNvPr id="9218" name="Picture 2" descr="3x2_900x600_sales_guide_build_talk_us_en_web.jpg">
            <a:extLst>
              <a:ext uri="{FF2B5EF4-FFF2-40B4-BE49-F238E27FC236}">
                <a16:creationId xmlns:a16="http://schemas.microsoft.com/office/drawing/2014/main" id="{1B467298-D79F-4DD7-9656-1D0DFE0DF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945" y="2442257"/>
            <a:ext cx="5173886" cy="3449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F898FE-1763-4102-A8B9-B89362A3E6F6}"/>
              </a:ext>
            </a:extLst>
          </p:cNvPr>
          <p:cNvSpPr txBox="1"/>
          <p:nvPr/>
        </p:nvSpPr>
        <p:spPr>
          <a:xfrm>
            <a:off x="879676" y="452481"/>
            <a:ext cx="10984376" cy="1046440"/>
          </a:xfrm>
          <a:prstGeom prst="rect">
            <a:avLst/>
          </a:prstGeom>
          <a:noFill/>
        </p:spPr>
        <p:txBody>
          <a:bodyPr wrap="square" rtlCol="0">
            <a:spAutoFit/>
          </a:bodyPr>
          <a:lstStyle/>
          <a:p>
            <a:r>
              <a:rPr lang="en-US" sz="2200" dirty="0">
                <a:solidFill>
                  <a:srgbClr val="BABB00"/>
                </a:solidFill>
                <a:latin typeface="Open Sans"/>
              </a:rPr>
              <a:t>Implement the </a:t>
            </a:r>
            <a:r>
              <a:rPr lang="en-US" sz="2200" dirty="0" err="1">
                <a:solidFill>
                  <a:srgbClr val="BABB00"/>
                </a:solidFill>
                <a:latin typeface="Open Sans"/>
              </a:rPr>
              <a:t>doTERRA</a:t>
            </a:r>
            <a:r>
              <a:rPr lang="en-US" sz="2200" dirty="0">
                <a:solidFill>
                  <a:srgbClr val="BABB00"/>
                </a:solidFill>
                <a:latin typeface="Open Sans"/>
              </a:rPr>
              <a:t> Sales Cycle</a:t>
            </a:r>
          </a:p>
          <a:p>
            <a:r>
              <a:rPr lang="en-US" sz="2200" dirty="0">
                <a:solidFill>
                  <a:srgbClr val="333333"/>
                </a:solidFill>
                <a:latin typeface="Open Sans"/>
              </a:rPr>
              <a:t>The following pages give you a deep dive of the nine steps in the </a:t>
            </a:r>
            <a:r>
              <a:rPr lang="en-US" sz="2200" dirty="0" err="1">
                <a:solidFill>
                  <a:srgbClr val="333333"/>
                </a:solidFill>
                <a:latin typeface="Open Sans"/>
              </a:rPr>
              <a:t>doTERRA</a:t>
            </a:r>
            <a:r>
              <a:rPr lang="en-US" sz="2200" dirty="0">
                <a:solidFill>
                  <a:srgbClr val="333333"/>
                </a:solidFill>
                <a:latin typeface="Open Sans"/>
              </a:rPr>
              <a:t> Sales Cycle.</a:t>
            </a:r>
          </a:p>
          <a:p>
            <a:endParaRPr lang="en-US" dirty="0"/>
          </a:p>
        </p:txBody>
      </p:sp>
    </p:spTree>
    <p:extLst>
      <p:ext uri="{BB962C8B-B14F-4D97-AF65-F5344CB8AC3E}">
        <p14:creationId xmlns:p14="http://schemas.microsoft.com/office/powerpoint/2010/main" val="2180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93D7DA-4355-49CF-AE1E-41CBC8838CB2}"/>
              </a:ext>
            </a:extLst>
          </p:cNvPr>
          <p:cNvSpPr/>
          <p:nvPr/>
        </p:nvSpPr>
        <p:spPr>
          <a:xfrm>
            <a:off x="451413" y="887843"/>
            <a:ext cx="11505235" cy="1200329"/>
          </a:xfrm>
          <a:prstGeom prst="rect">
            <a:avLst/>
          </a:prstGeom>
        </p:spPr>
        <p:txBody>
          <a:bodyPr wrap="square">
            <a:spAutoFit/>
          </a:bodyPr>
          <a:lstStyle/>
          <a:p>
            <a:r>
              <a:rPr lang="en-US" b="0" i="0" dirty="0">
                <a:solidFill>
                  <a:srgbClr val="333333"/>
                </a:solidFill>
                <a:effectLst/>
                <a:latin typeface="Open Sans"/>
              </a:rPr>
              <a:t>Build authentic relationships with people everywhere you go. Get their contact information so you can continue building the friendship. </a:t>
            </a:r>
            <a:r>
              <a:rPr lang="en-US" b="0" i="0" dirty="0" err="1">
                <a:solidFill>
                  <a:srgbClr val="333333"/>
                </a:solidFill>
                <a:effectLst/>
                <a:latin typeface="Open Sans"/>
              </a:rPr>
              <a:t>doTERRA</a:t>
            </a:r>
            <a:r>
              <a:rPr lang="en-US" b="0" i="0" dirty="0">
                <a:solidFill>
                  <a:srgbClr val="333333"/>
                </a:solidFill>
                <a:effectLst/>
                <a:latin typeface="Open Sans"/>
              </a:rPr>
              <a:t> is a relationship business. Whether with an existing relationship or someone new, build trust in every interaction. Seek to change lives by sharing what you love—no matter where you are or who you are with.</a:t>
            </a:r>
            <a:endParaRPr lang="en-US" dirty="0"/>
          </a:p>
        </p:txBody>
      </p:sp>
      <p:sp>
        <p:nvSpPr>
          <p:cNvPr id="3" name="Rectangle 2">
            <a:extLst>
              <a:ext uri="{FF2B5EF4-FFF2-40B4-BE49-F238E27FC236}">
                <a16:creationId xmlns:a16="http://schemas.microsoft.com/office/drawing/2014/main" id="{13FF183D-01BA-46F7-85FB-8DD855BFF859}"/>
              </a:ext>
            </a:extLst>
          </p:cNvPr>
          <p:cNvSpPr/>
          <p:nvPr/>
        </p:nvSpPr>
        <p:spPr>
          <a:xfrm>
            <a:off x="451413" y="501133"/>
            <a:ext cx="3016788" cy="369332"/>
          </a:xfrm>
          <a:prstGeom prst="rect">
            <a:avLst/>
          </a:prstGeom>
        </p:spPr>
        <p:txBody>
          <a:bodyPr wrap="none">
            <a:spAutoFit/>
          </a:bodyPr>
          <a:lstStyle/>
          <a:p>
            <a:r>
              <a:rPr lang="en-US" dirty="0">
                <a:solidFill>
                  <a:srgbClr val="BABB00"/>
                </a:solidFill>
                <a:latin typeface="Open Sans"/>
              </a:rPr>
              <a:t>How to find new customers:</a:t>
            </a:r>
          </a:p>
        </p:txBody>
      </p:sp>
      <p:pic>
        <p:nvPicPr>
          <p:cNvPr id="4" name="Picture 3">
            <a:extLst>
              <a:ext uri="{FF2B5EF4-FFF2-40B4-BE49-F238E27FC236}">
                <a16:creationId xmlns:a16="http://schemas.microsoft.com/office/drawing/2014/main" id="{6BF09CF6-B957-416D-BFCB-ADE6FEF204E0}"/>
              </a:ext>
            </a:extLst>
          </p:cNvPr>
          <p:cNvPicPr>
            <a:picLocks noChangeAspect="1"/>
          </p:cNvPicPr>
          <p:nvPr/>
        </p:nvPicPr>
        <p:blipFill rotWithShape="1">
          <a:blip r:embed="rId2"/>
          <a:srcRect l="17564" t="20928" r="17690" b="9873"/>
          <a:stretch/>
        </p:blipFill>
        <p:spPr>
          <a:xfrm>
            <a:off x="2540643" y="1968289"/>
            <a:ext cx="6910086" cy="4154157"/>
          </a:xfrm>
          <a:prstGeom prst="rect">
            <a:avLst/>
          </a:prstGeom>
        </p:spPr>
      </p:pic>
    </p:spTree>
    <p:extLst>
      <p:ext uri="{BB962C8B-B14F-4D97-AF65-F5344CB8AC3E}">
        <p14:creationId xmlns:p14="http://schemas.microsoft.com/office/powerpoint/2010/main" val="679982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3F6EA7-ED8A-468A-8E29-7B77CF0D47E4}"/>
              </a:ext>
            </a:extLst>
          </p:cNvPr>
          <p:cNvPicPr>
            <a:picLocks noChangeAspect="1"/>
          </p:cNvPicPr>
          <p:nvPr/>
        </p:nvPicPr>
        <p:blipFill rotWithShape="1">
          <a:blip r:embed="rId2"/>
          <a:srcRect l="17469" t="44725" r="17785" b="5824"/>
          <a:stretch/>
        </p:blipFill>
        <p:spPr>
          <a:xfrm>
            <a:off x="332166" y="590309"/>
            <a:ext cx="11342474" cy="4872941"/>
          </a:xfrm>
          <a:prstGeom prst="rect">
            <a:avLst/>
          </a:prstGeom>
        </p:spPr>
      </p:pic>
    </p:spTree>
    <p:extLst>
      <p:ext uri="{BB962C8B-B14F-4D97-AF65-F5344CB8AC3E}">
        <p14:creationId xmlns:p14="http://schemas.microsoft.com/office/powerpoint/2010/main" val="4131555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66129-B90D-43DB-8679-AF3E110A1AEA}"/>
              </a:ext>
            </a:extLst>
          </p:cNvPr>
          <p:cNvSpPr/>
          <p:nvPr/>
        </p:nvSpPr>
        <p:spPr>
          <a:xfrm>
            <a:off x="536380" y="639501"/>
            <a:ext cx="11119239" cy="2339102"/>
          </a:xfrm>
          <a:prstGeom prst="rect">
            <a:avLst/>
          </a:prstGeom>
        </p:spPr>
        <p:txBody>
          <a:bodyPr wrap="square">
            <a:spAutoFit/>
          </a:bodyPr>
          <a:lstStyle/>
          <a:p>
            <a:r>
              <a:rPr lang="en-US" sz="2200" dirty="0">
                <a:effectLst/>
              </a:rPr>
              <a:t>Reach out to the people on your Names List or Success Tracker and invite them to attend a class or presentation. Great invitations are personalized, passionate, relay value, and show genuine care for the one you are inviting. As you discover what's most important to each person by taking a genuine interest in who they are and building connections about what they are experiencing, your invitation to come to a class will feel natural.</a:t>
            </a:r>
          </a:p>
          <a:p>
            <a:br>
              <a:rPr lang="en-US" dirty="0">
                <a:effectLst/>
              </a:rPr>
            </a:br>
            <a:endParaRPr lang="en-US" dirty="0"/>
          </a:p>
        </p:txBody>
      </p:sp>
      <p:sp>
        <p:nvSpPr>
          <p:cNvPr id="3" name="Rectangle 2">
            <a:extLst>
              <a:ext uri="{FF2B5EF4-FFF2-40B4-BE49-F238E27FC236}">
                <a16:creationId xmlns:a16="http://schemas.microsoft.com/office/drawing/2014/main" id="{8FEFBAEF-75A3-4DBD-B23E-CC98CCEBCB2A}"/>
              </a:ext>
            </a:extLst>
          </p:cNvPr>
          <p:cNvSpPr/>
          <p:nvPr/>
        </p:nvSpPr>
        <p:spPr>
          <a:xfrm>
            <a:off x="536380" y="270169"/>
            <a:ext cx="3913700" cy="430887"/>
          </a:xfrm>
          <a:prstGeom prst="rect">
            <a:avLst/>
          </a:prstGeom>
        </p:spPr>
        <p:txBody>
          <a:bodyPr wrap="none">
            <a:spAutoFit/>
          </a:bodyPr>
          <a:lstStyle/>
          <a:p>
            <a:r>
              <a:rPr lang="en-US" sz="2200" dirty="0">
                <a:solidFill>
                  <a:srgbClr val="BABB00"/>
                </a:solidFill>
                <a:latin typeface="Open Sans"/>
              </a:rPr>
              <a:t>How to get people to say YES:</a:t>
            </a:r>
          </a:p>
        </p:txBody>
      </p:sp>
      <p:pic>
        <p:nvPicPr>
          <p:cNvPr id="4" name="Picture 3">
            <a:extLst>
              <a:ext uri="{FF2B5EF4-FFF2-40B4-BE49-F238E27FC236}">
                <a16:creationId xmlns:a16="http://schemas.microsoft.com/office/drawing/2014/main" id="{15EA3440-02B6-4707-BEF7-29275D7ACA51}"/>
              </a:ext>
            </a:extLst>
          </p:cNvPr>
          <p:cNvPicPr>
            <a:picLocks noChangeAspect="1"/>
          </p:cNvPicPr>
          <p:nvPr/>
        </p:nvPicPr>
        <p:blipFill rotWithShape="1">
          <a:blip r:embed="rId2"/>
          <a:srcRect l="16899" t="19240" r="17785" b="9873"/>
          <a:stretch/>
        </p:blipFill>
        <p:spPr>
          <a:xfrm>
            <a:off x="2583082" y="2298805"/>
            <a:ext cx="7025833" cy="4289026"/>
          </a:xfrm>
          <a:prstGeom prst="rect">
            <a:avLst/>
          </a:prstGeom>
        </p:spPr>
      </p:pic>
    </p:spTree>
    <p:extLst>
      <p:ext uri="{BB962C8B-B14F-4D97-AF65-F5344CB8AC3E}">
        <p14:creationId xmlns:p14="http://schemas.microsoft.com/office/powerpoint/2010/main" val="372130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CA8DE-E499-48D8-9A84-64BC4E62154D}"/>
              </a:ext>
            </a:extLst>
          </p:cNvPr>
          <p:cNvPicPr>
            <a:picLocks noChangeAspect="1"/>
          </p:cNvPicPr>
          <p:nvPr/>
        </p:nvPicPr>
        <p:blipFill rotWithShape="1">
          <a:blip r:embed="rId2"/>
          <a:srcRect l="17943" t="19240" r="17026" b="8692"/>
          <a:stretch/>
        </p:blipFill>
        <p:spPr>
          <a:xfrm>
            <a:off x="1351770" y="208344"/>
            <a:ext cx="9748351" cy="6076709"/>
          </a:xfrm>
          <a:prstGeom prst="rect">
            <a:avLst/>
          </a:prstGeom>
        </p:spPr>
      </p:pic>
    </p:spTree>
    <p:extLst>
      <p:ext uri="{BB962C8B-B14F-4D97-AF65-F5344CB8AC3E}">
        <p14:creationId xmlns:p14="http://schemas.microsoft.com/office/powerpoint/2010/main" val="198154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7FE689-CD5E-431E-86E4-8FCD5786D385}"/>
              </a:ext>
            </a:extLst>
          </p:cNvPr>
          <p:cNvSpPr/>
          <p:nvPr/>
        </p:nvSpPr>
        <p:spPr>
          <a:xfrm>
            <a:off x="513143" y="701056"/>
            <a:ext cx="11165711" cy="2031325"/>
          </a:xfrm>
          <a:prstGeom prst="rect">
            <a:avLst/>
          </a:prstGeom>
        </p:spPr>
        <p:txBody>
          <a:bodyPr wrap="square">
            <a:spAutoFit/>
          </a:bodyPr>
          <a:lstStyle/>
          <a:p>
            <a:r>
              <a:rPr lang="en-US" dirty="0">
                <a:effectLst/>
              </a:rPr>
              <a:t>The Introduce phase in the </a:t>
            </a:r>
            <a:r>
              <a:rPr lang="en-US" dirty="0" err="1">
                <a:effectLst/>
              </a:rPr>
              <a:t>doTERRA</a:t>
            </a:r>
            <a:r>
              <a:rPr lang="en-US" dirty="0">
                <a:effectLst/>
              </a:rPr>
              <a:t> Sales Cycle is where prospective customers realize they have a need. This creates a buying environment. At the beginning of the presentation, help people identify the gap between their current overall wellness and desired wellness goals. One way to do this is by having them rate themselves on the </a:t>
            </a:r>
            <a:r>
              <a:rPr lang="en-US" dirty="0" err="1">
                <a:effectLst/>
              </a:rPr>
              <a:t>doTERRA</a:t>
            </a:r>
            <a:r>
              <a:rPr lang="en-US" dirty="0">
                <a:effectLst/>
              </a:rPr>
              <a:t> Wellness Lifestyle Pyramid in the Live guide. Be clear that you are going to show them something that will change their lives and let them know there will be an opportunity to buy at the end of the presentation.</a:t>
            </a:r>
          </a:p>
          <a:p>
            <a:br>
              <a:rPr lang="en-US" dirty="0">
                <a:effectLst/>
              </a:rPr>
            </a:br>
            <a:endParaRPr lang="en-US" dirty="0"/>
          </a:p>
        </p:txBody>
      </p:sp>
      <p:sp>
        <p:nvSpPr>
          <p:cNvPr id="4" name="Rectangle 3">
            <a:extLst>
              <a:ext uri="{FF2B5EF4-FFF2-40B4-BE49-F238E27FC236}">
                <a16:creationId xmlns:a16="http://schemas.microsoft.com/office/drawing/2014/main" id="{6B019120-FF49-4D9D-9408-BD418B87F871}"/>
              </a:ext>
            </a:extLst>
          </p:cNvPr>
          <p:cNvSpPr/>
          <p:nvPr/>
        </p:nvSpPr>
        <p:spPr>
          <a:xfrm>
            <a:off x="536380" y="270169"/>
            <a:ext cx="4935197" cy="430887"/>
          </a:xfrm>
          <a:prstGeom prst="rect">
            <a:avLst/>
          </a:prstGeom>
        </p:spPr>
        <p:txBody>
          <a:bodyPr wrap="none">
            <a:spAutoFit/>
          </a:bodyPr>
          <a:lstStyle/>
          <a:p>
            <a:r>
              <a:rPr lang="en-US" sz="2200" dirty="0">
                <a:solidFill>
                  <a:srgbClr val="BABB00"/>
                </a:solidFill>
                <a:latin typeface="Open Sans"/>
              </a:rPr>
              <a:t>Introduce the need for your products: </a:t>
            </a:r>
          </a:p>
        </p:txBody>
      </p:sp>
      <p:pic>
        <p:nvPicPr>
          <p:cNvPr id="5" name="Picture 4">
            <a:extLst>
              <a:ext uri="{FF2B5EF4-FFF2-40B4-BE49-F238E27FC236}">
                <a16:creationId xmlns:a16="http://schemas.microsoft.com/office/drawing/2014/main" id="{6586729C-D71E-4822-AA1A-2C213FC7F4AE}"/>
              </a:ext>
            </a:extLst>
          </p:cNvPr>
          <p:cNvPicPr>
            <a:picLocks noChangeAspect="1"/>
          </p:cNvPicPr>
          <p:nvPr/>
        </p:nvPicPr>
        <p:blipFill rotWithShape="1">
          <a:blip r:embed="rId2"/>
          <a:srcRect l="18323" t="24473" r="18449" b="8184"/>
          <a:stretch/>
        </p:blipFill>
        <p:spPr>
          <a:xfrm>
            <a:off x="2658319" y="2204021"/>
            <a:ext cx="7284335" cy="4364040"/>
          </a:xfrm>
          <a:prstGeom prst="rect">
            <a:avLst/>
          </a:prstGeom>
        </p:spPr>
      </p:pic>
    </p:spTree>
    <p:extLst>
      <p:ext uri="{BB962C8B-B14F-4D97-AF65-F5344CB8AC3E}">
        <p14:creationId xmlns:p14="http://schemas.microsoft.com/office/powerpoint/2010/main" val="2930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868DD8-57F7-4BCA-8ABB-D86347D98168}"/>
              </a:ext>
            </a:extLst>
          </p:cNvPr>
          <p:cNvPicPr>
            <a:picLocks noChangeAspect="1"/>
          </p:cNvPicPr>
          <p:nvPr/>
        </p:nvPicPr>
        <p:blipFill rotWithShape="1">
          <a:blip r:embed="rId2"/>
          <a:srcRect l="17087" t="18059" r="17786" b="13586"/>
          <a:stretch/>
        </p:blipFill>
        <p:spPr>
          <a:xfrm>
            <a:off x="902882" y="248045"/>
            <a:ext cx="10775973" cy="6361909"/>
          </a:xfrm>
          <a:prstGeom prst="rect">
            <a:avLst/>
          </a:prstGeom>
        </p:spPr>
      </p:pic>
    </p:spTree>
    <p:extLst>
      <p:ext uri="{BB962C8B-B14F-4D97-AF65-F5344CB8AC3E}">
        <p14:creationId xmlns:p14="http://schemas.microsoft.com/office/powerpoint/2010/main" val="20668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0BBC2A-BFB4-4E36-B08C-2D673FDD8D30}"/>
              </a:ext>
            </a:extLst>
          </p:cNvPr>
          <p:cNvPicPr>
            <a:picLocks noChangeAspect="1"/>
          </p:cNvPicPr>
          <p:nvPr/>
        </p:nvPicPr>
        <p:blipFill rotWithShape="1">
          <a:blip r:embed="rId2"/>
          <a:srcRect l="18925" t="32248" r="20116" b="6977"/>
          <a:stretch/>
        </p:blipFill>
        <p:spPr>
          <a:xfrm>
            <a:off x="2769781" y="1581743"/>
            <a:ext cx="6652438" cy="3730695"/>
          </a:xfrm>
          <a:prstGeom prst="rect">
            <a:avLst/>
          </a:prstGeom>
        </p:spPr>
      </p:pic>
      <p:sp>
        <p:nvSpPr>
          <p:cNvPr id="6" name="Rectangle 5">
            <a:extLst>
              <a:ext uri="{FF2B5EF4-FFF2-40B4-BE49-F238E27FC236}">
                <a16:creationId xmlns:a16="http://schemas.microsoft.com/office/drawing/2014/main" id="{D8A0FDCD-D0DD-418E-8CB6-2113503CBD7D}"/>
              </a:ext>
            </a:extLst>
          </p:cNvPr>
          <p:cNvSpPr/>
          <p:nvPr/>
        </p:nvSpPr>
        <p:spPr>
          <a:xfrm>
            <a:off x="751367" y="104415"/>
            <a:ext cx="11231526" cy="1477328"/>
          </a:xfrm>
          <a:prstGeom prst="rect">
            <a:avLst/>
          </a:prstGeom>
        </p:spPr>
        <p:txBody>
          <a:bodyPr wrap="square">
            <a:spAutoFit/>
          </a:bodyPr>
          <a:lstStyle/>
          <a:p>
            <a:r>
              <a:rPr lang="en-US" b="0" i="0" dirty="0">
                <a:solidFill>
                  <a:srgbClr val="BABB00"/>
                </a:solidFill>
                <a:effectLst/>
                <a:latin typeface="Open Sans"/>
              </a:rPr>
              <a:t>Know What You Are Selling</a:t>
            </a:r>
          </a:p>
          <a:p>
            <a:r>
              <a:rPr lang="en-US" b="0" i="0" dirty="0">
                <a:solidFill>
                  <a:srgbClr val="333333"/>
                </a:solidFill>
                <a:effectLst/>
                <a:latin typeface="Open Sans"/>
              </a:rPr>
              <a:t>When you share </a:t>
            </a:r>
            <a:r>
              <a:rPr lang="en-US" b="0" i="0" dirty="0" err="1">
                <a:solidFill>
                  <a:srgbClr val="333333"/>
                </a:solidFill>
                <a:effectLst/>
                <a:latin typeface="Open Sans"/>
              </a:rPr>
              <a:t>doTERRA</a:t>
            </a:r>
            <a:r>
              <a:rPr lang="en-US" b="0" i="0" dirty="0">
                <a:solidFill>
                  <a:srgbClr val="333333"/>
                </a:solidFill>
                <a:effectLst/>
                <a:latin typeface="Open Sans"/>
              </a:rPr>
              <a:t> products, you are selling a total wellness lifestyle—one of hope, empowerment, and healing. You are helping people eat better, exercise more, improve their sleep, lower stress, and eliminate toxic products from their lives. You are not just selling essential oils; you are helping people live happier and healthier lives.</a:t>
            </a:r>
          </a:p>
        </p:txBody>
      </p:sp>
      <p:sp>
        <p:nvSpPr>
          <p:cNvPr id="7" name="Rectangle 6">
            <a:extLst>
              <a:ext uri="{FF2B5EF4-FFF2-40B4-BE49-F238E27FC236}">
                <a16:creationId xmlns:a16="http://schemas.microsoft.com/office/drawing/2014/main" id="{D686B758-2B8E-4CD5-BEF7-8F0CB03C3C6E}"/>
              </a:ext>
            </a:extLst>
          </p:cNvPr>
          <p:cNvSpPr/>
          <p:nvPr/>
        </p:nvSpPr>
        <p:spPr>
          <a:xfrm>
            <a:off x="751367" y="5116768"/>
            <a:ext cx="11231525" cy="1200329"/>
          </a:xfrm>
          <a:prstGeom prst="rect">
            <a:avLst/>
          </a:prstGeom>
        </p:spPr>
        <p:txBody>
          <a:bodyPr wrap="square">
            <a:spAutoFit/>
          </a:bodyPr>
          <a:lstStyle/>
          <a:p>
            <a:endParaRPr lang="en-US" b="0" i="0" dirty="0">
              <a:solidFill>
                <a:srgbClr val="333333"/>
              </a:solidFill>
              <a:effectLst/>
              <a:latin typeface="Open Sans"/>
            </a:endParaRPr>
          </a:p>
          <a:p>
            <a:r>
              <a:rPr lang="en-US" b="0" i="0" dirty="0">
                <a:solidFill>
                  <a:srgbClr val="333333"/>
                </a:solidFill>
                <a:effectLst/>
                <a:latin typeface="Open Sans"/>
              </a:rPr>
              <a:t>In order to help others realize the potential of living this wellness lifestyle, you need to be a product of the product. The more you incorporate the products into your lifestyle and change your own life, the more confident you will be when selling </a:t>
            </a:r>
            <a:r>
              <a:rPr lang="en-US" b="0" i="0" dirty="0" err="1">
                <a:solidFill>
                  <a:srgbClr val="333333"/>
                </a:solidFill>
                <a:effectLst/>
                <a:latin typeface="Open Sans"/>
              </a:rPr>
              <a:t>doTERRA</a:t>
            </a:r>
            <a:r>
              <a:rPr lang="en-US" b="0" i="0" dirty="0">
                <a:solidFill>
                  <a:srgbClr val="333333"/>
                </a:solidFill>
                <a:effectLst/>
                <a:latin typeface="Open Sans"/>
              </a:rPr>
              <a:t> products to others.</a:t>
            </a:r>
          </a:p>
        </p:txBody>
      </p:sp>
    </p:spTree>
    <p:extLst>
      <p:ext uri="{BB962C8B-B14F-4D97-AF65-F5344CB8AC3E}">
        <p14:creationId xmlns:p14="http://schemas.microsoft.com/office/powerpoint/2010/main" val="1890894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E86AF-782F-4D9A-9046-F701A7F07396}"/>
              </a:ext>
            </a:extLst>
          </p:cNvPr>
          <p:cNvSpPr/>
          <p:nvPr/>
        </p:nvSpPr>
        <p:spPr>
          <a:xfrm>
            <a:off x="451413" y="886669"/>
            <a:ext cx="11389488" cy="1477328"/>
          </a:xfrm>
          <a:prstGeom prst="rect">
            <a:avLst/>
          </a:prstGeom>
        </p:spPr>
        <p:txBody>
          <a:bodyPr wrap="square">
            <a:spAutoFit/>
          </a:bodyPr>
          <a:lstStyle/>
          <a:p>
            <a:r>
              <a:rPr lang="en-US" b="0" i="0" dirty="0">
                <a:solidFill>
                  <a:srgbClr val="333333"/>
                </a:solidFill>
                <a:effectLst/>
                <a:latin typeface="Open Sans"/>
              </a:rPr>
              <a:t>The Educate phase in the </a:t>
            </a:r>
            <a:r>
              <a:rPr lang="en-US" b="0" i="0" dirty="0" err="1">
                <a:solidFill>
                  <a:srgbClr val="333333"/>
                </a:solidFill>
                <a:effectLst/>
                <a:latin typeface="Open Sans"/>
              </a:rPr>
              <a:t>doTERRA</a:t>
            </a:r>
            <a:r>
              <a:rPr lang="en-US" b="0" i="0" dirty="0">
                <a:solidFill>
                  <a:srgbClr val="333333"/>
                </a:solidFill>
                <a:effectLst/>
                <a:latin typeface="Open Sans"/>
              </a:rPr>
              <a:t> Sales Cycle connects the need created in the Introduce phase with the specific </a:t>
            </a:r>
            <a:r>
              <a:rPr lang="en-US" b="0" i="0" dirty="0" err="1">
                <a:solidFill>
                  <a:srgbClr val="333333"/>
                </a:solidFill>
                <a:effectLst/>
                <a:latin typeface="Open Sans"/>
              </a:rPr>
              <a:t>doTERRA</a:t>
            </a:r>
            <a:r>
              <a:rPr lang="en-US" b="0" i="0" dirty="0">
                <a:solidFill>
                  <a:srgbClr val="333333"/>
                </a:solidFill>
                <a:effectLst/>
                <a:latin typeface="Open Sans"/>
              </a:rPr>
              <a:t> products that will help them. Create experiences with essential oils throughout the class so they can recognize the power themselves. Demonstrate how </a:t>
            </a:r>
            <a:r>
              <a:rPr lang="en-US" b="0" i="0" dirty="0" err="1">
                <a:solidFill>
                  <a:srgbClr val="333333"/>
                </a:solidFill>
                <a:effectLst/>
                <a:latin typeface="Open Sans"/>
              </a:rPr>
              <a:t>doTERRA</a:t>
            </a:r>
            <a:r>
              <a:rPr lang="en-US" b="0" i="0" dirty="0">
                <a:solidFill>
                  <a:srgbClr val="333333"/>
                </a:solidFill>
                <a:effectLst/>
                <a:latin typeface="Open Sans"/>
              </a:rPr>
              <a:t> products can help achieve their wellness goals. Explain why natural solutions are effective and show them how to use them. Remember the first introduction to essential oils can be overwhelming, so keep the presentation simple.</a:t>
            </a:r>
            <a:endParaRPr lang="en-US" dirty="0"/>
          </a:p>
        </p:txBody>
      </p:sp>
      <p:sp>
        <p:nvSpPr>
          <p:cNvPr id="3" name="Rectangle 2">
            <a:extLst>
              <a:ext uri="{FF2B5EF4-FFF2-40B4-BE49-F238E27FC236}">
                <a16:creationId xmlns:a16="http://schemas.microsoft.com/office/drawing/2014/main" id="{CFCE874C-3D7A-47D4-8F13-C51AB271A9ED}"/>
              </a:ext>
            </a:extLst>
          </p:cNvPr>
          <p:cNvSpPr/>
          <p:nvPr/>
        </p:nvSpPr>
        <p:spPr>
          <a:xfrm>
            <a:off x="451413" y="315939"/>
            <a:ext cx="5375639" cy="430887"/>
          </a:xfrm>
          <a:prstGeom prst="rect">
            <a:avLst/>
          </a:prstGeom>
        </p:spPr>
        <p:txBody>
          <a:bodyPr wrap="none">
            <a:spAutoFit/>
          </a:bodyPr>
          <a:lstStyle/>
          <a:p>
            <a:r>
              <a:rPr lang="en-US" sz="2200" dirty="0">
                <a:solidFill>
                  <a:srgbClr val="BABB00"/>
                </a:solidFill>
                <a:latin typeface="Open Sans"/>
              </a:rPr>
              <a:t>How to teach people about essential oils: </a:t>
            </a:r>
          </a:p>
        </p:txBody>
      </p:sp>
      <p:pic>
        <p:nvPicPr>
          <p:cNvPr id="4" name="Picture 3">
            <a:extLst>
              <a:ext uri="{FF2B5EF4-FFF2-40B4-BE49-F238E27FC236}">
                <a16:creationId xmlns:a16="http://schemas.microsoft.com/office/drawing/2014/main" id="{92135467-FBCF-4C06-BE5F-1EEB9F9F859B}"/>
              </a:ext>
            </a:extLst>
          </p:cNvPr>
          <p:cNvPicPr>
            <a:picLocks noChangeAspect="1"/>
          </p:cNvPicPr>
          <p:nvPr/>
        </p:nvPicPr>
        <p:blipFill rotWithShape="1">
          <a:blip r:embed="rId2"/>
          <a:srcRect l="19272" t="20760" r="20064" b="19662"/>
          <a:stretch/>
        </p:blipFill>
        <p:spPr>
          <a:xfrm>
            <a:off x="2662177" y="2538564"/>
            <a:ext cx="6690167" cy="3695819"/>
          </a:xfrm>
          <a:prstGeom prst="rect">
            <a:avLst/>
          </a:prstGeom>
        </p:spPr>
      </p:pic>
    </p:spTree>
    <p:extLst>
      <p:ext uri="{BB962C8B-B14F-4D97-AF65-F5344CB8AC3E}">
        <p14:creationId xmlns:p14="http://schemas.microsoft.com/office/powerpoint/2010/main" val="132197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BAA7CB-E067-4227-91B6-09AA5B91BBC6}"/>
              </a:ext>
            </a:extLst>
          </p:cNvPr>
          <p:cNvPicPr>
            <a:picLocks noChangeAspect="1"/>
          </p:cNvPicPr>
          <p:nvPr/>
        </p:nvPicPr>
        <p:blipFill rotWithShape="1">
          <a:blip r:embed="rId2"/>
          <a:srcRect l="17943" t="27003" r="19114" b="5486"/>
          <a:stretch/>
        </p:blipFill>
        <p:spPr>
          <a:xfrm>
            <a:off x="775504" y="240061"/>
            <a:ext cx="9907930" cy="5977637"/>
          </a:xfrm>
          <a:prstGeom prst="rect">
            <a:avLst/>
          </a:prstGeom>
        </p:spPr>
      </p:pic>
      <p:pic>
        <p:nvPicPr>
          <p:cNvPr id="3" name="Picture 2">
            <a:extLst>
              <a:ext uri="{FF2B5EF4-FFF2-40B4-BE49-F238E27FC236}">
                <a16:creationId xmlns:a16="http://schemas.microsoft.com/office/drawing/2014/main" id="{AC71F206-1A96-4749-9074-7EB0084AB048}"/>
              </a:ext>
            </a:extLst>
          </p:cNvPr>
          <p:cNvPicPr>
            <a:picLocks noChangeAspect="1"/>
          </p:cNvPicPr>
          <p:nvPr/>
        </p:nvPicPr>
        <p:blipFill rotWithShape="1">
          <a:blip r:embed="rId3"/>
          <a:srcRect l="18734" t="52827" r="42943" b="33502"/>
          <a:stretch/>
        </p:blipFill>
        <p:spPr>
          <a:xfrm>
            <a:off x="7060557" y="3431093"/>
            <a:ext cx="4672315" cy="937549"/>
          </a:xfrm>
          <a:prstGeom prst="rect">
            <a:avLst/>
          </a:prstGeom>
        </p:spPr>
      </p:pic>
    </p:spTree>
    <p:extLst>
      <p:ext uri="{BB962C8B-B14F-4D97-AF65-F5344CB8AC3E}">
        <p14:creationId xmlns:p14="http://schemas.microsoft.com/office/powerpoint/2010/main" val="2960649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73549-46BA-4C23-A61F-227400EAB77B}"/>
              </a:ext>
            </a:extLst>
          </p:cNvPr>
          <p:cNvSpPr>
            <a:spLocks noChangeArrowheads="1"/>
          </p:cNvSpPr>
          <p:nvPr/>
        </p:nvSpPr>
        <p:spPr bwMode="auto">
          <a:xfrm>
            <a:off x="451413" y="866907"/>
            <a:ext cx="11458935" cy="218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68222" rIns="9144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Close phase of the </a:t>
            </a:r>
            <a:r>
              <a:rPr kumimoji="0" lang="en-US" altLang="en-US" sz="1800" b="0" i="0" u="none" strike="noStrike" cap="none" normalizeH="0" baseline="0" dirty="0" err="1">
                <a:ln>
                  <a:noFill/>
                </a:ln>
                <a:solidFill>
                  <a:schemeClr val="tx1"/>
                </a:solidFill>
                <a:effectLst/>
                <a:latin typeface="Arial" panose="020B0604020202020204" pitchFamily="34" charset="0"/>
              </a:rPr>
              <a:t>doTERRA</a:t>
            </a:r>
            <a:r>
              <a:rPr kumimoji="0" lang="en-US" altLang="en-US" sz="1800" b="0" i="0" u="none" strike="noStrike" cap="none" normalizeH="0" baseline="0" dirty="0">
                <a:ln>
                  <a:noFill/>
                </a:ln>
                <a:solidFill>
                  <a:schemeClr val="tx1"/>
                </a:solidFill>
                <a:effectLst/>
                <a:latin typeface="Arial" panose="020B0604020202020204" pitchFamily="34" charset="0"/>
              </a:rPr>
              <a:t> Sales Cycle is where you summarize the main points of the presentation, review membership and kit options, and introduce the option to enroll. Closing is a service you provide to help people make the decision that is best for them. Remind class attendees that with “a book and a box” they are prepared to address 80 percent of health priorities at home. Craft a close that feels authentic to you and practice it until you become effective using it.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163D960-F072-43DB-9D33-B2A88A0D8213}"/>
              </a:ext>
            </a:extLst>
          </p:cNvPr>
          <p:cNvSpPr/>
          <p:nvPr/>
        </p:nvSpPr>
        <p:spPr>
          <a:xfrm>
            <a:off x="451413" y="281215"/>
            <a:ext cx="2897973" cy="430887"/>
          </a:xfrm>
          <a:prstGeom prst="rect">
            <a:avLst/>
          </a:prstGeom>
        </p:spPr>
        <p:txBody>
          <a:bodyPr wrap="none">
            <a:spAutoFit/>
          </a:bodyPr>
          <a:lstStyle/>
          <a:p>
            <a:r>
              <a:rPr lang="en-US" sz="2200" dirty="0">
                <a:solidFill>
                  <a:srgbClr val="BABB00"/>
                </a:solidFill>
                <a:latin typeface="Open Sans"/>
              </a:rPr>
              <a:t>How to close the sale:</a:t>
            </a:r>
          </a:p>
        </p:txBody>
      </p:sp>
      <p:pic>
        <p:nvPicPr>
          <p:cNvPr id="4" name="Picture 3">
            <a:extLst>
              <a:ext uri="{FF2B5EF4-FFF2-40B4-BE49-F238E27FC236}">
                <a16:creationId xmlns:a16="http://schemas.microsoft.com/office/drawing/2014/main" id="{BF796CAE-A897-4D93-8ED9-12F7E8F0D501}"/>
              </a:ext>
            </a:extLst>
          </p:cNvPr>
          <p:cNvPicPr>
            <a:picLocks noChangeAspect="1"/>
          </p:cNvPicPr>
          <p:nvPr/>
        </p:nvPicPr>
        <p:blipFill rotWithShape="1">
          <a:blip r:embed="rId2"/>
          <a:srcRect l="18134" t="55021" r="19018" b="16118"/>
          <a:stretch/>
        </p:blipFill>
        <p:spPr>
          <a:xfrm>
            <a:off x="398330" y="3172248"/>
            <a:ext cx="11512018" cy="2973650"/>
          </a:xfrm>
          <a:prstGeom prst="rect">
            <a:avLst/>
          </a:prstGeom>
        </p:spPr>
      </p:pic>
    </p:spTree>
    <p:extLst>
      <p:ext uri="{BB962C8B-B14F-4D97-AF65-F5344CB8AC3E}">
        <p14:creationId xmlns:p14="http://schemas.microsoft.com/office/powerpoint/2010/main" val="221729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9E729-700C-48A9-9C43-DA6B48145C86}"/>
              </a:ext>
            </a:extLst>
          </p:cNvPr>
          <p:cNvPicPr>
            <a:picLocks noChangeAspect="1"/>
          </p:cNvPicPr>
          <p:nvPr/>
        </p:nvPicPr>
        <p:blipFill rotWithShape="1">
          <a:blip r:embed="rId2"/>
          <a:srcRect l="17943" t="26329" r="18829" b="33502"/>
          <a:stretch/>
        </p:blipFill>
        <p:spPr>
          <a:xfrm>
            <a:off x="92597" y="1362229"/>
            <a:ext cx="11566968" cy="4133541"/>
          </a:xfrm>
          <a:prstGeom prst="rect">
            <a:avLst/>
          </a:prstGeom>
        </p:spPr>
      </p:pic>
    </p:spTree>
    <p:extLst>
      <p:ext uri="{BB962C8B-B14F-4D97-AF65-F5344CB8AC3E}">
        <p14:creationId xmlns:p14="http://schemas.microsoft.com/office/powerpoint/2010/main" val="282469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82C4E-6F54-4178-8235-FFBD1324A41B}"/>
              </a:ext>
            </a:extLst>
          </p:cNvPr>
          <p:cNvPicPr>
            <a:picLocks noChangeAspect="1"/>
          </p:cNvPicPr>
          <p:nvPr/>
        </p:nvPicPr>
        <p:blipFill rotWithShape="1">
          <a:blip r:embed="rId2"/>
          <a:srcRect l="18133" t="19071" r="17784" b="18312"/>
          <a:stretch/>
        </p:blipFill>
        <p:spPr>
          <a:xfrm>
            <a:off x="505428" y="356256"/>
            <a:ext cx="11181144" cy="6145488"/>
          </a:xfrm>
          <a:prstGeom prst="rect">
            <a:avLst/>
          </a:prstGeom>
        </p:spPr>
      </p:pic>
    </p:spTree>
    <p:extLst>
      <p:ext uri="{BB962C8B-B14F-4D97-AF65-F5344CB8AC3E}">
        <p14:creationId xmlns:p14="http://schemas.microsoft.com/office/powerpoint/2010/main" val="3310735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68F3D-0CC5-4539-9182-31F3F69BB0AB}"/>
              </a:ext>
            </a:extLst>
          </p:cNvPr>
          <p:cNvSpPr/>
          <p:nvPr/>
        </p:nvSpPr>
        <p:spPr>
          <a:xfrm>
            <a:off x="484207" y="898244"/>
            <a:ext cx="11223585" cy="1754326"/>
          </a:xfrm>
          <a:prstGeom prst="rect">
            <a:avLst/>
          </a:prstGeom>
        </p:spPr>
        <p:txBody>
          <a:bodyPr wrap="square">
            <a:spAutoFit/>
          </a:bodyPr>
          <a:lstStyle/>
          <a:p>
            <a:r>
              <a:rPr lang="en-US" dirty="0">
                <a:effectLst/>
              </a:rPr>
              <a:t>Instruct customers to fill out the shaded areas on the order form so they can get these oils into their home. Walk around the room and offer to answer individual questions. Share what you love about the kit that you feel is best for them. Connect everything back to their health priorities and how this kit is designed to meet their needs. Point out that purchasing a kit is important so they have multiple products on hand, not just one or two things.</a:t>
            </a:r>
          </a:p>
          <a:p>
            <a:br>
              <a:rPr lang="en-US" dirty="0">
                <a:effectLst/>
              </a:rPr>
            </a:br>
            <a:endParaRPr lang="en-US" dirty="0"/>
          </a:p>
        </p:txBody>
      </p:sp>
      <p:sp>
        <p:nvSpPr>
          <p:cNvPr id="3" name="Rectangle 2">
            <a:extLst>
              <a:ext uri="{FF2B5EF4-FFF2-40B4-BE49-F238E27FC236}">
                <a16:creationId xmlns:a16="http://schemas.microsoft.com/office/drawing/2014/main" id="{F1AB044F-ACBC-4138-942D-3B65DD9ABD08}"/>
              </a:ext>
            </a:extLst>
          </p:cNvPr>
          <p:cNvSpPr/>
          <p:nvPr/>
        </p:nvSpPr>
        <p:spPr>
          <a:xfrm>
            <a:off x="497712" y="315939"/>
            <a:ext cx="4256614" cy="430887"/>
          </a:xfrm>
          <a:prstGeom prst="rect">
            <a:avLst/>
          </a:prstGeom>
        </p:spPr>
        <p:txBody>
          <a:bodyPr wrap="none">
            <a:spAutoFit/>
          </a:bodyPr>
          <a:lstStyle/>
          <a:p>
            <a:r>
              <a:rPr lang="en-US" sz="2200" dirty="0">
                <a:solidFill>
                  <a:srgbClr val="BABB00"/>
                </a:solidFill>
                <a:latin typeface="Open Sans"/>
              </a:rPr>
              <a:t>Prepare to enroll new customers:</a:t>
            </a:r>
          </a:p>
        </p:txBody>
      </p:sp>
      <p:pic>
        <p:nvPicPr>
          <p:cNvPr id="4" name="Picture 3">
            <a:extLst>
              <a:ext uri="{FF2B5EF4-FFF2-40B4-BE49-F238E27FC236}">
                <a16:creationId xmlns:a16="http://schemas.microsoft.com/office/drawing/2014/main" id="{3DCA7E18-630B-4A16-8709-551DD010CC23}"/>
              </a:ext>
            </a:extLst>
          </p:cNvPr>
          <p:cNvPicPr>
            <a:picLocks noChangeAspect="1"/>
          </p:cNvPicPr>
          <p:nvPr/>
        </p:nvPicPr>
        <p:blipFill rotWithShape="1">
          <a:blip r:embed="rId2"/>
          <a:srcRect l="18893" t="30161" r="18829" b="12624"/>
          <a:stretch/>
        </p:blipFill>
        <p:spPr>
          <a:xfrm>
            <a:off x="1714981" y="1780261"/>
            <a:ext cx="8762037" cy="4527942"/>
          </a:xfrm>
          <a:prstGeom prst="rect">
            <a:avLst/>
          </a:prstGeom>
        </p:spPr>
      </p:pic>
    </p:spTree>
    <p:extLst>
      <p:ext uri="{BB962C8B-B14F-4D97-AF65-F5344CB8AC3E}">
        <p14:creationId xmlns:p14="http://schemas.microsoft.com/office/powerpoint/2010/main" val="319824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B6740-EC3D-4839-83C5-9280D3632E66}"/>
              </a:ext>
            </a:extLst>
          </p:cNvPr>
          <p:cNvPicPr>
            <a:picLocks noChangeAspect="1"/>
          </p:cNvPicPr>
          <p:nvPr/>
        </p:nvPicPr>
        <p:blipFill rotWithShape="1">
          <a:blip r:embed="rId2"/>
          <a:srcRect l="17279" t="18734" r="18354" b="20844"/>
          <a:stretch/>
        </p:blipFill>
        <p:spPr>
          <a:xfrm>
            <a:off x="330353" y="184684"/>
            <a:ext cx="11531294" cy="6088794"/>
          </a:xfrm>
          <a:prstGeom prst="rect">
            <a:avLst/>
          </a:prstGeom>
        </p:spPr>
      </p:pic>
    </p:spTree>
    <p:extLst>
      <p:ext uri="{BB962C8B-B14F-4D97-AF65-F5344CB8AC3E}">
        <p14:creationId xmlns:p14="http://schemas.microsoft.com/office/powerpoint/2010/main" val="3762240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28FD3-3CD2-49C6-BA33-836CC4C7B94F}"/>
              </a:ext>
            </a:extLst>
          </p:cNvPr>
          <p:cNvSpPr/>
          <p:nvPr/>
        </p:nvSpPr>
        <p:spPr>
          <a:xfrm>
            <a:off x="949125" y="1690062"/>
            <a:ext cx="5443960" cy="3477875"/>
          </a:xfrm>
          <a:prstGeom prst="rect">
            <a:avLst/>
          </a:prstGeom>
        </p:spPr>
        <p:txBody>
          <a:bodyPr wrap="square">
            <a:spAutoFit/>
          </a:bodyPr>
          <a:lstStyle/>
          <a:p>
            <a:r>
              <a:rPr lang="en-US" sz="2200" b="0" i="0" dirty="0">
                <a:solidFill>
                  <a:srgbClr val="333333"/>
                </a:solidFill>
                <a:effectLst/>
                <a:latin typeface="Open Sans"/>
              </a:rPr>
              <a:t>Answering customer objections is an important service you offer during the Sales Cycle. Ask engaging questions and let them share their experiences and concerns. Talk less and listen more. You will overcome objections by discovering what it is they really want and helping them find ways to get it. Ask if they are open to the next step of getting oils in their home.</a:t>
            </a:r>
            <a:endParaRPr lang="en-US" sz="2200" dirty="0"/>
          </a:p>
        </p:txBody>
      </p:sp>
      <p:sp>
        <p:nvSpPr>
          <p:cNvPr id="3" name="Rectangle 2">
            <a:extLst>
              <a:ext uri="{FF2B5EF4-FFF2-40B4-BE49-F238E27FC236}">
                <a16:creationId xmlns:a16="http://schemas.microsoft.com/office/drawing/2014/main" id="{1D7A68D1-041E-4E5D-A744-567876B00FA9}"/>
              </a:ext>
            </a:extLst>
          </p:cNvPr>
          <p:cNvSpPr/>
          <p:nvPr/>
        </p:nvSpPr>
        <p:spPr>
          <a:xfrm>
            <a:off x="497712" y="535858"/>
            <a:ext cx="4244752" cy="430887"/>
          </a:xfrm>
          <a:prstGeom prst="rect">
            <a:avLst/>
          </a:prstGeom>
        </p:spPr>
        <p:txBody>
          <a:bodyPr wrap="none">
            <a:spAutoFit/>
          </a:bodyPr>
          <a:lstStyle/>
          <a:p>
            <a:r>
              <a:rPr lang="en-US" sz="2200" dirty="0">
                <a:solidFill>
                  <a:srgbClr val="BABB00"/>
                </a:solidFill>
                <a:latin typeface="Open Sans"/>
              </a:rPr>
              <a:t>Answering Customer Objections:</a:t>
            </a:r>
          </a:p>
        </p:txBody>
      </p:sp>
      <p:pic>
        <p:nvPicPr>
          <p:cNvPr id="6" name="Picture 5">
            <a:extLst>
              <a:ext uri="{FF2B5EF4-FFF2-40B4-BE49-F238E27FC236}">
                <a16:creationId xmlns:a16="http://schemas.microsoft.com/office/drawing/2014/main" id="{8AC6E1DE-CD80-423A-8DD3-28BF6A1495EB}"/>
              </a:ext>
            </a:extLst>
          </p:cNvPr>
          <p:cNvPicPr>
            <a:picLocks noChangeAspect="1"/>
          </p:cNvPicPr>
          <p:nvPr/>
        </p:nvPicPr>
        <p:blipFill rotWithShape="1">
          <a:blip r:embed="rId2"/>
          <a:srcRect l="50000" t="19747" r="20253" b="7848"/>
          <a:stretch/>
        </p:blipFill>
        <p:spPr>
          <a:xfrm>
            <a:off x="7245752" y="1354238"/>
            <a:ext cx="3626734" cy="4965539"/>
          </a:xfrm>
          <a:prstGeom prst="rect">
            <a:avLst/>
          </a:prstGeom>
        </p:spPr>
      </p:pic>
    </p:spTree>
    <p:extLst>
      <p:ext uri="{BB962C8B-B14F-4D97-AF65-F5344CB8AC3E}">
        <p14:creationId xmlns:p14="http://schemas.microsoft.com/office/powerpoint/2010/main" val="1701348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3184CF-B78C-4436-B05A-8D19701A76A6}"/>
              </a:ext>
            </a:extLst>
          </p:cNvPr>
          <p:cNvSpPr/>
          <p:nvPr/>
        </p:nvSpPr>
        <p:spPr>
          <a:xfrm>
            <a:off x="466846" y="1219488"/>
            <a:ext cx="6096000" cy="4801314"/>
          </a:xfrm>
          <a:prstGeom prst="rect">
            <a:avLst/>
          </a:prstGeom>
        </p:spPr>
        <p:txBody>
          <a:bodyPr>
            <a:spAutoFit/>
          </a:bodyPr>
          <a:lstStyle/>
          <a:p>
            <a:pPr>
              <a:buFont typeface="+mj-lt"/>
              <a:buAutoNum type="arabicPeriod"/>
            </a:pPr>
            <a:r>
              <a:rPr lang="en-US" b="1" i="0" dirty="0">
                <a:solidFill>
                  <a:srgbClr val="333333"/>
                </a:solidFill>
                <a:effectLst/>
                <a:latin typeface="Open Sans"/>
              </a:rPr>
              <a:t>Acknowledge that their concern is valid. </a:t>
            </a:r>
            <a:r>
              <a:rPr lang="en-US" b="0" i="0" dirty="0">
                <a:solidFill>
                  <a:srgbClr val="333333"/>
                </a:solidFill>
                <a:effectLst/>
                <a:latin typeface="Open Sans"/>
              </a:rPr>
              <a:t>People have a psychological need to be heard and understood.</a:t>
            </a:r>
            <a:br>
              <a:rPr lang="en-US" b="0" i="0" dirty="0">
                <a:solidFill>
                  <a:srgbClr val="333333"/>
                </a:solidFill>
                <a:effectLst/>
                <a:latin typeface="Open Sans"/>
              </a:rPr>
            </a:br>
            <a:r>
              <a:rPr lang="en-US" b="0" i="1" dirty="0">
                <a:solidFill>
                  <a:srgbClr val="333333"/>
                </a:solidFill>
                <a:effectLst/>
                <a:latin typeface="Open Sans"/>
              </a:rPr>
              <a:t>"I can understand why that would be a concern for you."</a:t>
            </a:r>
            <a:endParaRPr lang="en-US" b="0" i="0" dirty="0">
              <a:solidFill>
                <a:srgbClr val="333333"/>
              </a:solidFill>
              <a:effectLst/>
              <a:latin typeface="Open Sans"/>
            </a:endParaRPr>
          </a:p>
          <a:p>
            <a:pPr>
              <a:buFont typeface="+mj-lt"/>
              <a:buAutoNum type="arabicPeriod"/>
            </a:pPr>
            <a:r>
              <a:rPr lang="en-US" b="1" i="0" dirty="0">
                <a:solidFill>
                  <a:srgbClr val="333333"/>
                </a:solidFill>
                <a:effectLst/>
                <a:latin typeface="Open Sans"/>
              </a:rPr>
              <a:t>Summarize the concern in your own words and express empathy. </a:t>
            </a:r>
            <a:r>
              <a:rPr lang="en-US" b="0" i="0" dirty="0">
                <a:solidFill>
                  <a:srgbClr val="333333"/>
                </a:solidFill>
                <a:effectLst/>
                <a:latin typeface="Open Sans"/>
              </a:rPr>
              <a:t>It is important to understand the problem accurately and observe the emotions behind their words. Make sure you are on the same page and respond to their emotions.</a:t>
            </a:r>
            <a:br>
              <a:rPr lang="en-US" b="0" i="0" dirty="0">
                <a:solidFill>
                  <a:srgbClr val="333333"/>
                </a:solidFill>
                <a:effectLst/>
                <a:latin typeface="Open Sans"/>
              </a:rPr>
            </a:br>
            <a:r>
              <a:rPr lang="en-US" b="0" i="1" dirty="0">
                <a:solidFill>
                  <a:srgbClr val="333333"/>
                </a:solidFill>
                <a:effectLst/>
                <a:latin typeface="Open Sans"/>
              </a:rPr>
              <a:t>“If I’m hearing you right, you feel like the price of buying a kit is more than you want to invest right now. Is that right? I totally get it. It's frustrating to be on a tight budget.”</a:t>
            </a:r>
          </a:p>
          <a:p>
            <a:pPr>
              <a:buFont typeface="+mj-lt"/>
              <a:buAutoNum type="arabicPeriod"/>
            </a:pPr>
            <a:r>
              <a:rPr lang="en-US" b="1" i="0" dirty="0">
                <a:solidFill>
                  <a:srgbClr val="333333"/>
                </a:solidFill>
                <a:effectLst/>
                <a:latin typeface="Open Sans"/>
              </a:rPr>
              <a:t>Ask permission to explore options and brainstorm solutions together.</a:t>
            </a:r>
            <a:r>
              <a:rPr lang="en-US" b="0" i="0" dirty="0">
                <a:solidFill>
                  <a:srgbClr val="333333"/>
                </a:solidFill>
                <a:effectLst/>
                <a:latin typeface="Open Sans"/>
              </a:rPr>
              <a:t> This gives the customer ownership in the conversation and helps them feel invested in finding a solution.</a:t>
            </a:r>
            <a:br>
              <a:rPr lang="en-US" b="0" i="0" dirty="0">
                <a:solidFill>
                  <a:srgbClr val="333333"/>
                </a:solidFill>
                <a:effectLst/>
                <a:latin typeface="Open Sans"/>
              </a:rPr>
            </a:br>
            <a:r>
              <a:rPr lang="en-US" b="0" i="1" dirty="0">
                <a:solidFill>
                  <a:srgbClr val="333333"/>
                </a:solidFill>
                <a:effectLst/>
                <a:latin typeface="Open Sans"/>
              </a:rPr>
              <a:t>“I think we can come up with a solution that works for you. Can we brainstorm options to figure this out?”</a:t>
            </a:r>
          </a:p>
        </p:txBody>
      </p:sp>
      <p:sp>
        <p:nvSpPr>
          <p:cNvPr id="3" name="TextBox 2">
            <a:extLst>
              <a:ext uri="{FF2B5EF4-FFF2-40B4-BE49-F238E27FC236}">
                <a16:creationId xmlns:a16="http://schemas.microsoft.com/office/drawing/2014/main" id="{A2387F6C-9BEA-4921-A11E-C6816F22A7F3}"/>
              </a:ext>
            </a:extLst>
          </p:cNvPr>
          <p:cNvSpPr txBox="1"/>
          <p:nvPr/>
        </p:nvSpPr>
        <p:spPr>
          <a:xfrm>
            <a:off x="6736466" y="1219488"/>
            <a:ext cx="5162309" cy="4801314"/>
          </a:xfrm>
          <a:prstGeom prst="rect">
            <a:avLst/>
          </a:prstGeom>
          <a:noFill/>
        </p:spPr>
        <p:txBody>
          <a:bodyPr wrap="square" rtlCol="0">
            <a:spAutoFit/>
          </a:bodyPr>
          <a:lstStyle/>
          <a:p>
            <a:pPr marL="342900" indent="-342900">
              <a:buAutoNum type="arabicPeriod" startAt="4"/>
            </a:pPr>
            <a:r>
              <a:rPr lang="en-US" b="1" i="0" dirty="0">
                <a:solidFill>
                  <a:srgbClr val="333333"/>
                </a:solidFill>
                <a:effectLst/>
                <a:latin typeface="Open Sans"/>
              </a:rPr>
              <a:t>Reference a third party’s experience and explain how they solved the same challenge. </a:t>
            </a:r>
            <a:r>
              <a:rPr lang="en-US" b="0" i="0" dirty="0">
                <a:solidFill>
                  <a:srgbClr val="333333"/>
                </a:solidFill>
                <a:effectLst/>
                <a:latin typeface="Open Sans"/>
              </a:rPr>
              <a:t>Sharing real stories from real people further validates the customer and reassures them that you have helped others overcome the challenge.</a:t>
            </a:r>
            <a:br>
              <a:rPr lang="en-US" b="0" i="0" dirty="0">
                <a:solidFill>
                  <a:srgbClr val="333333"/>
                </a:solidFill>
                <a:effectLst/>
                <a:latin typeface="Open Sans"/>
              </a:rPr>
            </a:br>
            <a:r>
              <a:rPr lang="en-US" b="0" i="1" dirty="0">
                <a:solidFill>
                  <a:srgbClr val="333333"/>
                </a:solidFill>
                <a:effectLst/>
                <a:latin typeface="Open Sans"/>
              </a:rPr>
              <a:t>“Last week, Susan had the same concern, so she hosted a class where she invited ten people and earned enough to purchase the kit she wanted. She was so excited!”</a:t>
            </a:r>
          </a:p>
          <a:p>
            <a:pPr marL="342900" indent="-342900">
              <a:buAutoNum type="arabicPeriod" startAt="4"/>
            </a:pPr>
            <a:r>
              <a:rPr lang="en-US" b="1" i="0" dirty="0">
                <a:solidFill>
                  <a:srgbClr val="333333"/>
                </a:solidFill>
                <a:effectLst/>
                <a:latin typeface="Open Sans"/>
              </a:rPr>
              <a:t>Issue an invitation.</a:t>
            </a:r>
            <a:r>
              <a:rPr lang="en-US" b="0" i="0" dirty="0">
                <a:solidFill>
                  <a:srgbClr val="333333"/>
                </a:solidFill>
                <a:effectLst/>
                <a:latin typeface="Open Sans"/>
              </a:rPr>
              <a:t> Capitalize on the momentum you created in the brainstorming session and help them progress in the enrollment process.</a:t>
            </a:r>
            <a:br>
              <a:rPr lang="en-US" b="0" i="0" dirty="0">
                <a:solidFill>
                  <a:srgbClr val="333333"/>
                </a:solidFill>
                <a:effectLst/>
                <a:latin typeface="Open Sans"/>
              </a:rPr>
            </a:br>
            <a:r>
              <a:rPr lang="en-US" b="0" i="1" dirty="0">
                <a:solidFill>
                  <a:srgbClr val="333333"/>
                </a:solidFill>
                <a:effectLst/>
                <a:latin typeface="Open Sans"/>
              </a:rPr>
              <a:t>“Are you open to inviting your friends over for a class so we can get you the kit you want?”</a:t>
            </a:r>
          </a:p>
          <a:p>
            <a:endParaRPr lang="en-US" dirty="0"/>
          </a:p>
        </p:txBody>
      </p:sp>
      <p:sp>
        <p:nvSpPr>
          <p:cNvPr id="4" name="TextBox 3">
            <a:extLst>
              <a:ext uri="{FF2B5EF4-FFF2-40B4-BE49-F238E27FC236}">
                <a16:creationId xmlns:a16="http://schemas.microsoft.com/office/drawing/2014/main" id="{D04EE59D-EBCE-48F8-8430-1E7203CEA0C0}"/>
              </a:ext>
            </a:extLst>
          </p:cNvPr>
          <p:cNvSpPr txBox="1"/>
          <p:nvPr/>
        </p:nvSpPr>
        <p:spPr>
          <a:xfrm>
            <a:off x="293225" y="555585"/>
            <a:ext cx="11269884" cy="369332"/>
          </a:xfrm>
          <a:prstGeom prst="rect">
            <a:avLst/>
          </a:prstGeom>
          <a:noFill/>
        </p:spPr>
        <p:txBody>
          <a:bodyPr wrap="square" rtlCol="0">
            <a:spAutoFit/>
          </a:bodyPr>
          <a:lstStyle/>
          <a:p>
            <a:r>
              <a:rPr lang="en-US" dirty="0"/>
              <a:t>Use the steps below as a framework for answering objections.</a:t>
            </a:r>
          </a:p>
        </p:txBody>
      </p:sp>
    </p:spTree>
    <p:extLst>
      <p:ext uri="{BB962C8B-B14F-4D97-AF65-F5344CB8AC3E}">
        <p14:creationId xmlns:p14="http://schemas.microsoft.com/office/powerpoint/2010/main" val="3552789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9074F0-8BA2-4F51-B61B-23E4EADE32A4}"/>
              </a:ext>
            </a:extLst>
          </p:cNvPr>
          <p:cNvPicPr>
            <a:picLocks noChangeAspect="1"/>
          </p:cNvPicPr>
          <p:nvPr/>
        </p:nvPicPr>
        <p:blipFill rotWithShape="1">
          <a:blip r:embed="rId2"/>
          <a:srcRect l="17088" t="22954" r="17975" b="41772"/>
          <a:stretch/>
        </p:blipFill>
        <p:spPr>
          <a:xfrm>
            <a:off x="243422" y="1640711"/>
            <a:ext cx="11705156" cy="3576577"/>
          </a:xfrm>
          <a:prstGeom prst="rect">
            <a:avLst/>
          </a:prstGeom>
        </p:spPr>
      </p:pic>
    </p:spTree>
    <p:extLst>
      <p:ext uri="{BB962C8B-B14F-4D97-AF65-F5344CB8AC3E}">
        <p14:creationId xmlns:p14="http://schemas.microsoft.com/office/powerpoint/2010/main" val="196339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B4BD9-4573-4680-AC78-819582DD2CF4}"/>
              </a:ext>
            </a:extLst>
          </p:cNvPr>
          <p:cNvPicPr>
            <a:picLocks noChangeAspect="1"/>
          </p:cNvPicPr>
          <p:nvPr/>
        </p:nvPicPr>
        <p:blipFill rotWithShape="1">
          <a:blip r:embed="rId2"/>
          <a:srcRect l="16804" t="17553" r="18449" b="20170"/>
          <a:stretch/>
        </p:blipFill>
        <p:spPr>
          <a:xfrm>
            <a:off x="208344" y="208021"/>
            <a:ext cx="11771453" cy="6369013"/>
          </a:xfrm>
          <a:prstGeom prst="rect">
            <a:avLst/>
          </a:prstGeom>
        </p:spPr>
      </p:pic>
    </p:spTree>
    <p:extLst>
      <p:ext uri="{BB962C8B-B14F-4D97-AF65-F5344CB8AC3E}">
        <p14:creationId xmlns:p14="http://schemas.microsoft.com/office/powerpoint/2010/main" val="1376623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43F77-F4AC-4716-BF6E-9418F795114C}"/>
              </a:ext>
            </a:extLst>
          </p:cNvPr>
          <p:cNvPicPr>
            <a:picLocks noChangeAspect="1"/>
          </p:cNvPicPr>
          <p:nvPr/>
        </p:nvPicPr>
        <p:blipFill rotWithShape="1">
          <a:blip r:embed="rId2"/>
          <a:srcRect l="17753" t="18060" r="18735" b="15442"/>
          <a:stretch/>
        </p:blipFill>
        <p:spPr>
          <a:xfrm>
            <a:off x="835657" y="236674"/>
            <a:ext cx="10520686" cy="6196040"/>
          </a:xfrm>
          <a:prstGeom prst="rect">
            <a:avLst/>
          </a:prstGeom>
        </p:spPr>
      </p:pic>
    </p:spTree>
    <p:extLst>
      <p:ext uri="{BB962C8B-B14F-4D97-AF65-F5344CB8AC3E}">
        <p14:creationId xmlns:p14="http://schemas.microsoft.com/office/powerpoint/2010/main" val="4037528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950B6-E8C8-464D-A814-507FE9509602}"/>
              </a:ext>
            </a:extLst>
          </p:cNvPr>
          <p:cNvPicPr>
            <a:picLocks noChangeAspect="1"/>
          </p:cNvPicPr>
          <p:nvPr/>
        </p:nvPicPr>
        <p:blipFill rotWithShape="1">
          <a:blip r:embed="rId2"/>
          <a:srcRect l="17469" t="18397" r="17975" b="9874"/>
          <a:stretch/>
        </p:blipFill>
        <p:spPr>
          <a:xfrm>
            <a:off x="1250066" y="296601"/>
            <a:ext cx="10023676" cy="6264798"/>
          </a:xfrm>
          <a:prstGeom prst="rect">
            <a:avLst/>
          </a:prstGeom>
        </p:spPr>
      </p:pic>
    </p:spTree>
    <p:extLst>
      <p:ext uri="{BB962C8B-B14F-4D97-AF65-F5344CB8AC3E}">
        <p14:creationId xmlns:p14="http://schemas.microsoft.com/office/powerpoint/2010/main" val="972587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C4639D-B6EF-45AA-A22C-78CAE943194E}"/>
              </a:ext>
            </a:extLst>
          </p:cNvPr>
          <p:cNvSpPr/>
          <p:nvPr/>
        </p:nvSpPr>
        <p:spPr>
          <a:xfrm>
            <a:off x="459129" y="1233116"/>
            <a:ext cx="11273741" cy="1477328"/>
          </a:xfrm>
          <a:prstGeom prst="rect">
            <a:avLst/>
          </a:prstGeom>
        </p:spPr>
        <p:txBody>
          <a:bodyPr wrap="square">
            <a:spAutoFit/>
          </a:bodyPr>
          <a:lstStyle/>
          <a:p>
            <a:r>
              <a:rPr lang="en-US" dirty="0">
                <a:effectLst/>
              </a:rPr>
              <a:t>Leverage the excitement from the class to gather referrals and book future classes with class members. You can expect that people will want to help their friends and family. You may find that people go blank if you just ask, “Who do you know?” Help jog their memory by suggesting categories of people—friends, family, coworkers, etc.</a:t>
            </a:r>
          </a:p>
          <a:p>
            <a:br>
              <a:rPr lang="en-US" dirty="0">
                <a:effectLst/>
              </a:rPr>
            </a:br>
            <a:endParaRPr lang="en-US" dirty="0"/>
          </a:p>
        </p:txBody>
      </p:sp>
      <p:sp>
        <p:nvSpPr>
          <p:cNvPr id="3" name="Rectangle 2">
            <a:extLst>
              <a:ext uri="{FF2B5EF4-FFF2-40B4-BE49-F238E27FC236}">
                <a16:creationId xmlns:a16="http://schemas.microsoft.com/office/drawing/2014/main" id="{088503CF-32AE-4E40-AEF4-E35E12BCE9B2}"/>
              </a:ext>
            </a:extLst>
          </p:cNvPr>
          <p:cNvSpPr/>
          <p:nvPr/>
        </p:nvSpPr>
        <p:spPr>
          <a:xfrm>
            <a:off x="497712" y="535858"/>
            <a:ext cx="2631041" cy="430887"/>
          </a:xfrm>
          <a:prstGeom prst="rect">
            <a:avLst/>
          </a:prstGeom>
        </p:spPr>
        <p:txBody>
          <a:bodyPr wrap="none">
            <a:spAutoFit/>
          </a:bodyPr>
          <a:lstStyle/>
          <a:p>
            <a:r>
              <a:rPr lang="en-US" sz="2200" dirty="0">
                <a:solidFill>
                  <a:srgbClr val="BABB00"/>
                </a:solidFill>
                <a:latin typeface="Open Sans"/>
              </a:rPr>
              <a:t>Gathering Referrals:</a:t>
            </a:r>
          </a:p>
        </p:txBody>
      </p:sp>
      <p:pic>
        <p:nvPicPr>
          <p:cNvPr id="4" name="Picture 3">
            <a:extLst>
              <a:ext uri="{FF2B5EF4-FFF2-40B4-BE49-F238E27FC236}">
                <a16:creationId xmlns:a16="http://schemas.microsoft.com/office/drawing/2014/main" id="{A423FFAC-42DB-452F-B129-81F07F27AE6E}"/>
              </a:ext>
            </a:extLst>
          </p:cNvPr>
          <p:cNvPicPr>
            <a:picLocks noChangeAspect="1"/>
          </p:cNvPicPr>
          <p:nvPr/>
        </p:nvPicPr>
        <p:blipFill rotWithShape="1">
          <a:blip r:embed="rId2"/>
          <a:srcRect l="19082" t="27510" r="23671" b="14431"/>
          <a:stretch/>
        </p:blipFill>
        <p:spPr>
          <a:xfrm>
            <a:off x="2672810" y="2176039"/>
            <a:ext cx="7547637" cy="4305784"/>
          </a:xfrm>
          <a:prstGeom prst="rect">
            <a:avLst/>
          </a:prstGeom>
        </p:spPr>
      </p:pic>
    </p:spTree>
    <p:extLst>
      <p:ext uri="{BB962C8B-B14F-4D97-AF65-F5344CB8AC3E}">
        <p14:creationId xmlns:p14="http://schemas.microsoft.com/office/powerpoint/2010/main" val="2765633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29E9DEE-394C-4DEA-A47A-43609837940E}"/>
              </a:ext>
            </a:extLst>
          </p:cNvPr>
          <p:cNvSpPr>
            <a:spLocks noChangeArrowheads="1"/>
          </p:cNvSpPr>
          <p:nvPr/>
        </p:nvSpPr>
        <p:spPr bwMode="auto">
          <a:xfrm>
            <a:off x="640466" y="1406731"/>
            <a:ext cx="11551534" cy="384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68222" rIns="9144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BABB00"/>
                </a:solidFill>
                <a:effectLst/>
                <a:latin typeface="inherit"/>
              </a:rPr>
              <a:t>Skill Building: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BABB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rPr>
              <a:t>Invite attendees to host a class for their friends. Always keep at least two time slots available on your calendar for them to choose from.</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rPr>
              <a:t>Offer an incentive for those that book a new class at the event. Use LRP points to purchase inexpensive incentive gifts.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chemeClr val="tx1"/>
                </a:solidFill>
                <a:effectLst/>
              </a:rPr>
              <a:t>Avoid using the word “referral.” Ask instead who came to mind during the class that they thought would have enjoyed being there.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5498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BD0BF-8C89-451E-A91B-5843DF386938}"/>
              </a:ext>
            </a:extLst>
          </p:cNvPr>
          <p:cNvPicPr>
            <a:picLocks noChangeAspect="1"/>
          </p:cNvPicPr>
          <p:nvPr/>
        </p:nvPicPr>
        <p:blipFill rotWithShape="1">
          <a:blip r:embed="rId2"/>
          <a:srcRect l="17279" t="29704" r="17595" b="13586"/>
          <a:stretch/>
        </p:blipFill>
        <p:spPr>
          <a:xfrm>
            <a:off x="105378" y="254642"/>
            <a:ext cx="11981244" cy="5868365"/>
          </a:xfrm>
          <a:prstGeom prst="rect">
            <a:avLst/>
          </a:prstGeom>
        </p:spPr>
      </p:pic>
    </p:spTree>
    <p:extLst>
      <p:ext uri="{BB962C8B-B14F-4D97-AF65-F5344CB8AC3E}">
        <p14:creationId xmlns:p14="http://schemas.microsoft.com/office/powerpoint/2010/main" val="3101645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618574-DA60-483A-B611-8AFA95162A76}"/>
              </a:ext>
            </a:extLst>
          </p:cNvPr>
          <p:cNvSpPr/>
          <p:nvPr/>
        </p:nvSpPr>
        <p:spPr>
          <a:xfrm>
            <a:off x="497712" y="1163668"/>
            <a:ext cx="11250592" cy="1754326"/>
          </a:xfrm>
          <a:prstGeom prst="rect">
            <a:avLst/>
          </a:prstGeom>
        </p:spPr>
        <p:txBody>
          <a:bodyPr wrap="square">
            <a:spAutoFit/>
          </a:bodyPr>
          <a:lstStyle/>
          <a:p>
            <a:r>
              <a:rPr lang="en-US" dirty="0">
                <a:effectLst/>
              </a:rPr>
              <a:t>Get a next step on your calendar. Schedule a Lifestyle Overview for every person who enrolls. For those interested in discussing the business opportunity, schedule a Business Overview. Inevitably you will find some people who are not yet ready to enroll. Continue to nurture the relationship. Strong relationships are the most valuable resource in your business.</a:t>
            </a:r>
          </a:p>
          <a:p>
            <a:br>
              <a:rPr lang="en-US" dirty="0">
                <a:effectLst/>
              </a:rPr>
            </a:br>
            <a:endParaRPr lang="en-US" dirty="0"/>
          </a:p>
        </p:txBody>
      </p:sp>
      <p:sp>
        <p:nvSpPr>
          <p:cNvPr id="3" name="Rectangle 2">
            <a:extLst>
              <a:ext uri="{FF2B5EF4-FFF2-40B4-BE49-F238E27FC236}">
                <a16:creationId xmlns:a16="http://schemas.microsoft.com/office/drawing/2014/main" id="{54F050ED-0FA3-4D5A-A4B2-3B6A796C01B3}"/>
              </a:ext>
            </a:extLst>
          </p:cNvPr>
          <p:cNvSpPr/>
          <p:nvPr/>
        </p:nvSpPr>
        <p:spPr>
          <a:xfrm>
            <a:off x="497712" y="535858"/>
            <a:ext cx="3272050" cy="430887"/>
          </a:xfrm>
          <a:prstGeom prst="rect">
            <a:avLst/>
          </a:prstGeom>
        </p:spPr>
        <p:txBody>
          <a:bodyPr wrap="none">
            <a:spAutoFit/>
          </a:bodyPr>
          <a:lstStyle/>
          <a:p>
            <a:r>
              <a:rPr lang="en-US" sz="2200" dirty="0">
                <a:solidFill>
                  <a:srgbClr val="BABB00"/>
                </a:solidFill>
                <a:latin typeface="Open Sans"/>
              </a:rPr>
              <a:t>Sales Tip – Following Up:</a:t>
            </a:r>
          </a:p>
        </p:txBody>
      </p:sp>
      <p:pic>
        <p:nvPicPr>
          <p:cNvPr id="4" name="Picture 3">
            <a:extLst>
              <a:ext uri="{FF2B5EF4-FFF2-40B4-BE49-F238E27FC236}">
                <a16:creationId xmlns:a16="http://schemas.microsoft.com/office/drawing/2014/main" id="{7C340DB0-31B8-426F-9524-00DFEC16568F}"/>
              </a:ext>
            </a:extLst>
          </p:cNvPr>
          <p:cNvPicPr>
            <a:picLocks noChangeAspect="1"/>
          </p:cNvPicPr>
          <p:nvPr/>
        </p:nvPicPr>
        <p:blipFill rotWithShape="1">
          <a:blip r:embed="rId2"/>
          <a:srcRect l="19177" t="30042" r="20348" b="9705"/>
          <a:stretch/>
        </p:blipFill>
        <p:spPr>
          <a:xfrm>
            <a:off x="2409463" y="2361236"/>
            <a:ext cx="7373073" cy="4132162"/>
          </a:xfrm>
          <a:prstGeom prst="rect">
            <a:avLst/>
          </a:prstGeom>
        </p:spPr>
      </p:pic>
    </p:spTree>
    <p:extLst>
      <p:ext uri="{BB962C8B-B14F-4D97-AF65-F5344CB8AC3E}">
        <p14:creationId xmlns:p14="http://schemas.microsoft.com/office/powerpoint/2010/main" val="1245507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A69A1-3E79-4837-825B-F4244BB1CAF0}"/>
              </a:ext>
            </a:extLst>
          </p:cNvPr>
          <p:cNvPicPr>
            <a:picLocks noChangeAspect="1"/>
          </p:cNvPicPr>
          <p:nvPr/>
        </p:nvPicPr>
        <p:blipFill rotWithShape="1">
          <a:blip r:embed="rId2"/>
          <a:srcRect l="17279" t="35949" r="17120" b="5654"/>
          <a:stretch/>
        </p:blipFill>
        <p:spPr>
          <a:xfrm>
            <a:off x="317020" y="535329"/>
            <a:ext cx="11557960" cy="5787342"/>
          </a:xfrm>
          <a:prstGeom prst="rect">
            <a:avLst/>
          </a:prstGeom>
        </p:spPr>
      </p:pic>
    </p:spTree>
    <p:extLst>
      <p:ext uri="{BB962C8B-B14F-4D97-AF65-F5344CB8AC3E}">
        <p14:creationId xmlns:p14="http://schemas.microsoft.com/office/powerpoint/2010/main" val="2120168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367E53-AC8E-48F7-A3F1-4A6DAB86BD57}"/>
              </a:ext>
            </a:extLst>
          </p:cNvPr>
          <p:cNvSpPr txBox="1"/>
          <p:nvPr/>
        </p:nvSpPr>
        <p:spPr>
          <a:xfrm>
            <a:off x="636608" y="1724628"/>
            <a:ext cx="10660283" cy="3631763"/>
          </a:xfrm>
          <a:prstGeom prst="rect">
            <a:avLst/>
          </a:prstGeom>
          <a:noFill/>
        </p:spPr>
        <p:txBody>
          <a:bodyPr wrap="square" rtlCol="0">
            <a:spAutoFit/>
          </a:bodyPr>
          <a:lstStyle/>
          <a:p>
            <a:r>
              <a:rPr lang="en-US" sz="2200" dirty="0"/>
              <a:t>Throughout this guide, you have learned principles that will help you unlock your potential as a </a:t>
            </a:r>
            <a:r>
              <a:rPr lang="en-US" sz="2200" dirty="0" err="1"/>
              <a:t>doTERRA</a:t>
            </a:r>
            <a:r>
              <a:rPr lang="en-US" sz="2200" dirty="0"/>
              <a:t> Wellness Advocate. You know that selling the </a:t>
            </a:r>
            <a:r>
              <a:rPr lang="en-US" sz="2200" dirty="0" err="1"/>
              <a:t>doTERRA</a:t>
            </a:r>
            <a:r>
              <a:rPr lang="en-US" sz="2200" dirty="0"/>
              <a:t> way means serving others and building relationships. After clarifying why you are selling </a:t>
            </a:r>
            <a:r>
              <a:rPr lang="en-US" sz="2200" dirty="0" err="1"/>
              <a:t>doTERRA</a:t>
            </a:r>
            <a:r>
              <a:rPr lang="en-US" sz="2200" dirty="0"/>
              <a:t> products and letting go of misconceptions, you have embraced your identity as a salesperson. </a:t>
            </a:r>
          </a:p>
          <a:p>
            <a:endParaRPr lang="en-US" sz="2200" dirty="0"/>
          </a:p>
          <a:p>
            <a:r>
              <a:rPr lang="en-US" sz="2200" dirty="0"/>
              <a:t>You have learned essential skills, identified the fundamentals of success—mindset, skillset, and toolset—and studied the </a:t>
            </a:r>
            <a:r>
              <a:rPr lang="en-US" sz="2200" dirty="0" err="1"/>
              <a:t>doTERRA</a:t>
            </a:r>
            <a:r>
              <a:rPr lang="en-US" sz="2200" dirty="0"/>
              <a:t> Sales Cycle. Continue applying these sales principles and honing your skills so you can achieve your goals.</a:t>
            </a:r>
          </a:p>
          <a:p>
            <a:endParaRPr lang="en-US" dirty="0"/>
          </a:p>
          <a:p>
            <a:endParaRPr lang="en-US" dirty="0"/>
          </a:p>
          <a:p>
            <a:endParaRPr lang="en-US" dirty="0"/>
          </a:p>
        </p:txBody>
      </p:sp>
      <p:sp>
        <p:nvSpPr>
          <p:cNvPr id="3" name="Rectangle 2">
            <a:extLst>
              <a:ext uri="{FF2B5EF4-FFF2-40B4-BE49-F238E27FC236}">
                <a16:creationId xmlns:a16="http://schemas.microsoft.com/office/drawing/2014/main" id="{096E1DD1-5DA4-4B90-A10E-82C069FCD093}"/>
              </a:ext>
            </a:extLst>
          </p:cNvPr>
          <p:cNvSpPr/>
          <p:nvPr/>
        </p:nvSpPr>
        <p:spPr>
          <a:xfrm>
            <a:off x="547322" y="524284"/>
            <a:ext cx="4115807" cy="430887"/>
          </a:xfrm>
          <a:prstGeom prst="rect">
            <a:avLst/>
          </a:prstGeom>
        </p:spPr>
        <p:txBody>
          <a:bodyPr wrap="none">
            <a:spAutoFit/>
          </a:bodyPr>
          <a:lstStyle/>
          <a:p>
            <a:r>
              <a:rPr lang="en-US" sz="2200" dirty="0">
                <a:solidFill>
                  <a:srgbClr val="BABB00"/>
                </a:solidFill>
                <a:latin typeface="Open Sans"/>
              </a:rPr>
              <a:t>Your potential as a Salesperson:</a:t>
            </a:r>
          </a:p>
        </p:txBody>
      </p:sp>
    </p:spTree>
    <p:extLst>
      <p:ext uri="{BB962C8B-B14F-4D97-AF65-F5344CB8AC3E}">
        <p14:creationId xmlns:p14="http://schemas.microsoft.com/office/powerpoint/2010/main" val="2521174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4FD78-2C4F-4C3F-930C-8679ACDD2EFC}"/>
              </a:ext>
            </a:extLst>
          </p:cNvPr>
          <p:cNvSpPr/>
          <p:nvPr/>
        </p:nvSpPr>
        <p:spPr>
          <a:xfrm>
            <a:off x="405113" y="309544"/>
            <a:ext cx="6342927" cy="6463308"/>
          </a:xfrm>
          <a:prstGeom prst="rect">
            <a:avLst/>
          </a:prstGeom>
        </p:spPr>
        <p:txBody>
          <a:bodyPr wrap="square">
            <a:spAutoFit/>
          </a:bodyPr>
          <a:lstStyle/>
          <a:p>
            <a:r>
              <a:rPr lang="en-US" b="1" dirty="0"/>
              <a:t>Tally Your Sales Score</a:t>
            </a:r>
          </a:p>
          <a:p>
            <a:r>
              <a:rPr lang="en-US" dirty="0"/>
              <a:t>Transfer your scores from the previous pages and tally them in the first column to create a comprehensive review of your current Sales Score. This Sales Score makes your progress quantifiable and allows you to easily identify your strongest and weakest areas.</a:t>
            </a:r>
          </a:p>
          <a:p>
            <a:endParaRPr lang="en-US" dirty="0"/>
          </a:p>
          <a:p>
            <a:r>
              <a:rPr lang="en-US" b="1" dirty="0"/>
              <a:t>Coach Your Team</a:t>
            </a:r>
          </a:p>
          <a:p>
            <a:r>
              <a:rPr lang="en-US" dirty="0"/>
              <a:t>This guide is a great tool for coaching your team and developing their sales ability. Encourage your team members to fill out the guide and record their scores. As you coach them, start by asking what their current sales score is and help them improve in the areas where they need help.</a:t>
            </a:r>
          </a:p>
          <a:p>
            <a:endParaRPr lang="en-US" dirty="0"/>
          </a:p>
          <a:p>
            <a:r>
              <a:rPr lang="en-US" b="1" dirty="0"/>
              <a:t>Plan and Track Your Success</a:t>
            </a:r>
          </a:p>
          <a:p>
            <a:r>
              <a:rPr lang="en-US" dirty="0"/>
              <a:t>Examine your two strongest areas of the Sales Cycle. Analyze what unique skills and talents you use to succeed at those steps, then find ways to use those same talents to improve your two weakest areas. For example, if you feel confident inviting but struggle with closing, deconstruct which strengths you use to invite and see how they can be used to help you close. Create an action plan for increasing your scores below. Consider implementing the skill-building suggestions in this guide, role-playing to gain confidence, or working with an upline leader.</a:t>
            </a:r>
          </a:p>
        </p:txBody>
      </p:sp>
      <p:pic>
        <p:nvPicPr>
          <p:cNvPr id="3" name="Picture 2">
            <a:extLst>
              <a:ext uri="{FF2B5EF4-FFF2-40B4-BE49-F238E27FC236}">
                <a16:creationId xmlns:a16="http://schemas.microsoft.com/office/drawing/2014/main" id="{D4D0F261-DE3C-4E85-894A-D099738113D8}"/>
              </a:ext>
            </a:extLst>
          </p:cNvPr>
          <p:cNvPicPr>
            <a:picLocks noChangeAspect="1"/>
          </p:cNvPicPr>
          <p:nvPr/>
        </p:nvPicPr>
        <p:blipFill rotWithShape="1">
          <a:blip r:embed="rId2"/>
          <a:srcRect l="50000" t="17553" r="19589" b="6160"/>
          <a:stretch/>
        </p:blipFill>
        <p:spPr>
          <a:xfrm>
            <a:off x="7249611" y="309544"/>
            <a:ext cx="4421529" cy="6238912"/>
          </a:xfrm>
          <a:prstGeom prst="rect">
            <a:avLst/>
          </a:prstGeom>
        </p:spPr>
      </p:pic>
    </p:spTree>
    <p:extLst>
      <p:ext uri="{BB962C8B-B14F-4D97-AF65-F5344CB8AC3E}">
        <p14:creationId xmlns:p14="http://schemas.microsoft.com/office/powerpoint/2010/main" val="897746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426DDF-1D1C-41E9-A578-B8BD89AA16BA}"/>
              </a:ext>
            </a:extLst>
          </p:cNvPr>
          <p:cNvPicPr>
            <a:picLocks noChangeAspect="1"/>
          </p:cNvPicPr>
          <p:nvPr/>
        </p:nvPicPr>
        <p:blipFill rotWithShape="1">
          <a:blip r:embed="rId2"/>
          <a:srcRect l="18735" t="33755" r="19937" b="5992"/>
          <a:stretch/>
        </p:blipFill>
        <p:spPr>
          <a:xfrm>
            <a:off x="442318" y="185195"/>
            <a:ext cx="11307364" cy="6248807"/>
          </a:xfrm>
          <a:prstGeom prst="rect">
            <a:avLst/>
          </a:prstGeom>
        </p:spPr>
      </p:pic>
    </p:spTree>
    <p:extLst>
      <p:ext uri="{BB962C8B-B14F-4D97-AF65-F5344CB8AC3E}">
        <p14:creationId xmlns:p14="http://schemas.microsoft.com/office/powerpoint/2010/main" val="306484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1x1_800x800_pipes_sales_cycle_us_en_web.jpg">
            <a:extLst>
              <a:ext uri="{FF2B5EF4-FFF2-40B4-BE49-F238E27FC236}">
                <a16:creationId xmlns:a16="http://schemas.microsoft.com/office/drawing/2014/main" id="{128C8EA4-B8A6-4D50-BA78-5961E968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776" y="628992"/>
            <a:ext cx="5613722" cy="5613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B85D550-D613-4472-9884-EAE429FE8E9C}"/>
              </a:ext>
            </a:extLst>
          </p:cNvPr>
          <p:cNvSpPr>
            <a:spLocks noChangeArrowheads="1"/>
          </p:cNvSpPr>
          <p:nvPr/>
        </p:nvSpPr>
        <p:spPr bwMode="auto">
          <a:xfrm>
            <a:off x="0" y="-171791"/>
            <a:ext cx="184731" cy="8007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68222"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C3CA6DEC-AE4F-4973-8744-4AA157198B71}"/>
              </a:ext>
            </a:extLst>
          </p:cNvPr>
          <p:cNvSpPr txBox="1"/>
          <p:nvPr/>
        </p:nvSpPr>
        <p:spPr>
          <a:xfrm>
            <a:off x="435978" y="207692"/>
            <a:ext cx="5883798" cy="5847755"/>
          </a:xfrm>
          <a:prstGeom prst="rect">
            <a:avLst/>
          </a:prstGeom>
          <a:noFill/>
        </p:spPr>
        <p:txBody>
          <a:bodyPr wrap="square" rtlCol="0">
            <a:spAutoFit/>
          </a:bodyPr>
          <a:lstStyle/>
          <a:p>
            <a:pPr lvl="0" eaLnBrk="0" fontAlgn="base" hangingPunct="0">
              <a:spcBef>
                <a:spcPct val="0"/>
              </a:spcBef>
              <a:spcAft>
                <a:spcPct val="0"/>
              </a:spcAft>
            </a:pPr>
            <a:r>
              <a:rPr kumimoji="0" lang="en-US" altLang="en-US" sz="2400" b="0" i="0" u="none" strike="noStrike" cap="none" normalizeH="0" baseline="0" dirty="0">
                <a:ln>
                  <a:noFill/>
                </a:ln>
                <a:solidFill>
                  <a:srgbClr val="BABB00"/>
                </a:solidFill>
                <a:effectLst/>
                <a:latin typeface="inherit"/>
              </a:rPr>
              <a:t>Know How to Sell</a:t>
            </a:r>
          </a:p>
          <a:p>
            <a:pPr lvl="0" eaLnBrk="0" fontAlgn="base" hangingPunct="0">
              <a:spcBef>
                <a:spcPct val="0"/>
              </a:spcBef>
              <a:spcAft>
                <a:spcPct val="0"/>
              </a:spcAft>
            </a:pPr>
            <a:endParaRPr kumimoji="0" lang="en-US" altLang="en-US" sz="2400" b="0" i="0" u="none" strike="noStrike" cap="none" normalizeH="0" baseline="0" dirty="0">
              <a:ln>
                <a:noFill/>
              </a:ln>
              <a:solidFill>
                <a:srgbClr val="BABB00"/>
              </a:solidFill>
              <a:effectLst/>
              <a:latin typeface="inherit"/>
            </a:endParaRPr>
          </a:p>
          <a:p>
            <a:pPr lvl="0" eaLnBrk="0" fontAlgn="base" hangingPunct="0">
              <a:spcBef>
                <a:spcPct val="0"/>
              </a:spcBef>
              <a:spcAft>
                <a:spcPct val="0"/>
              </a:spcAft>
            </a:pPr>
            <a:r>
              <a:rPr lang="en-US" altLang="en-US" sz="2200" dirty="0">
                <a:solidFill>
                  <a:srgbClr val="333333"/>
                </a:solidFill>
                <a:latin typeface="Open Sans"/>
              </a:rPr>
              <a:t>Following a sales process, or a series of repeatable steps, is critical to succeeding in sales. The </a:t>
            </a:r>
            <a:r>
              <a:rPr lang="en-US" altLang="en-US" sz="2200" dirty="0" err="1">
                <a:solidFill>
                  <a:srgbClr val="333333"/>
                </a:solidFill>
                <a:latin typeface="Open Sans"/>
              </a:rPr>
              <a:t>doTERRA</a:t>
            </a:r>
            <a:r>
              <a:rPr lang="en-US" altLang="en-US" sz="2200" dirty="0">
                <a:solidFill>
                  <a:srgbClr val="333333"/>
                </a:solidFill>
                <a:latin typeface="Open Sans"/>
              </a:rPr>
              <a:t> Sales Cycle guides you through each step you need to take with new and existing prospects, from introducing essential oils to enrolling them in the </a:t>
            </a:r>
            <a:r>
              <a:rPr lang="en-US" altLang="en-US" sz="2200" dirty="0" err="1">
                <a:solidFill>
                  <a:srgbClr val="333333"/>
                </a:solidFill>
                <a:latin typeface="Open Sans"/>
              </a:rPr>
              <a:t>doTERRA</a:t>
            </a:r>
            <a:r>
              <a:rPr lang="en-US" altLang="en-US" sz="2200" dirty="0">
                <a:solidFill>
                  <a:srgbClr val="333333"/>
                </a:solidFill>
                <a:latin typeface="Open Sans"/>
              </a:rPr>
              <a:t> wellness lifestyle.</a:t>
            </a:r>
          </a:p>
          <a:p>
            <a:pPr lvl="0" eaLnBrk="0" fontAlgn="base" hangingPunct="0">
              <a:spcBef>
                <a:spcPct val="0"/>
              </a:spcBef>
              <a:spcAft>
                <a:spcPct val="0"/>
              </a:spcAft>
            </a:pPr>
            <a:endParaRPr lang="en-US" altLang="en-US" sz="2200" dirty="0">
              <a:solidFill>
                <a:srgbClr val="333333"/>
              </a:solidFill>
              <a:latin typeface="Open Sans"/>
            </a:endParaRPr>
          </a:p>
          <a:p>
            <a:pPr lvl="0" eaLnBrk="0" fontAlgn="base" hangingPunct="0">
              <a:spcBef>
                <a:spcPct val="0"/>
              </a:spcBef>
              <a:spcAft>
                <a:spcPct val="0"/>
              </a:spcAft>
            </a:pPr>
            <a:r>
              <a:rPr lang="en-US" altLang="en-US" sz="2200" dirty="0">
                <a:solidFill>
                  <a:srgbClr val="333333"/>
                </a:solidFill>
                <a:latin typeface="Open Sans"/>
              </a:rPr>
              <a:t>Remember that when relationships are your number one focus, the sale will naturally follow. Keep a service mindset at every stage. You have the opportunity to empower people with </a:t>
            </a:r>
            <a:r>
              <a:rPr lang="en-US" altLang="en-US" sz="2200" dirty="0" err="1">
                <a:solidFill>
                  <a:srgbClr val="333333"/>
                </a:solidFill>
                <a:latin typeface="Open Sans"/>
              </a:rPr>
              <a:t>doTERRA</a:t>
            </a:r>
            <a:r>
              <a:rPr lang="en-US" altLang="en-US" sz="2200" dirty="0">
                <a:solidFill>
                  <a:srgbClr val="333333"/>
                </a:solidFill>
                <a:latin typeface="Open Sans"/>
              </a:rPr>
              <a:t> natural solutions, so listen and seek to understand their needs.</a:t>
            </a:r>
            <a:endParaRPr kumimoji="0" lang="en-US" altLang="en-US" sz="2200" b="0" i="0" u="none" strike="noStrike" cap="none" normalizeH="0" baseline="0" dirty="0">
              <a:ln>
                <a:noFill/>
              </a:ln>
              <a:solidFill>
                <a:schemeClr val="tx1"/>
              </a:solidFill>
              <a:effectLst/>
            </a:endParaRPr>
          </a:p>
          <a:p>
            <a:endParaRPr lang="en-US" dirty="0"/>
          </a:p>
        </p:txBody>
      </p:sp>
    </p:spTree>
    <p:extLst>
      <p:ext uri="{BB962C8B-B14F-4D97-AF65-F5344CB8AC3E}">
        <p14:creationId xmlns:p14="http://schemas.microsoft.com/office/powerpoint/2010/main" val="3137281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D3FAA-F6CC-4490-9658-08E67555E817}"/>
              </a:ext>
            </a:extLst>
          </p:cNvPr>
          <p:cNvPicPr>
            <a:picLocks noChangeAspect="1"/>
          </p:cNvPicPr>
          <p:nvPr/>
        </p:nvPicPr>
        <p:blipFill rotWithShape="1">
          <a:blip r:embed="rId2"/>
          <a:srcRect l="17564" t="22785" r="17690" b="4811"/>
          <a:stretch/>
        </p:blipFill>
        <p:spPr>
          <a:xfrm>
            <a:off x="1203767" y="185194"/>
            <a:ext cx="10046825" cy="6319778"/>
          </a:xfrm>
          <a:prstGeom prst="rect">
            <a:avLst/>
          </a:prstGeom>
        </p:spPr>
      </p:pic>
    </p:spTree>
    <p:extLst>
      <p:ext uri="{BB962C8B-B14F-4D97-AF65-F5344CB8AC3E}">
        <p14:creationId xmlns:p14="http://schemas.microsoft.com/office/powerpoint/2010/main" val="294684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65304-8FFD-4F16-9173-12F7E0A7427A}"/>
              </a:ext>
            </a:extLst>
          </p:cNvPr>
          <p:cNvSpPr/>
          <p:nvPr/>
        </p:nvSpPr>
        <p:spPr>
          <a:xfrm>
            <a:off x="381965" y="201663"/>
            <a:ext cx="11528384" cy="3416320"/>
          </a:xfrm>
          <a:prstGeom prst="rect">
            <a:avLst/>
          </a:prstGeom>
        </p:spPr>
        <p:txBody>
          <a:bodyPr wrap="square">
            <a:spAutoFit/>
          </a:bodyPr>
          <a:lstStyle/>
          <a:p>
            <a:r>
              <a:rPr lang="en-US" b="0" i="0" dirty="0">
                <a:solidFill>
                  <a:srgbClr val="BABB00"/>
                </a:solidFill>
                <a:effectLst/>
                <a:latin typeface="Open Sans"/>
              </a:rPr>
              <a:t>You Have Always Been A Salesperson</a:t>
            </a:r>
          </a:p>
          <a:p>
            <a:endParaRPr lang="en-US" dirty="0">
              <a:solidFill>
                <a:srgbClr val="BABB00"/>
              </a:solidFill>
              <a:latin typeface="Open Sans"/>
            </a:endParaRPr>
          </a:p>
          <a:p>
            <a:r>
              <a:rPr lang="en-US" b="0" i="0" dirty="0">
                <a:solidFill>
                  <a:srgbClr val="333333"/>
                </a:solidFill>
                <a:effectLst/>
                <a:latin typeface="Open Sans"/>
              </a:rPr>
              <a:t>From the time you were a child, you have been selling with great success. On the playground you created a compelling pitch to convince your friends which game to play. Just yesterday, you may have sold your friends on a good hair salon, new restaurant, or vacation destination because you were passionate about it and couldn't resist sharing. You have been a salesperson your entire life.</a:t>
            </a:r>
          </a:p>
          <a:p>
            <a:endParaRPr lang="en-US" b="0" i="0" dirty="0">
              <a:solidFill>
                <a:srgbClr val="BABB00"/>
              </a:solidFill>
              <a:effectLst/>
              <a:latin typeface="Open Sans"/>
            </a:endParaRPr>
          </a:p>
          <a:p>
            <a:endParaRPr lang="en-US" dirty="0">
              <a:solidFill>
                <a:srgbClr val="BABB00"/>
              </a:solidFill>
              <a:latin typeface="Open Sans"/>
            </a:endParaRPr>
          </a:p>
          <a:p>
            <a:endParaRPr lang="en-US" b="0" i="0" dirty="0">
              <a:solidFill>
                <a:srgbClr val="BABB00"/>
              </a:solidFill>
              <a:effectLst/>
              <a:latin typeface="Open Sans"/>
            </a:endParaRPr>
          </a:p>
          <a:p>
            <a:endParaRPr lang="en-US" dirty="0">
              <a:solidFill>
                <a:srgbClr val="BABB00"/>
              </a:solidFill>
              <a:latin typeface="Open Sans"/>
            </a:endParaRPr>
          </a:p>
          <a:p>
            <a:endParaRPr lang="en-US" b="0" i="0" dirty="0">
              <a:solidFill>
                <a:srgbClr val="BABB00"/>
              </a:solidFill>
              <a:effectLst/>
              <a:latin typeface="Open Sans"/>
            </a:endParaRPr>
          </a:p>
          <a:p>
            <a:endParaRPr lang="en-US" b="0" i="0" dirty="0">
              <a:solidFill>
                <a:srgbClr val="BABB00"/>
              </a:solidFill>
              <a:effectLst/>
              <a:latin typeface="Open Sans"/>
            </a:endParaRPr>
          </a:p>
        </p:txBody>
      </p:sp>
      <p:sp>
        <p:nvSpPr>
          <p:cNvPr id="3" name="TextBox 2">
            <a:extLst>
              <a:ext uri="{FF2B5EF4-FFF2-40B4-BE49-F238E27FC236}">
                <a16:creationId xmlns:a16="http://schemas.microsoft.com/office/drawing/2014/main" id="{D51CC8E1-84D3-4D00-B48F-EF33B2D32A3F}"/>
              </a:ext>
            </a:extLst>
          </p:cNvPr>
          <p:cNvSpPr txBox="1"/>
          <p:nvPr/>
        </p:nvSpPr>
        <p:spPr>
          <a:xfrm>
            <a:off x="6736466" y="1855723"/>
            <a:ext cx="5073569" cy="4247317"/>
          </a:xfrm>
          <a:prstGeom prst="rect">
            <a:avLst/>
          </a:prstGeom>
          <a:noFill/>
        </p:spPr>
        <p:txBody>
          <a:bodyPr wrap="square" rtlCol="0">
            <a:spAutoFit/>
          </a:bodyPr>
          <a:lstStyle/>
          <a:p>
            <a:endParaRPr lang="en-US" b="0" i="0" dirty="0">
              <a:solidFill>
                <a:srgbClr val="BABB00"/>
              </a:solidFill>
              <a:effectLst/>
              <a:latin typeface="Open Sans"/>
            </a:endParaRPr>
          </a:p>
          <a:p>
            <a:r>
              <a:rPr lang="en-US" b="1" dirty="0"/>
              <a:t>The Professional Salesperson</a:t>
            </a:r>
          </a:p>
          <a:p>
            <a:r>
              <a:rPr lang="en-US" dirty="0"/>
              <a:t>As a professional salesperson, your job is to create value for people and help them make the decision to move forward or not. Done right, selling will feel natural, fulfilling, and fun. When you have a professional attitude, you create a comfortable experience for your customers and yourself. Your goal is to create a positive experience during each interaction. Much of this depends on the level of knowledge and professionalism you display. </a:t>
            </a:r>
          </a:p>
          <a:p>
            <a:r>
              <a:rPr lang="en-US" dirty="0"/>
              <a:t>Use the chart below to identify which traits of the professional salesperson you would like to improve in yourself.</a:t>
            </a:r>
          </a:p>
          <a:p>
            <a:endParaRPr lang="en-US" dirty="0"/>
          </a:p>
        </p:txBody>
      </p:sp>
      <p:pic>
        <p:nvPicPr>
          <p:cNvPr id="4" name="Picture 3">
            <a:extLst>
              <a:ext uri="{FF2B5EF4-FFF2-40B4-BE49-F238E27FC236}">
                <a16:creationId xmlns:a16="http://schemas.microsoft.com/office/drawing/2014/main" id="{77AD65A2-FC49-4FDC-BD0F-009578BC40F9}"/>
              </a:ext>
            </a:extLst>
          </p:cNvPr>
          <p:cNvPicPr>
            <a:picLocks noChangeAspect="1"/>
          </p:cNvPicPr>
          <p:nvPr/>
        </p:nvPicPr>
        <p:blipFill rotWithShape="1">
          <a:blip r:embed="rId2"/>
          <a:srcRect l="19177" t="36962" r="49304" b="27595"/>
          <a:stretch/>
        </p:blipFill>
        <p:spPr>
          <a:xfrm>
            <a:off x="482279" y="2170228"/>
            <a:ext cx="6254187" cy="3955961"/>
          </a:xfrm>
          <a:prstGeom prst="rect">
            <a:avLst/>
          </a:prstGeom>
        </p:spPr>
      </p:pic>
      <p:sp>
        <p:nvSpPr>
          <p:cNvPr id="5" name="TextBox 4">
            <a:extLst>
              <a:ext uri="{FF2B5EF4-FFF2-40B4-BE49-F238E27FC236}">
                <a16:creationId xmlns:a16="http://schemas.microsoft.com/office/drawing/2014/main" id="{920D52F0-6874-49A5-B6DF-8D073C3EBAB2}"/>
              </a:ext>
            </a:extLst>
          </p:cNvPr>
          <p:cNvSpPr txBox="1"/>
          <p:nvPr/>
        </p:nvSpPr>
        <p:spPr>
          <a:xfrm>
            <a:off x="482279" y="6157138"/>
            <a:ext cx="11428070" cy="584775"/>
          </a:xfrm>
          <a:prstGeom prst="rect">
            <a:avLst/>
          </a:prstGeom>
          <a:noFill/>
        </p:spPr>
        <p:txBody>
          <a:bodyPr wrap="square" rtlCol="0">
            <a:spAutoFit/>
          </a:bodyPr>
          <a:lstStyle/>
          <a:p>
            <a:r>
              <a:rPr lang="en-US" sz="1400" b="1" i="1" dirty="0"/>
              <a:t>"Good sales is all about educating the customer so they are empowered to make the best decision based on their individual needs."—Betty Torres</a:t>
            </a:r>
          </a:p>
          <a:p>
            <a:endParaRPr lang="en-US" dirty="0"/>
          </a:p>
        </p:txBody>
      </p:sp>
    </p:spTree>
    <p:extLst>
      <p:ext uri="{BB962C8B-B14F-4D97-AF65-F5344CB8AC3E}">
        <p14:creationId xmlns:p14="http://schemas.microsoft.com/office/powerpoint/2010/main" val="58494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3718EFA-88F6-4EE8-8A67-93402631F6B2}"/>
              </a:ext>
            </a:extLst>
          </p:cNvPr>
          <p:cNvGraphicFramePr>
            <a:graphicFrameLocks noGrp="1"/>
          </p:cNvGraphicFramePr>
          <p:nvPr>
            <p:extLst>
              <p:ext uri="{D42A27DB-BD31-4B8C-83A1-F6EECF244321}">
                <p14:modId xmlns:p14="http://schemas.microsoft.com/office/powerpoint/2010/main" val="2257792658"/>
              </p:ext>
            </p:extLst>
          </p:nvPr>
        </p:nvGraphicFramePr>
        <p:xfrm>
          <a:off x="613458" y="694481"/>
          <a:ext cx="11204295" cy="5081286"/>
        </p:xfrm>
        <a:graphic>
          <a:graphicData uri="http://schemas.openxmlformats.org/drawingml/2006/table">
            <a:tbl>
              <a:tblPr/>
              <a:tblGrid>
                <a:gridCol w="3734765">
                  <a:extLst>
                    <a:ext uri="{9D8B030D-6E8A-4147-A177-3AD203B41FA5}">
                      <a16:colId xmlns:a16="http://schemas.microsoft.com/office/drawing/2014/main" val="918210032"/>
                    </a:ext>
                  </a:extLst>
                </a:gridCol>
                <a:gridCol w="3734765">
                  <a:extLst>
                    <a:ext uri="{9D8B030D-6E8A-4147-A177-3AD203B41FA5}">
                      <a16:colId xmlns:a16="http://schemas.microsoft.com/office/drawing/2014/main" val="434118668"/>
                    </a:ext>
                  </a:extLst>
                </a:gridCol>
                <a:gridCol w="3734765">
                  <a:extLst>
                    <a:ext uri="{9D8B030D-6E8A-4147-A177-3AD203B41FA5}">
                      <a16:colId xmlns:a16="http://schemas.microsoft.com/office/drawing/2014/main" val="103334671"/>
                    </a:ext>
                  </a:extLst>
                </a:gridCol>
              </a:tblGrid>
              <a:tr h="484728">
                <a:tc>
                  <a:txBody>
                    <a:bodyPr/>
                    <a:lstStyle/>
                    <a:p>
                      <a:pPr algn="l" fontAlgn="t"/>
                      <a:r>
                        <a:rPr lang="en-US" b="1">
                          <a:effectLst/>
                        </a:rPr>
                        <a:t>AMATEUR</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BABB00"/>
                    </a:solidFill>
                  </a:tcPr>
                </a:tc>
                <a:tc>
                  <a:txBody>
                    <a:bodyPr/>
                    <a:lstStyle/>
                    <a:p>
                      <a:pPr algn="l" fontAlgn="t"/>
                      <a:r>
                        <a:rPr lang="en-US">
                          <a:effectLst/>
                        </a:rPr>
                        <a:t>             </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BABB00"/>
                    </a:solidFill>
                  </a:tcPr>
                </a:tc>
                <a:tc>
                  <a:txBody>
                    <a:bodyPr/>
                    <a:lstStyle/>
                    <a:p>
                      <a:pPr algn="l" fontAlgn="t"/>
                      <a:r>
                        <a:rPr lang="en-US" b="1">
                          <a:effectLst/>
                        </a:rPr>
                        <a:t>PROFESSIONAL</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BABB00"/>
                    </a:solidFill>
                  </a:tcPr>
                </a:tc>
                <a:extLst>
                  <a:ext uri="{0D108BD9-81ED-4DB2-BD59-A6C34878D82A}">
                    <a16:rowId xmlns:a16="http://schemas.microsoft.com/office/drawing/2014/main" val="3219676745"/>
                  </a:ext>
                </a:extLst>
              </a:tr>
              <a:tr h="885882">
                <a:tc>
                  <a:txBody>
                    <a:bodyPr/>
                    <a:lstStyle/>
                    <a:p>
                      <a:pPr algn="l" fontAlgn="t"/>
                      <a:r>
                        <a:rPr lang="en-US">
                          <a:effectLst/>
                        </a:rPr>
                        <a:t>Does not care what is being sold</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a:effectLst/>
                        </a:rPr>
                        <a:t>Knows and believes in the product</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2597633406"/>
                  </a:ext>
                </a:extLst>
              </a:tr>
              <a:tr h="484728">
                <a:tc>
                  <a:txBody>
                    <a:bodyPr/>
                    <a:lstStyle/>
                    <a:p>
                      <a:pPr algn="l" fontAlgn="t"/>
                      <a:r>
                        <a:rPr lang="en-US">
                          <a:effectLst/>
                        </a:rPr>
                        <a:t>Creates pressure</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a:effectLst/>
                        </a:rPr>
                        <a:t>Creates a sharing environment</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extLst>
                  <a:ext uri="{0D108BD9-81ED-4DB2-BD59-A6C34878D82A}">
                    <a16:rowId xmlns:a16="http://schemas.microsoft.com/office/drawing/2014/main" val="3022136846"/>
                  </a:ext>
                </a:extLst>
              </a:tr>
              <a:tr h="885882">
                <a:tc>
                  <a:txBody>
                    <a:bodyPr/>
                    <a:lstStyle/>
                    <a:p>
                      <a:pPr algn="l" fontAlgn="t"/>
                      <a:r>
                        <a:rPr lang="en-US">
                          <a:effectLst/>
                        </a:rPr>
                        <a:t>Is frustrated by rejections</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b="1" dirty="0">
                          <a:effectLst/>
                        </a:rPr>
                        <a:t>&gt;</a:t>
                      </a:r>
                      <a:endParaRPr lang="en-US" dirty="0">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a:effectLst/>
                        </a:rPr>
                        <a:t>Builds relationships with people who say "no"</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3961855471"/>
                  </a:ext>
                </a:extLst>
              </a:tr>
              <a:tr h="484728">
                <a:tc>
                  <a:txBody>
                    <a:bodyPr/>
                    <a:lstStyle/>
                    <a:p>
                      <a:pPr algn="l" fontAlgn="t"/>
                      <a:r>
                        <a:rPr lang="en-US">
                          <a:effectLst/>
                        </a:rPr>
                        <a:t>Leaves people feeling conflicted</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a:effectLst/>
                        </a:rPr>
                        <a:t>Leaves everyone in a good mood</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extLst>
                  <a:ext uri="{0D108BD9-81ED-4DB2-BD59-A6C34878D82A}">
                    <a16:rowId xmlns:a16="http://schemas.microsoft.com/office/drawing/2014/main" val="2075378128"/>
                  </a:ext>
                </a:extLst>
              </a:tr>
              <a:tr h="484728">
                <a:tc>
                  <a:txBody>
                    <a:bodyPr/>
                    <a:lstStyle/>
                    <a:p>
                      <a:pPr algn="l" fontAlgn="t"/>
                      <a:r>
                        <a:rPr lang="en-US">
                          <a:effectLst/>
                        </a:rPr>
                        <a:t>Pessimistic</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tc>
                  <a:txBody>
                    <a:bodyPr/>
                    <a:lstStyle/>
                    <a:p>
                      <a:pPr algn="l" fontAlgn="t"/>
                      <a:r>
                        <a:rPr lang="en-US">
                          <a:effectLst/>
                        </a:rPr>
                        <a:t>Positive</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FFFFFF"/>
                    </a:solidFill>
                  </a:tcPr>
                </a:tc>
                <a:extLst>
                  <a:ext uri="{0D108BD9-81ED-4DB2-BD59-A6C34878D82A}">
                    <a16:rowId xmlns:a16="http://schemas.microsoft.com/office/drawing/2014/main" val="4164747115"/>
                  </a:ext>
                </a:extLst>
              </a:tr>
              <a:tr h="885882">
                <a:tc>
                  <a:txBody>
                    <a:bodyPr/>
                    <a:lstStyle/>
                    <a:p>
                      <a:pPr algn="l" fontAlgn="t"/>
                      <a:r>
                        <a:rPr lang="en-US">
                          <a:effectLst/>
                        </a:rPr>
                        <a:t>Has no "Why"</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tc>
                  <a:txBody>
                    <a:bodyPr/>
                    <a:lstStyle/>
                    <a:p>
                      <a:pPr algn="l" fontAlgn="t"/>
                      <a:r>
                        <a:rPr lang="en-US">
                          <a:effectLst/>
                        </a:rPr>
                        <a:t>Has a vision for their life and business</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solidFill>
                      <a:srgbClr val="E4EA8C"/>
                    </a:solidFill>
                  </a:tcPr>
                </a:tc>
                <a:extLst>
                  <a:ext uri="{0D108BD9-81ED-4DB2-BD59-A6C34878D82A}">
                    <a16:rowId xmlns:a16="http://schemas.microsoft.com/office/drawing/2014/main" val="2120494768"/>
                  </a:ext>
                </a:extLst>
              </a:tr>
              <a:tr h="484728">
                <a:tc>
                  <a:txBody>
                    <a:bodyPr/>
                    <a:lstStyle/>
                    <a:p>
                      <a:pPr algn="l" fontAlgn="t"/>
                      <a:r>
                        <a:rPr lang="en-US">
                          <a:effectLst/>
                        </a:rPr>
                        <a:t>Finds excuses</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ADAFAA"/>
                      </a:solidFill>
                      <a:prstDash val="solid"/>
                      <a:round/>
                      <a:headEnd type="none" w="med" len="med"/>
                      <a:tailEnd type="none" w="med" len="med"/>
                    </a:lnB>
                    <a:solidFill>
                      <a:srgbClr val="FFFFFF"/>
                    </a:solidFill>
                  </a:tcPr>
                </a:tc>
                <a:tc>
                  <a:txBody>
                    <a:bodyPr/>
                    <a:lstStyle/>
                    <a:p>
                      <a:pPr algn="l" fontAlgn="t"/>
                      <a:r>
                        <a:rPr lang="en-US" b="1">
                          <a:effectLst/>
                        </a:rPr>
                        <a:t>&gt;</a:t>
                      </a:r>
                      <a:endParaRPr lang="en-US">
                        <a:effectLst/>
                      </a:endParaRP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ADAFAA"/>
                      </a:solidFill>
                      <a:prstDash val="solid"/>
                      <a:round/>
                      <a:headEnd type="none" w="med" len="med"/>
                      <a:tailEnd type="none" w="med" len="med"/>
                    </a:lnB>
                    <a:solidFill>
                      <a:srgbClr val="FFFFFF"/>
                    </a:solidFill>
                  </a:tcPr>
                </a:tc>
                <a:tc>
                  <a:txBody>
                    <a:bodyPr/>
                    <a:lstStyle/>
                    <a:p>
                      <a:pPr algn="l" fontAlgn="t"/>
                      <a:r>
                        <a:rPr lang="en-US" dirty="0">
                          <a:effectLst/>
                        </a:rPr>
                        <a:t>Finds a way</a:t>
                      </a:r>
                    </a:p>
                  </a:txBody>
                  <a:tcPr marL="28575" marR="28575" marT="28575" marB="28575">
                    <a:lnL>
                      <a:noFill/>
                    </a:lnL>
                    <a:lnR>
                      <a:noFill/>
                    </a:lnR>
                    <a:lnT w="9525" cap="flat" cmpd="sng" algn="ctr">
                      <a:solidFill>
                        <a:srgbClr val="EBEBEB"/>
                      </a:solidFill>
                      <a:prstDash val="solid"/>
                      <a:round/>
                      <a:headEnd type="none" w="med" len="med"/>
                      <a:tailEnd type="none" w="med" len="med"/>
                    </a:lnT>
                    <a:lnB w="9525" cap="flat" cmpd="sng" algn="ctr">
                      <a:solidFill>
                        <a:srgbClr val="ADAFAA"/>
                      </a:solidFill>
                      <a:prstDash val="solid"/>
                      <a:round/>
                      <a:headEnd type="none" w="med" len="med"/>
                      <a:tailEnd type="none" w="med" len="med"/>
                    </a:lnB>
                    <a:solidFill>
                      <a:srgbClr val="FFFFFF"/>
                    </a:solidFill>
                  </a:tcPr>
                </a:tc>
                <a:extLst>
                  <a:ext uri="{0D108BD9-81ED-4DB2-BD59-A6C34878D82A}">
                    <a16:rowId xmlns:a16="http://schemas.microsoft.com/office/drawing/2014/main" val="1491297444"/>
                  </a:ext>
                </a:extLst>
              </a:tr>
            </a:tbl>
          </a:graphicData>
        </a:graphic>
      </p:graphicFrame>
    </p:spTree>
    <p:extLst>
      <p:ext uri="{BB962C8B-B14F-4D97-AF65-F5344CB8AC3E}">
        <p14:creationId xmlns:p14="http://schemas.microsoft.com/office/powerpoint/2010/main" val="117691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315B2-5E28-416A-B901-8B48C45986CF}"/>
              </a:ext>
            </a:extLst>
          </p:cNvPr>
          <p:cNvPicPr>
            <a:picLocks noChangeAspect="1"/>
          </p:cNvPicPr>
          <p:nvPr/>
        </p:nvPicPr>
        <p:blipFill rotWithShape="1">
          <a:blip r:embed="rId2"/>
          <a:srcRect l="17469" t="21603" r="17975" b="36202"/>
          <a:stretch/>
        </p:blipFill>
        <p:spPr>
          <a:xfrm>
            <a:off x="39512" y="703048"/>
            <a:ext cx="11940285" cy="4389812"/>
          </a:xfrm>
          <a:prstGeom prst="rect">
            <a:avLst/>
          </a:prstGeom>
        </p:spPr>
      </p:pic>
    </p:spTree>
    <p:extLst>
      <p:ext uri="{BB962C8B-B14F-4D97-AF65-F5344CB8AC3E}">
        <p14:creationId xmlns:p14="http://schemas.microsoft.com/office/powerpoint/2010/main" val="1616102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19E4C-94A7-46C1-8E3B-427FAD9535BC}"/>
              </a:ext>
            </a:extLst>
          </p:cNvPr>
          <p:cNvPicPr>
            <a:picLocks noChangeAspect="1"/>
          </p:cNvPicPr>
          <p:nvPr/>
        </p:nvPicPr>
        <p:blipFill rotWithShape="1">
          <a:blip r:embed="rId2"/>
          <a:srcRect l="16234" t="23122" r="18924" b="28270"/>
          <a:stretch/>
        </p:blipFill>
        <p:spPr>
          <a:xfrm>
            <a:off x="0" y="486137"/>
            <a:ext cx="12132757" cy="5116010"/>
          </a:xfrm>
          <a:prstGeom prst="rect">
            <a:avLst/>
          </a:prstGeom>
        </p:spPr>
      </p:pic>
    </p:spTree>
    <p:extLst>
      <p:ext uri="{BB962C8B-B14F-4D97-AF65-F5344CB8AC3E}">
        <p14:creationId xmlns:p14="http://schemas.microsoft.com/office/powerpoint/2010/main" val="713054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2375</Words>
  <Application>Microsoft Office PowerPoint</Application>
  <PresentationFormat>Widescreen</PresentationFormat>
  <Paragraphs>162</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inherit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Sherri Reinfurt</dc:creator>
  <cp:lastModifiedBy>Sherri Reinfurt</cp:lastModifiedBy>
  <cp:revision>11</cp:revision>
  <dcterms:created xsi:type="dcterms:W3CDTF">2019-03-19T16:47:24Z</dcterms:created>
  <dcterms:modified xsi:type="dcterms:W3CDTF">2019-03-19T18:15:16Z</dcterms:modified>
</cp:coreProperties>
</file>